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797675" cy="9926638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4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2AE97-DAE3-4D8B-8B1D-82CEBA606899}" type="datetimeFigureOut">
              <a:rPr lang="sv-SE" smtClean="0"/>
              <a:t>2017-06-02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4EA3-22C3-4BB9-8F15-F3E8BC07FE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848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- Där ideér blir verklighe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93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00775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0400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2017-06-02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684212" y="1600200"/>
            <a:ext cx="3716476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  <p:sp>
        <p:nvSpPr>
          <p:cNvPr id="13" name="Platshållare för innehåll 2"/>
          <p:cNvSpPr>
            <a:spLocks noGrp="1"/>
          </p:cNvSpPr>
          <p:nvPr>
            <p:ph idx="16"/>
          </p:nvPr>
        </p:nvSpPr>
        <p:spPr>
          <a:xfrm>
            <a:off x="4671736" y="1600200"/>
            <a:ext cx="3716476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16072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73840" y="1535113"/>
            <a:ext cx="3726848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0">
                <a:solidFill>
                  <a:srgbClr val="91919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71736" y="1535113"/>
            <a:ext cx="3716476" cy="639762"/>
          </a:xfrm>
          <a:prstGeom prst="rect">
            <a:avLst/>
          </a:prstGeom>
        </p:spPr>
        <p:txBody>
          <a:bodyPr lIns="0" rIns="0" bIns="0" anchor="b"/>
          <a:lstStyle>
            <a:lvl1pPr marL="0" indent="0">
              <a:buNone/>
              <a:defRPr sz="2000" b="0">
                <a:solidFill>
                  <a:srgbClr val="91919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2017-06-02</a:t>
            </a:fld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7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0400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Platshållare för innehåll 2"/>
          <p:cNvSpPr>
            <a:spLocks noGrp="1"/>
          </p:cNvSpPr>
          <p:nvPr>
            <p:ph idx="16"/>
          </p:nvPr>
        </p:nvSpPr>
        <p:spPr>
          <a:xfrm>
            <a:off x="684212" y="2177927"/>
            <a:ext cx="3716476" cy="39482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  <p:sp>
        <p:nvSpPr>
          <p:cNvPr id="15" name="Platshållare för innehåll 2"/>
          <p:cNvSpPr>
            <a:spLocks noGrp="1"/>
          </p:cNvSpPr>
          <p:nvPr>
            <p:ph idx="17"/>
          </p:nvPr>
        </p:nvSpPr>
        <p:spPr>
          <a:xfrm>
            <a:off x="4671736" y="2195512"/>
            <a:ext cx="3716476" cy="393065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778714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2017-06-02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0400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8439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849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2017-06-02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945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725" y="273050"/>
            <a:ext cx="2744788" cy="1162050"/>
          </a:xfrm>
          <a:prstGeom prst="rect">
            <a:avLst/>
          </a:prstGeom>
        </p:spPr>
        <p:txBody>
          <a:bodyPr lIns="0" tIns="0" bIns="0"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20725" y="1435100"/>
            <a:ext cx="2744788" cy="4691063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2017-06-02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3825511" y="273051"/>
            <a:ext cx="4597764" cy="58531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938119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2017-06-02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94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07125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39788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212" y="1600200"/>
            <a:ext cx="7739788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2017-06-02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850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rubrik + Profil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2017-06-02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541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rubrik + Profil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2017-06-02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761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rubrik + Profil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2017-06-02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977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rtrubrik + Profil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2017-06-02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656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rubri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2017-06-02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014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20000" y="3012168"/>
            <a:ext cx="7772400" cy="70711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20000" y="3719286"/>
            <a:ext cx="7086600" cy="175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677886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2017-06-02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549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39789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2017-06-02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8" name="Platshållare för bild 13"/>
          <p:cNvSpPr>
            <a:spLocks noGrp="1"/>
          </p:cNvSpPr>
          <p:nvPr>
            <p:ph type="pic" sz="quarter" idx="10"/>
          </p:nvPr>
        </p:nvSpPr>
        <p:spPr>
          <a:xfrm>
            <a:off x="4753589" y="1600200"/>
            <a:ext cx="3670412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684212" y="1600201"/>
            <a:ext cx="3716476" cy="452596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3458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779588" y="6356350"/>
            <a:ext cx="112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A424F550-763F-FF4A-AA9F-CFBBE384FF5D}" type="datetime1">
              <a:rPr lang="sv-SE"/>
              <a:pPr>
                <a:defRPr/>
              </a:pPr>
              <a:t>2017-06-02</a:t>
            </a:fld>
            <a:endParaRPr lang="sv-SE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93738" y="6356350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8300" y="6356350"/>
            <a:ext cx="3613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Sidfot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91" r:id="rId4"/>
    <p:sldLayoutId id="2147483692" r:id="rId5"/>
    <p:sldLayoutId id="2147483693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ＭＳ Ｐゴシック" charset="0"/>
          <a:cs typeface="Georgi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ＭＳ Ｐゴシック" charset="0"/>
          <a:cs typeface="Georgi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Helvetica" charset="0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Helvetica" charset="0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Adresslista och kontaktperson till föreningen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Viktigt </a:t>
            </a:r>
            <a:r>
              <a:rPr lang="sv-SE" dirty="0"/>
              <a:t>att omsorgskontoret har rätt uppgifter till föreningen och kontaktperson. Detta för att kunna skicka ut information mm.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Innan ni går skriv upp adressen samt kontaktperson och </a:t>
            </a:r>
            <a:r>
              <a:rPr lang="sv-SE" dirty="0" err="1"/>
              <a:t>ev</a:t>
            </a:r>
            <a:r>
              <a:rPr lang="sv-SE" dirty="0"/>
              <a:t> mailadress till föreningen på listan.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Vid förändringar gällande adress, kontaktperson eller mailadress skicka in ändringen till Frida </a:t>
            </a:r>
            <a:r>
              <a:rPr lang="sv-SE" dirty="0" smtClean="0"/>
              <a:t>Hjertstedt.</a:t>
            </a:r>
          </a:p>
        </p:txBody>
      </p:sp>
    </p:spTree>
    <p:extLst>
      <p:ext uri="{BB962C8B-B14F-4D97-AF65-F5344CB8AC3E}">
        <p14:creationId xmlns:p14="http://schemas.microsoft.com/office/powerpoint/2010/main" val="173289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Kontaktperson på Omsorgskontoret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Vid frågor eller funderingar gällande Föreningsbidrag kan ni ringa eller maila: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Frida Hjertstedt</a:t>
            </a:r>
          </a:p>
          <a:p>
            <a:pPr marL="0" indent="0">
              <a:buNone/>
            </a:pPr>
            <a:r>
              <a:rPr lang="sv-SE" dirty="0"/>
              <a:t>p</a:t>
            </a:r>
            <a:r>
              <a:rPr lang="sv-SE" dirty="0" smtClean="0"/>
              <a:t>laneringsledare</a:t>
            </a:r>
          </a:p>
          <a:p>
            <a:pPr marL="0" indent="0">
              <a:buNone/>
            </a:pPr>
            <a:r>
              <a:rPr lang="sv-SE" dirty="0" smtClean="0"/>
              <a:t>013-20 69 18</a:t>
            </a:r>
          </a:p>
          <a:p>
            <a:pPr marL="0" indent="0">
              <a:buNone/>
            </a:pPr>
            <a:r>
              <a:rPr lang="sv-SE" dirty="0" smtClean="0"/>
              <a:t>frida.hjertstedt@linkoping.se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211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Innehåll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Syftet med föreningsbidrag</a:t>
            </a:r>
          </a:p>
          <a:p>
            <a:r>
              <a:rPr lang="sv-SE" dirty="0" smtClean="0"/>
              <a:t>Krav på förening som söker bidrag</a:t>
            </a:r>
          </a:p>
          <a:p>
            <a:r>
              <a:rPr lang="sv-SE" dirty="0" smtClean="0"/>
              <a:t>Grund- och medlemsbidrag</a:t>
            </a:r>
          </a:p>
          <a:p>
            <a:r>
              <a:rPr lang="sv-SE" dirty="0" smtClean="0"/>
              <a:t>Verksamhetsbidrag</a:t>
            </a:r>
          </a:p>
          <a:p>
            <a:r>
              <a:rPr lang="sv-SE" dirty="0" smtClean="0"/>
              <a:t>Särskilt verksamhetsbidrag</a:t>
            </a:r>
          </a:p>
          <a:p>
            <a:r>
              <a:rPr lang="sv-SE" dirty="0" smtClean="0"/>
              <a:t>Ansökan</a:t>
            </a:r>
          </a:p>
          <a:p>
            <a:r>
              <a:rPr lang="sv-SE" dirty="0" smtClean="0"/>
              <a:t>Adresslista till föreningarna, kontaktperson</a:t>
            </a:r>
          </a:p>
          <a:p>
            <a:r>
              <a:rPr lang="sv-SE" dirty="0" smtClean="0"/>
              <a:t>Kontaktperson gällande frågor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21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Syftet med föreningsbidrag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 smtClean="0"/>
              <a:t>stödja</a:t>
            </a:r>
            <a:r>
              <a:rPr lang="sv-SE" sz="2000" dirty="0"/>
              <a:t>, stimulera och underlätta frivilligt socialt arbete </a:t>
            </a:r>
          </a:p>
          <a:p>
            <a:r>
              <a:rPr lang="sv-SE" sz="2000" dirty="0" smtClean="0"/>
              <a:t>stimulera </a:t>
            </a:r>
            <a:r>
              <a:rPr lang="sv-SE" sz="2000" dirty="0"/>
              <a:t>föreningar att bedriva utåtriktad verksamhet för personer till exempel genom kulturaktiviteter </a:t>
            </a:r>
          </a:p>
          <a:p>
            <a:r>
              <a:rPr lang="sv-SE" sz="2000" dirty="0" smtClean="0"/>
              <a:t>bryta </a:t>
            </a:r>
            <a:r>
              <a:rPr lang="sv-SE" sz="2000" dirty="0"/>
              <a:t>isolering för enskilda och grupper </a:t>
            </a:r>
          </a:p>
          <a:p>
            <a:r>
              <a:rPr lang="sv-SE" sz="2000" dirty="0" smtClean="0"/>
              <a:t>ge </a:t>
            </a:r>
            <a:r>
              <a:rPr lang="sv-SE" sz="2000" dirty="0"/>
              <a:t>förutsättningar för ett aktivt socialt liv, gemenskap och sociala </a:t>
            </a:r>
            <a:r>
              <a:rPr lang="sv-SE" sz="2000" dirty="0" smtClean="0"/>
              <a:t>kontakter </a:t>
            </a:r>
            <a:r>
              <a:rPr lang="sv-SE" sz="2000" dirty="0"/>
              <a:t>mellan människor </a:t>
            </a:r>
          </a:p>
          <a:p>
            <a:r>
              <a:rPr lang="sv-SE" sz="2000" dirty="0" smtClean="0"/>
              <a:t>stödja </a:t>
            </a:r>
            <a:r>
              <a:rPr lang="sv-SE" sz="2000" dirty="0"/>
              <a:t>pensionärer som utför aktiviteter till barn och ungdomar </a:t>
            </a:r>
          </a:p>
          <a:p>
            <a:r>
              <a:rPr lang="sv-SE" sz="2000" dirty="0" smtClean="0"/>
              <a:t>stödja </a:t>
            </a:r>
            <a:r>
              <a:rPr lang="sv-SE" sz="2000" dirty="0"/>
              <a:t>hälsofrämjande insatser för att fysiskt, psykiskt och socialt höja välbefinnande till exempel genom promenader, lättgympa, frågesport (hjärngympa), kontaktverksamhet eller annat </a:t>
            </a:r>
          </a:p>
        </p:txBody>
      </p:sp>
    </p:spTree>
    <p:extLst>
      <p:ext uri="{BB962C8B-B14F-4D97-AF65-F5344CB8AC3E}">
        <p14:creationId xmlns:p14="http://schemas.microsoft.com/office/powerpoint/2010/main" val="159409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Krav på förening som ansöker om bidrag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dirty="0" smtClean="0"/>
              <a:t>Föreningen </a:t>
            </a:r>
            <a:r>
              <a:rPr lang="sv-SE" sz="2000" dirty="0"/>
              <a:t>ska vara demokratiskt uppbyggd, främja jämställdhet och integration och i vederbörlig ordning ha: </a:t>
            </a:r>
          </a:p>
          <a:p>
            <a:r>
              <a:rPr lang="sv-SE" sz="2000" dirty="0" smtClean="0"/>
              <a:t>antagna </a:t>
            </a:r>
            <a:r>
              <a:rPr lang="sv-SE" sz="2000" dirty="0"/>
              <a:t>stadgar </a:t>
            </a:r>
          </a:p>
          <a:p>
            <a:r>
              <a:rPr lang="sv-SE" sz="2000" dirty="0" smtClean="0"/>
              <a:t>styrelse </a:t>
            </a:r>
            <a:r>
              <a:rPr lang="sv-SE" sz="2000" dirty="0"/>
              <a:t>och revisorer </a:t>
            </a:r>
          </a:p>
          <a:p>
            <a:r>
              <a:rPr lang="sv-SE" sz="2000" dirty="0" smtClean="0"/>
              <a:t>stadigvarande </a:t>
            </a:r>
            <a:r>
              <a:rPr lang="sv-SE" sz="2000" dirty="0"/>
              <a:t>verksamhet </a:t>
            </a:r>
          </a:p>
          <a:p>
            <a:r>
              <a:rPr lang="sv-SE" sz="2000" dirty="0" smtClean="0"/>
              <a:t>ordnad </a:t>
            </a:r>
            <a:r>
              <a:rPr lang="sv-SE" sz="2000" dirty="0"/>
              <a:t>ekonomiskförvaltning </a:t>
            </a:r>
          </a:p>
          <a:p>
            <a:r>
              <a:rPr lang="sv-SE" sz="2000" dirty="0" smtClean="0"/>
              <a:t>eget </a:t>
            </a:r>
            <a:r>
              <a:rPr lang="sv-SE" sz="2000" dirty="0"/>
              <a:t>postgirokonto/bankgirokonto </a:t>
            </a:r>
          </a:p>
          <a:p>
            <a:r>
              <a:rPr lang="sv-SE" sz="2000" dirty="0" smtClean="0"/>
              <a:t>organisationsnummer </a:t>
            </a:r>
            <a:endParaRPr lang="sv-SE" sz="2000" dirty="0"/>
          </a:p>
          <a:p>
            <a:r>
              <a:rPr lang="sv-SE" sz="2000" dirty="0" smtClean="0"/>
              <a:t>Föreningen </a:t>
            </a:r>
            <a:r>
              <a:rPr lang="sv-SE" sz="2000" dirty="0"/>
              <a:t>ska ta ut årlig avgift av medlemmarna samt redovisa detta i verksamhetsberättelsen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192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Grund- och medlemsbidrag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Grundbidrag </a:t>
            </a:r>
            <a:r>
              <a:rPr lang="sv-SE" dirty="0"/>
              <a:t>och medlemsbidrag kan utges till lokal pensionärsförening inom Linköpings kommun. Med lokal förening menas att föreningen är verksam i kommunen men kan ha medlemmar i flera kommuner. Den kan också tillhöra en riksorganisation. Bidrag utges inte till länsförening. </a:t>
            </a:r>
          </a:p>
          <a:p>
            <a:pPr marL="0" indent="0">
              <a:buNone/>
            </a:pPr>
            <a:r>
              <a:rPr lang="sv-SE" dirty="0"/>
              <a:t>För att grundbidrag ska utges krävs att föreningen har minst 10 betalande medlemmar. I grundbidraget ingår ekonomiskt stöd till administration såsom kostnader för telefon, porto med mera. </a:t>
            </a:r>
          </a:p>
        </p:txBody>
      </p:sp>
    </p:spTree>
    <p:extLst>
      <p:ext uri="{BB962C8B-B14F-4D97-AF65-F5344CB8AC3E}">
        <p14:creationId xmlns:p14="http://schemas.microsoft.com/office/powerpoint/2010/main" val="367837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forts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Grundbidrag utges per bidragsberättigad förening. Medlemsbidrag utges per bidragsberättigad medlem. Bidragets storlek fastställer äldrenämnden varje år med hänsyn tagen till av kommunfullmäktige tilldelade medel. </a:t>
            </a:r>
          </a:p>
          <a:p>
            <a:pPr marL="0" indent="0">
              <a:buNone/>
            </a:pPr>
            <a:r>
              <a:rPr lang="sv-SE" dirty="0"/>
              <a:t>Med bidragsberättigad medlem avses betalande medlem som är 65 år </a:t>
            </a:r>
            <a:r>
              <a:rPr lang="sv-SE" dirty="0" smtClean="0"/>
              <a:t>ell</a:t>
            </a:r>
            <a:r>
              <a:rPr lang="sv-SE" dirty="0" smtClean="0"/>
              <a:t>er äldre </a:t>
            </a:r>
            <a:r>
              <a:rPr lang="sv-SE" dirty="0" smtClean="0"/>
              <a:t>och </a:t>
            </a:r>
            <a:r>
              <a:rPr lang="sv-SE" dirty="0"/>
              <a:t>bor i kommunen. </a:t>
            </a:r>
          </a:p>
        </p:txBody>
      </p:sp>
    </p:spTree>
    <p:extLst>
      <p:ext uri="{BB962C8B-B14F-4D97-AF65-F5344CB8AC3E}">
        <p14:creationId xmlns:p14="http://schemas.microsoft.com/office/powerpoint/2010/main" val="157895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Verksamhetsbidrag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212" y="1340768"/>
            <a:ext cx="7739788" cy="4525963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Verksamhetsbidrag kan utges till lokal förening (pensionärsförening eller annan förening) under förutsättning att aktiviteterna anordnas för pensionärer eller av pensionärer som är bosatta eller skrivna inom Linköpings kommun. </a:t>
            </a:r>
          </a:p>
          <a:p>
            <a:pPr marL="0" indent="0">
              <a:buNone/>
            </a:pPr>
            <a:r>
              <a:rPr lang="sv-SE" sz="1800" dirty="0" smtClean="0"/>
              <a:t>Verksamhetsbidrag </a:t>
            </a:r>
            <a:r>
              <a:rPr lang="sv-SE" sz="1800" dirty="0"/>
              <a:t>utges efter överenskommelse mellan föreningen och äldrenämnden. Vid bedömning av ansökningar om verksamhetsbidrag kommer äldrenämnden att lägga stor vikt vid: </a:t>
            </a:r>
          </a:p>
          <a:p>
            <a:r>
              <a:rPr lang="sv-SE" sz="1800" dirty="0" smtClean="0"/>
              <a:t>att </a:t>
            </a:r>
            <a:r>
              <a:rPr lang="sv-SE" sz="1800" dirty="0"/>
              <a:t>verksamheten riktar aktiviteter till andra än egna medlemmar </a:t>
            </a:r>
          </a:p>
          <a:p>
            <a:r>
              <a:rPr lang="sv-SE" sz="1800" dirty="0" smtClean="0"/>
              <a:t>verksamhet </a:t>
            </a:r>
            <a:r>
              <a:rPr lang="sv-SE" sz="1800" dirty="0"/>
              <a:t>som riktar sig till boende i kommunens äldreboenden </a:t>
            </a:r>
          </a:p>
          <a:p>
            <a:r>
              <a:rPr lang="sv-SE" sz="1800" dirty="0" smtClean="0"/>
              <a:t>verksamhetens </a:t>
            </a:r>
            <a:r>
              <a:rPr lang="sv-SE" sz="1800" dirty="0"/>
              <a:t>omfattning </a:t>
            </a:r>
          </a:p>
          <a:p>
            <a:r>
              <a:rPr lang="sv-SE" sz="1800" dirty="0" smtClean="0"/>
              <a:t>om </a:t>
            </a:r>
            <a:r>
              <a:rPr lang="sv-SE" sz="1800" dirty="0"/>
              <a:t>verksamheten innebär att nya arbetssätt prövas </a:t>
            </a:r>
          </a:p>
          <a:p>
            <a:r>
              <a:rPr lang="sv-SE" sz="1800" dirty="0" smtClean="0"/>
              <a:t>i </a:t>
            </a:r>
            <a:r>
              <a:rPr lang="sv-SE" sz="1800" dirty="0"/>
              <a:t>vilken utsträckning verksamheten kompletterar eller förstärker annan verksamhet </a:t>
            </a:r>
          </a:p>
        </p:txBody>
      </p:sp>
    </p:spTree>
    <p:extLst>
      <p:ext uri="{BB962C8B-B14F-4D97-AF65-F5344CB8AC3E}">
        <p14:creationId xmlns:p14="http://schemas.microsoft.com/office/powerpoint/2010/main" val="1569459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Särskilt verksamhetsbidrag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196752"/>
            <a:ext cx="7739788" cy="452596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Särskilt verksamhetsbidrag kan utges till lokal samorganisation. Med </a:t>
            </a:r>
            <a:r>
              <a:rPr lang="sv-SE" dirty="0" smtClean="0"/>
              <a:t>samorganisation </a:t>
            </a:r>
            <a:r>
              <a:rPr lang="sv-SE" dirty="0"/>
              <a:t>avses en paraplyorganisation för ett antal </a:t>
            </a:r>
            <a:r>
              <a:rPr lang="sv-SE" dirty="0" smtClean="0"/>
              <a:t>medlemsföreningar</a:t>
            </a:r>
            <a:r>
              <a:rPr lang="sv-SE" dirty="0"/>
              <a:t>. Samorganisationen ska bedriva verksamhet som stöd </a:t>
            </a:r>
            <a:r>
              <a:rPr lang="sv-SE" dirty="0" smtClean="0"/>
              <a:t>till medlemsföreningar</a:t>
            </a:r>
            <a:r>
              <a:rPr lang="sv-SE" dirty="0"/>
              <a:t>. Samorganisationen ska också bedriva egen verksamhet </a:t>
            </a:r>
            <a:r>
              <a:rPr lang="sv-SE" dirty="0" smtClean="0"/>
              <a:t>för </a:t>
            </a:r>
            <a:r>
              <a:rPr lang="sv-SE" dirty="0"/>
              <a:t>medlemmar i medlemsföreningar. </a:t>
            </a:r>
          </a:p>
          <a:p>
            <a:pPr marL="0" indent="0">
              <a:buNone/>
            </a:pPr>
            <a:r>
              <a:rPr lang="sv-SE" dirty="0"/>
              <a:t>Det särskilda verksamhetsbidraget utgör totalt 8 % av de medel som årligen </a:t>
            </a:r>
            <a:r>
              <a:rPr lang="sv-SE" dirty="0" smtClean="0"/>
              <a:t>avsätts </a:t>
            </a:r>
            <a:r>
              <a:rPr lang="sv-SE" dirty="0"/>
              <a:t>till föreningsbidrag för pensionärsföreningarna. Det särskilda </a:t>
            </a:r>
            <a:r>
              <a:rPr lang="sv-SE" dirty="0" smtClean="0"/>
              <a:t>verksamhetsbidraget </a:t>
            </a:r>
            <a:r>
              <a:rPr lang="sv-SE" dirty="0"/>
              <a:t>fördelas i förhållande till antalet medlemsföreningar som </a:t>
            </a:r>
            <a:r>
              <a:rPr lang="sv-SE" dirty="0" smtClean="0"/>
              <a:t>samorganisationen </a:t>
            </a:r>
            <a:r>
              <a:rPr lang="sv-SE" dirty="0"/>
              <a:t>stödjer. </a:t>
            </a:r>
          </a:p>
        </p:txBody>
      </p:sp>
    </p:spTree>
    <p:extLst>
      <p:ext uri="{BB962C8B-B14F-4D97-AF65-F5344CB8AC3E}">
        <p14:creationId xmlns:p14="http://schemas.microsoft.com/office/powerpoint/2010/main" val="287165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Ansökan och ansökningstid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Genomgång av exempelansökan. </a:t>
            </a:r>
            <a:endParaRPr lang="sv-S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Sista ansökningsdag är den 30 september och ansökan skickas till omsorgskontoret. </a:t>
            </a:r>
          </a:p>
          <a:p>
            <a:pPr marL="0" indent="0">
              <a:buNone/>
            </a:pPr>
            <a:endParaRPr lang="sv-S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dirty="0" smtClean="0"/>
              <a:t>Om möjligt skriv ansökan på datorn för att underlätta att läsa </a:t>
            </a:r>
            <a:r>
              <a:rPr lang="sv-SE" dirty="0" smtClean="0"/>
              <a:t>ansökningshandlingarna</a:t>
            </a:r>
            <a:r>
              <a:rPr lang="sv-S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521744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idemönster">
  <a:themeElements>
    <a:clrScheme name="Linköpi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9B8"/>
      </a:accent1>
      <a:accent2>
        <a:srgbClr val="D41737"/>
      </a:accent2>
      <a:accent3>
        <a:srgbClr val="8DA85A"/>
      </a:accent3>
      <a:accent4>
        <a:srgbClr val="E94E1B"/>
      </a:accent4>
      <a:accent5>
        <a:srgbClr val="005365"/>
      </a:accent5>
      <a:accent6>
        <a:srgbClr val="EA516D"/>
      </a:accent6>
      <a:hlink>
        <a:srgbClr val="0000FF"/>
      </a:hlink>
      <a:folHlink>
        <a:srgbClr val="800080"/>
      </a:folHlink>
    </a:clrScheme>
    <a:fontScheme name="Linköp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inköping.potx" id="{9922D99E-D715-4C78-AA31-528DB79C9BF7}" vid="{C2AA8486-E4B7-4136-9517-BBBC8AF6F8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Linköping</Template>
  <TotalTime>653</TotalTime>
  <Words>545</Words>
  <Application>Microsoft Office PowerPoint</Application>
  <PresentationFormat>Bildspel på skärmen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Courier New</vt:lpstr>
      <vt:lpstr>Georgia</vt:lpstr>
      <vt:lpstr>Helvetica</vt:lpstr>
      <vt:lpstr>Lucida Grande</vt:lpstr>
      <vt:lpstr>Presentation idemönster</vt:lpstr>
      <vt:lpstr>PowerPoint-presentation</vt:lpstr>
      <vt:lpstr>Innehåll</vt:lpstr>
      <vt:lpstr>Syftet med föreningsbidrag</vt:lpstr>
      <vt:lpstr>Krav på förening som ansöker om bidrag</vt:lpstr>
      <vt:lpstr>Grund- och medlemsbidrag</vt:lpstr>
      <vt:lpstr>forts</vt:lpstr>
      <vt:lpstr>Verksamhetsbidrag</vt:lpstr>
      <vt:lpstr>Särskilt verksamhetsbidrag</vt:lpstr>
      <vt:lpstr>Ansökan och ansökningstid</vt:lpstr>
      <vt:lpstr>Adresslista och kontaktperson till föreningen</vt:lpstr>
      <vt:lpstr>Kontaktperson på Omsorgskontoret</vt:lpstr>
    </vt:vector>
  </TitlesOfParts>
  <Company>Linköpings Kommun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Hjertstedt Frida</dc:creator>
  <dc:description>LKPG9000, v2.0, 2015-04-26</dc:description>
  <cp:lastModifiedBy>Hjertstedt Frida</cp:lastModifiedBy>
  <cp:revision>10</cp:revision>
  <cp:lastPrinted>2017-03-17T07:39:11Z</cp:lastPrinted>
  <dcterms:created xsi:type="dcterms:W3CDTF">2017-02-17T09:19:49Z</dcterms:created>
  <dcterms:modified xsi:type="dcterms:W3CDTF">2017-06-02T06:55:43Z</dcterms:modified>
</cp:coreProperties>
</file>