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sldIdLst>
    <p:sldId id="291" r:id="rId6"/>
    <p:sldId id="266" r:id="rId7"/>
    <p:sldId id="307" r:id="rId8"/>
    <p:sldId id="274" r:id="rId9"/>
    <p:sldId id="276" r:id="rId10"/>
    <p:sldId id="331" r:id="rId11"/>
    <p:sldId id="275" r:id="rId12"/>
    <p:sldId id="310" r:id="rId13"/>
    <p:sldId id="271" r:id="rId14"/>
    <p:sldId id="272" r:id="rId15"/>
    <p:sldId id="273" r:id="rId16"/>
    <p:sldId id="268" r:id="rId17"/>
    <p:sldId id="270" r:id="rId18"/>
    <p:sldId id="297" r:id="rId19"/>
    <p:sldId id="284" r:id="rId20"/>
    <p:sldId id="285" r:id="rId21"/>
    <p:sldId id="286" r:id="rId22"/>
    <p:sldId id="287" r:id="rId23"/>
    <p:sldId id="332" r:id="rId24"/>
    <p:sldId id="288" r:id="rId25"/>
    <p:sldId id="301" r:id="rId26"/>
    <p:sldId id="303" r:id="rId27"/>
    <p:sldId id="304" r:id="rId28"/>
    <p:sldId id="329" r:id="rId29"/>
  </p:sldIdLst>
  <p:sldSz cx="9144000" cy="6858000" type="screen4x3"/>
  <p:notesSz cx="6799263" cy="9929813"/>
  <p:defaultTextStyle>
    <a:defPPr>
      <a:defRPr lang="sv-S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dfeldt Maria" initials="WM" lastIdx="5" clrIdx="0">
    <p:extLst>
      <p:ext uri="{19B8F6BF-5375-455C-9EA6-DF929625EA0E}">
        <p15:presenceInfo xmlns:p15="http://schemas.microsoft.com/office/powerpoint/2012/main" userId="S-1-5-21-6776287-339746737-871907280-100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3483" autoAdjust="0"/>
  </p:normalViewPr>
  <p:slideViewPr>
    <p:cSldViewPr>
      <p:cViewPr varScale="1">
        <p:scale>
          <a:sx n="97" d="100"/>
          <a:sy n="97" d="100"/>
        </p:scale>
        <p:origin x="19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3EA24F8E-4452-4256-9985-BFDB87D30278}" type="datetimeFigureOut">
              <a:rPr lang="sv-SE" smtClean="0"/>
              <a:t>2018-02-06</a:t>
            </a:fld>
            <a:endParaRPr lang="sv-SE"/>
          </a:p>
        </p:txBody>
      </p:sp>
      <p:sp>
        <p:nvSpPr>
          <p:cNvPr id="4" name="Platshållare för bildobjekt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91DEE4D8-A481-4618-9488-7C0954F1C40E}" type="slidenum">
              <a:rPr lang="sv-SE" smtClean="0"/>
              <a:t>‹#›</a:t>
            </a:fld>
            <a:endParaRPr lang="sv-SE"/>
          </a:p>
        </p:txBody>
      </p:sp>
    </p:spTree>
    <p:extLst>
      <p:ext uri="{BB962C8B-B14F-4D97-AF65-F5344CB8AC3E}">
        <p14:creationId xmlns:p14="http://schemas.microsoft.com/office/powerpoint/2010/main" val="367205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1DEE4D8-A481-4618-9488-7C0954F1C40E}" type="slidenum">
              <a:rPr lang="sv-SE" smtClean="0"/>
              <a:t>5</a:t>
            </a:fld>
            <a:endParaRPr lang="sv-SE"/>
          </a:p>
        </p:txBody>
      </p:sp>
    </p:spTree>
    <p:extLst>
      <p:ext uri="{BB962C8B-B14F-4D97-AF65-F5344CB8AC3E}">
        <p14:creationId xmlns:p14="http://schemas.microsoft.com/office/powerpoint/2010/main" val="356338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91DEE4D8-A481-4618-9488-7C0954F1C40E}" type="slidenum">
              <a:rPr lang="sv-SE" smtClean="0"/>
              <a:t>9</a:t>
            </a:fld>
            <a:endParaRPr lang="sv-SE"/>
          </a:p>
        </p:txBody>
      </p:sp>
    </p:spTree>
    <p:extLst>
      <p:ext uri="{BB962C8B-B14F-4D97-AF65-F5344CB8AC3E}">
        <p14:creationId xmlns:p14="http://schemas.microsoft.com/office/powerpoint/2010/main" val="285708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1DEE4D8-A481-4618-9488-7C0954F1C40E}" type="slidenum">
              <a:rPr lang="sv-SE" smtClean="0"/>
              <a:t>11</a:t>
            </a:fld>
            <a:endParaRPr lang="sv-SE"/>
          </a:p>
        </p:txBody>
      </p:sp>
    </p:spTree>
    <p:extLst>
      <p:ext uri="{BB962C8B-B14F-4D97-AF65-F5344CB8AC3E}">
        <p14:creationId xmlns:p14="http://schemas.microsoft.com/office/powerpoint/2010/main" val="38147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1DEE4D8-A481-4618-9488-7C0954F1C40E}" type="slidenum">
              <a:rPr lang="sv-SE" smtClean="0"/>
              <a:t>19</a:t>
            </a:fld>
            <a:endParaRPr lang="sv-SE"/>
          </a:p>
        </p:txBody>
      </p:sp>
    </p:spTree>
    <p:extLst>
      <p:ext uri="{BB962C8B-B14F-4D97-AF65-F5344CB8AC3E}">
        <p14:creationId xmlns:p14="http://schemas.microsoft.com/office/powerpoint/2010/main" val="413436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1DEE4D8-A481-4618-9488-7C0954F1C40E}" type="slidenum">
              <a:rPr lang="sv-SE" smtClean="0"/>
              <a:t>22</a:t>
            </a:fld>
            <a:endParaRPr lang="sv-SE"/>
          </a:p>
        </p:txBody>
      </p:sp>
    </p:spTree>
    <p:extLst>
      <p:ext uri="{BB962C8B-B14F-4D97-AF65-F5344CB8AC3E}">
        <p14:creationId xmlns:p14="http://schemas.microsoft.com/office/powerpoint/2010/main" val="242462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1DEE4D8-A481-4618-9488-7C0954F1C40E}" type="slidenum">
              <a:rPr lang="sv-SE" smtClean="0"/>
              <a:t>23</a:t>
            </a:fld>
            <a:endParaRPr lang="sv-SE"/>
          </a:p>
        </p:txBody>
      </p:sp>
    </p:spTree>
    <p:extLst>
      <p:ext uri="{BB962C8B-B14F-4D97-AF65-F5344CB8AC3E}">
        <p14:creationId xmlns:p14="http://schemas.microsoft.com/office/powerpoint/2010/main" val="3250694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9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416072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1" name="Platshållare för datum 10"/>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12" name="Platshållare för sidfot 11"/>
          <p:cNvSpPr>
            <a:spLocks noGrp="1"/>
          </p:cNvSpPr>
          <p:nvPr>
            <p:ph type="ftr" sz="quarter" idx="11"/>
          </p:nvPr>
        </p:nvSpPr>
        <p:spPr/>
        <p:txBody>
          <a:bodyPr/>
          <a:lstStyle/>
          <a:p>
            <a:pPr>
              <a:defRPr/>
            </a:pPr>
            <a:r>
              <a:rPr lang="sv-SE" smtClean="0"/>
              <a:t>Sidfot</a:t>
            </a:r>
            <a:endParaRPr lang="sv-SE" dirty="0"/>
          </a:p>
        </p:txBody>
      </p:sp>
      <p:sp>
        <p:nvSpPr>
          <p:cNvPr id="13" name="Platshållare för bildnummer 12"/>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1778714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Platshållare för datum 6"/>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Tree>
    <p:extLst>
      <p:ext uri="{BB962C8B-B14F-4D97-AF65-F5344CB8AC3E}">
        <p14:creationId xmlns:p14="http://schemas.microsoft.com/office/powerpoint/2010/main" val="91843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datum 5"/>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7" name="Platshållare för sidfot 6"/>
          <p:cNvSpPr>
            <a:spLocks noGrp="1"/>
          </p:cNvSpPr>
          <p:nvPr>
            <p:ph type="ftr" sz="quarter" idx="11"/>
          </p:nvPr>
        </p:nvSpPr>
        <p:spPr/>
        <p:txBody>
          <a:bodyPr/>
          <a:lstStyle/>
          <a:p>
            <a:pPr>
              <a:defRPr/>
            </a:pPr>
            <a:r>
              <a:rPr lang="sv-SE" smtClean="0"/>
              <a:t>Sidfot</a:t>
            </a:r>
            <a:endParaRPr lang="sv-SE" dirty="0"/>
          </a:p>
        </p:txBody>
      </p:sp>
      <p:sp>
        <p:nvSpPr>
          <p:cNvPr id="8" name="Platshållare för bildnummer 7"/>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246945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193811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9" name="Platshållare för datum 8"/>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10" name="Platshållare för sidfot 9"/>
          <p:cNvSpPr>
            <a:spLocks noGrp="1"/>
          </p:cNvSpPr>
          <p:nvPr>
            <p:ph type="ftr" sz="quarter" idx="11"/>
          </p:nvPr>
        </p:nvSpPr>
        <p:spPr/>
        <p:txBody>
          <a:bodyPr/>
          <a:lstStyle/>
          <a:p>
            <a:pPr>
              <a:defRPr/>
            </a:pPr>
            <a:r>
              <a:rPr lang="sv-SE" smtClean="0"/>
              <a:t>Sidfot</a:t>
            </a:r>
            <a:endParaRPr lang="sv-SE" dirty="0"/>
          </a:p>
        </p:txBody>
      </p:sp>
      <p:sp>
        <p:nvSpPr>
          <p:cNvPr id="11" name="Platshållare för bildnummer 10"/>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23494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7"/>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9" name="Platshållare för sidfot 8"/>
          <p:cNvSpPr>
            <a:spLocks noGrp="1"/>
          </p:cNvSpPr>
          <p:nvPr>
            <p:ph type="ftr" sz="quarter" idx="11"/>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75850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10" name="Platshållare för datum 9"/>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11" name="Platshållare för sidfot 10"/>
          <p:cNvSpPr>
            <a:spLocks noGrp="1"/>
          </p:cNvSpPr>
          <p:nvPr>
            <p:ph type="ftr" sz="quarter" idx="11"/>
          </p:nvPr>
        </p:nvSpPr>
        <p:spPr/>
        <p:txBody>
          <a:bodyPr/>
          <a:lstStyle/>
          <a:p>
            <a:pPr>
              <a:defRPr/>
            </a:pPr>
            <a:r>
              <a:rPr lang="sv-SE" smtClean="0"/>
              <a:t>Sidfot</a:t>
            </a:r>
            <a:endParaRPr lang="sv-SE" dirty="0"/>
          </a:p>
        </p:txBody>
      </p:sp>
      <p:sp>
        <p:nvSpPr>
          <p:cNvPr id="12" name="Platshållare för bildnummer 11"/>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331541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80761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86977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174656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0"/>
          </p:nvPr>
        </p:nvSpPr>
        <p:spPr/>
        <p:txBody>
          <a:bodyPr/>
          <a:lstStyle/>
          <a:p>
            <a:pPr>
              <a:defRPr/>
            </a:pPr>
            <a:fld id="{A424F550-763F-FF4A-AA9F-CFBBE384FF5D}" type="datetime1">
              <a:rPr lang="sv-SE" smtClean="0"/>
              <a:pPr>
                <a:defRPr/>
              </a:pPr>
              <a:t>2018-02-06</a:t>
            </a:fld>
            <a:endParaRPr lang="sv-SE" dirty="0"/>
          </a:p>
        </p:txBody>
      </p:sp>
      <p:sp>
        <p:nvSpPr>
          <p:cNvPr id="8" name="Platshållare för sidfot 7"/>
          <p:cNvSpPr>
            <a:spLocks noGrp="1"/>
          </p:cNvSpPr>
          <p:nvPr>
            <p:ph type="ftr" sz="quarter" idx="11"/>
          </p:nvPr>
        </p:nvSpPr>
        <p:spPr/>
        <p:txBody>
          <a:bodyPr/>
          <a:lstStyle/>
          <a:p>
            <a:pPr>
              <a:defRPr/>
            </a:pPr>
            <a:r>
              <a:rPr lang="sv-SE" smtClean="0"/>
              <a:t>Sidfot</a:t>
            </a:r>
            <a:endParaRPr lang="sv-SE" dirty="0"/>
          </a:p>
        </p:txBody>
      </p:sp>
      <p:sp>
        <p:nvSpPr>
          <p:cNvPr id="9" name="Platshållare för bildnummer 8"/>
          <p:cNvSpPr>
            <a:spLocks noGrp="1"/>
          </p:cNvSpPr>
          <p:nvPr>
            <p:ph type="sldNum" sz="quarter" idx="12"/>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357014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4" name="Platshållare för datum 3"/>
          <p:cNvSpPr>
            <a:spLocks noGrp="1"/>
          </p:cNvSpPr>
          <p:nvPr>
            <p:ph type="dt" sz="half" idx="11"/>
          </p:nvPr>
        </p:nvSpPr>
        <p:spPr/>
        <p:txBody>
          <a:bodyPr/>
          <a:lstStyle/>
          <a:p>
            <a:pPr>
              <a:defRPr/>
            </a:pPr>
            <a:fld id="{A424F550-763F-FF4A-AA9F-CFBBE384FF5D}" type="datetime1">
              <a:rPr lang="sv-SE" smtClean="0"/>
              <a:pPr>
                <a:defRPr/>
              </a:pPr>
              <a:t>2018-02-06</a:t>
            </a:fld>
            <a:endParaRPr lang="sv-SE" dirty="0"/>
          </a:p>
        </p:txBody>
      </p:sp>
      <p:sp>
        <p:nvSpPr>
          <p:cNvPr id="9" name="Platshållare för sidfot 8"/>
          <p:cNvSpPr>
            <a:spLocks noGrp="1"/>
          </p:cNvSpPr>
          <p:nvPr>
            <p:ph type="ftr" sz="quarter" idx="12"/>
          </p:nvPr>
        </p:nvSpPr>
        <p:spPr/>
        <p:txBody>
          <a:bodyPr/>
          <a:lstStyle/>
          <a:p>
            <a:pPr>
              <a:defRPr/>
            </a:pPr>
            <a:r>
              <a:rPr lang="sv-SE" smtClean="0"/>
              <a:t>Sidfot</a:t>
            </a:r>
            <a:endParaRPr lang="sv-SE" dirty="0"/>
          </a:p>
        </p:txBody>
      </p:sp>
      <p:sp>
        <p:nvSpPr>
          <p:cNvPr id="10" name="Platshållare för bildnummer 9"/>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Tree>
    <p:extLst>
      <p:ext uri="{BB962C8B-B14F-4D97-AF65-F5344CB8AC3E}">
        <p14:creationId xmlns:p14="http://schemas.microsoft.com/office/powerpoint/2010/main" val="83549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2" name="Platshållare för datum 1"/>
          <p:cNvSpPr>
            <a:spLocks noGrp="1"/>
          </p:cNvSpPr>
          <p:nvPr>
            <p:ph type="dt" sz="half" idx="11"/>
          </p:nvPr>
        </p:nvSpPr>
        <p:spPr/>
        <p:txBody>
          <a:bodyPr/>
          <a:lstStyle/>
          <a:p>
            <a:pPr>
              <a:defRPr/>
            </a:pPr>
            <a:fld id="{A424F550-763F-FF4A-AA9F-CFBBE384FF5D}" type="datetime1">
              <a:rPr lang="sv-SE" smtClean="0"/>
              <a:pPr>
                <a:defRPr/>
              </a:pPr>
              <a:t>2018-02-06</a:t>
            </a:fld>
            <a:endParaRPr lang="sv-SE" dirty="0"/>
          </a:p>
        </p:txBody>
      </p:sp>
      <p:sp>
        <p:nvSpPr>
          <p:cNvPr id="3" name="Platshållare för sidfot 2"/>
          <p:cNvSpPr>
            <a:spLocks noGrp="1"/>
          </p:cNvSpPr>
          <p:nvPr>
            <p:ph type="ftr" sz="quarter" idx="12"/>
          </p:nvPr>
        </p:nvSpPr>
        <p:spPr/>
        <p:txBody>
          <a:bodyPr/>
          <a:lstStyle/>
          <a:p>
            <a:pPr>
              <a:defRPr/>
            </a:pPr>
            <a:r>
              <a:rPr lang="sv-SE" smtClean="0"/>
              <a:t>Sidfot</a:t>
            </a:r>
            <a:endParaRPr lang="sv-SE" dirty="0"/>
          </a:p>
        </p:txBody>
      </p:sp>
      <p:sp>
        <p:nvSpPr>
          <p:cNvPr id="4" name="Platshållare för bildnummer 3"/>
          <p:cNvSpPr>
            <a:spLocks noGrp="1"/>
          </p:cNvSpPr>
          <p:nvPr>
            <p:ph type="sldNum" sz="quarter" idx="13"/>
          </p:nvPr>
        </p:nvSpPr>
        <p:spPr/>
        <p:txBody>
          <a:bodyPr/>
          <a:lstStyle/>
          <a:p>
            <a:pPr>
              <a:defRPr/>
            </a:pPr>
            <a:fld id="{397B8104-3387-EA4E-9A13-1C1C0E6971FC}" type="slidenum">
              <a:rPr lang="sv-SE" smtClean="0"/>
              <a:pPr>
                <a:defRPr/>
              </a:pPr>
              <a:t>‹#›</a:t>
            </a:fld>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Tree>
    <p:extLst>
      <p:ext uri="{BB962C8B-B14F-4D97-AF65-F5344CB8AC3E}">
        <p14:creationId xmlns:p14="http://schemas.microsoft.com/office/powerpoint/2010/main" val="23458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a:ea typeface="+mn-ea"/>
                <a:cs typeface="+mn-cs"/>
              </a:defRPr>
            </a:lvl1pPr>
          </a:lstStyle>
          <a:p>
            <a:pPr>
              <a:defRPr/>
            </a:pPr>
            <a:fld id="{A424F550-763F-FF4A-AA9F-CFBBE384FF5D}" type="datetime1">
              <a:rPr lang="sv-SE"/>
              <a:pPr>
                <a:defRPr/>
              </a:pPr>
              <a:t>2018-02-06</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tx1">
                    <a:tint val="75000"/>
                  </a:schemeClr>
                </a:solidFill>
                <a:latin typeface="Arial"/>
                <a:ea typeface="+mn-ea"/>
                <a:cs typeface="+mn-cs"/>
              </a:defRPr>
            </a:lvl1pPr>
          </a:lstStyle>
          <a:p>
            <a:pPr>
              <a:defRPr/>
            </a:pPr>
            <a:fld id="{397B8104-3387-EA4E-9A13-1C1C0E6971FC}" type="slidenum">
              <a:rPr lang="sv-SE" smtClean="0"/>
              <a:pPr>
                <a:defRPr/>
              </a:pPr>
              <a:t>‹#›</a:t>
            </a:fld>
            <a:endParaRPr lang="sv-SE" dirty="0"/>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91" r:id="rId4"/>
    <p:sldLayoutId id="2147483692" r:id="rId5"/>
    <p:sldLayoutId id="2147483693"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ftr="0" dt="0"/>
  <p:txStyles>
    <p:titleStyle>
      <a:lvl1pPr algn="ctr" defTabSz="457200" rtl="0" eaLnBrk="1" fontAlgn="base" hangingPunct="1">
        <a:spcBef>
          <a:spcPct val="0"/>
        </a:spcBef>
        <a:spcAft>
          <a:spcPct val="0"/>
        </a:spcAft>
        <a:defRPr sz="4400" kern="1200">
          <a:solidFill>
            <a:schemeClr val="tx1"/>
          </a:solidFill>
          <a:latin typeface="Georgia"/>
          <a:ea typeface="ＭＳ Ｐゴシック" charset="0"/>
          <a:cs typeface="Georgia"/>
        </a:defRPr>
      </a:lvl1pPr>
      <a:lvl2pPr algn="ctr" defTabSz="457200" rtl="0" eaLnBrk="1" fontAlgn="base" hangingPunct="1">
        <a:spcBef>
          <a:spcPct val="0"/>
        </a:spcBef>
        <a:spcAft>
          <a:spcPct val="0"/>
        </a:spcAft>
        <a:defRPr sz="4400">
          <a:solidFill>
            <a:schemeClr val="tx1"/>
          </a:solidFill>
          <a:latin typeface="Georgia" charset="0"/>
          <a:ea typeface="ＭＳ Ｐゴシック" charset="0"/>
        </a:defRPr>
      </a:lvl2pPr>
      <a:lvl3pPr algn="ctr" defTabSz="457200" rtl="0" eaLnBrk="1" fontAlgn="base" hangingPunct="1">
        <a:spcBef>
          <a:spcPct val="0"/>
        </a:spcBef>
        <a:spcAft>
          <a:spcPct val="0"/>
        </a:spcAft>
        <a:defRPr sz="4400">
          <a:solidFill>
            <a:schemeClr val="tx1"/>
          </a:solidFill>
          <a:latin typeface="Georgia" charset="0"/>
          <a:ea typeface="ＭＳ Ｐゴシック" charset="0"/>
        </a:defRPr>
      </a:lvl3pPr>
      <a:lvl4pPr algn="ctr" defTabSz="457200" rtl="0" eaLnBrk="1" fontAlgn="base" hangingPunct="1">
        <a:spcBef>
          <a:spcPct val="0"/>
        </a:spcBef>
        <a:spcAft>
          <a:spcPct val="0"/>
        </a:spcAft>
        <a:defRPr sz="4400">
          <a:solidFill>
            <a:schemeClr val="tx1"/>
          </a:solidFill>
          <a:latin typeface="Georgia" charset="0"/>
          <a:ea typeface="ＭＳ Ｐゴシック" charset="0"/>
        </a:defRPr>
      </a:lvl4pPr>
      <a:lvl5pPr algn="ctr" defTabSz="457200" rtl="0" eaLnBrk="1" fontAlgn="base" hangingPunct="1">
        <a:spcBef>
          <a:spcPct val="0"/>
        </a:spcBef>
        <a:spcAft>
          <a:spcPct val="0"/>
        </a:spcAft>
        <a:defRPr sz="4400">
          <a:solidFill>
            <a:schemeClr val="tx1"/>
          </a:solidFill>
          <a:latin typeface="Georgia"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0"/>
          <a:cs typeface="Georg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usanne.franzen@stangastaden.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robert.brun@linkoping.s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helin.ljungberg@studieframjandet.se" TargetMode="External"/><Relationship Id="rId2" Type="http://schemas.openxmlformats.org/officeDocument/2006/relationships/hyperlink" Target="mailto:eija.linghammar@studieframjandet.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petter.kallstrom@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oger.fremred@svenskakyrkan.s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Uba.Aden@abf.se"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christina.bond@linkoping.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avid.brohede@gmail.com" TargetMode="External"/><Relationship Id="rId2" Type="http://schemas.openxmlformats.org/officeDocument/2006/relationships/hyperlink" Target="mailto:petter.kallstrom@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nader.ghaemi@linkoping.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amilla.armer&#246;@linkoping.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Gunnar.kjellander@gmail.com" TargetMode="External"/><Relationship Id="rId4" Type="http://schemas.openxmlformats.org/officeDocument/2006/relationships/hyperlink" Target="mailto:Boman.cg@gmail.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an.skogberg@linkoping.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116632"/>
            <a:ext cx="7739788" cy="5472608"/>
          </a:xfrm>
        </p:spPr>
        <p:txBody>
          <a:bodyPr/>
          <a:lstStyle/>
          <a:p>
            <a:pPr algn="ctr">
              <a:spcBef>
                <a:spcPts val="1200"/>
              </a:spcBef>
            </a:pPr>
            <a:r>
              <a:rPr lang="sv-SE" sz="4800" b="1" dirty="0" smtClean="0"/>
              <a:t>Uppföljningsmöte 2 </a:t>
            </a:r>
            <a:br>
              <a:rPr lang="sv-SE" sz="4800" b="1" dirty="0" smtClean="0"/>
            </a:br>
            <a:r>
              <a:rPr lang="sv-SE" sz="4800" b="1" dirty="0" smtClean="0"/>
              <a:t>”Mitt Berga”</a:t>
            </a:r>
            <a:br>
              <a:rPr lang="sv-SE" sz="4800" b="1" dirty="0" smtClean="0"/>
            </a:br>
            <a:r>
              <a:rPr lang="sv-SE" sz="2800" b="1" dirty="0" smtClean="0"/>
              <a:t>7 december  2017</a:t>
            </a:r>
            <a:endParaRPr lang="sv-SE" sz="2800" b="1" dirty="0"/>
          </a:p>
        </p:txBody>
      </p:sp>
      <p:sp>
        <p:nvSpPr>
          <p:cNvPr id="3" name="Platshållare för innehåll 2"/>
          <p:cNvSpPr>
            <a:spLocks noGrp="1"/>
          </p:cNvSpPr>
          <p:nvPr>
            <p:ph idx="1"/>
          </p:nvPr>
        </p:nvSpPr>
        <p:spPr>
          <a:xfrm>
            <a:off x="684212" y="5805264"/>
            <a:ext cx="7739788" cy="320899"/>
          </a:xfrm>
        </p:spPr>
        <p:txBody>
          <a:bodyPr/>
          <a:lstStyle/>
          <a:p>
            <a:pPr marL="0" indent="0">
              <a:buNone/>
            </a:pPr>
            <a:endParaRPr lang="sv-SE" dirty="0" smtClean="0"/>
          </a:p>
          <a:p>
            <a:pPr marL="0" indent="0">
              <a:buNone/>
            </a:pPr>
            <a:endParaRPr lang="sv-SE" sz="28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822" y="2875512"/>
            <a:ext cx="4950442" cy="3299470"/>
          </a:xfrm>
          <a:prstGeom prst="rect">
            <a:avLst/>
          </a:prstGeom>
        </p:spPr>
      </p:pic>
    </p:spTree>
    <p:extLst>
      <p:ext uri="{BB962C8B-B14F-4D97-AF65-F5344CB8AC3E}">
        <p14:creationId xmlns:p14="http://schemas.microsoft.com/office/powerpoint/2010/main" val="2042715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069" y="548680"/>
            <a:ext cx="8064252" cy="741249"/>
          </a:xfrm>
        </p:spPr>
        <p:txBody>
          <a:bodyPr/>
          <a:lstStyle/>
          <a:p>
            <a:r>
              <a:rPr lang="sv-SE" sz="2800" dirty="0" smtClean="0"/>
              <a:t>Åtgärdsförslag 6: Synkroniserad sommarplanering</a:t>
            </a:r>
            <a:br>
              <a:rPr lang="sv-SE" sz="2800" dirty="0" smtClean="0"/>
            </a:br>
            <a:r>
              <a:rPr lang="sv-SE" sz="2800" dirty="0" smtClean="0"/>
              <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434492418"/>
              </p:ext>
            </p:extLst>
          </p:nvPr>
        </p:nvGraphicFramePr>
        <p:xfrm>
          <a:off x="666069" y="1434746"/>
          <a:ext cx="7596417" cy="3870960"/>
        </p:xfrm>
        <a:graphic>
          <a:graphicData uri="http://schemas.openxmlformats.org/drawingml/2006/table">
            <a:tbl>
              <a:tblPr firstRow="1" bandRow="1">
                <a:tableStyleId>{5C22544A-7EE6-4342-B048-85BDC9FD1C3A}</a:tableStyleId>
              </a:tblPr>
              <a:tblGrid>
                <a:gridCol w="2532139"/>
                <a:gridCol w="2532139"/>
                <a:gridCol w="2532139"/>
              </a:tblGrid>
              <a:tr h="459051">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3213357">
                <a:tc>
                  <a:txBody>
                    <a:bodyPr/>
                    <a:lstStyle/>
                    <a:p>
                      <a:r>
                        <a:rPr lang="sv-SE" sz="1400" baseline="0" dirty="0" smtClean="0"/>
                        <a:t>Det finns önskemål om att sommaraktiviteter för barn och ungdomar i Berga synkroniseras så att alla vet vad som erbjuds, vem som ansvarar för vad och när aktiviteterna sker (vilka dagar, vilken vecka).</a:t>
                      </a:r>
                    </a:p>
                    <a:p>
                      <a:endParaRPr lang="sv-SE" baseline="0" dirty="0" smtClean="0"/>
                    </a:p>
                    <a:p>
                      <a:endParaRPr lang="sv-SE" dirty="0" smtClean="0"/>
                    </a:p>
                    <a:p>
                      <a:endParaRPr lang="sv-SE" dirty="0" smtClean="0"/>
                    </a:p>
                    <a:p>
                      <a:endParaRPr lang="sv-SE" dirty="0" smtClean="0"/>
                    </a:p>
                    <a:p>
                      <a:endParaRPr lang="sv-SE" dirty="0" smtClean="0"/>
                    </a:p>
                    <a:p>
                      <a:endParaRPr lang="sv-SE" dirty="0" smtClean="0"/>
                    </a:p>
                  </a:txBody>
                  <a:tcPr/>
                </a:tc>
                <a:tc>
                  <a:txBody>
                    <a:bodyPr/>
                    <a:lstStyle/>
                    <a:p>
                      <a:r>
                        <a:rPr lang="sv-SE" sz="1400" baseline="0" dirty="0" smtClean="0"/>
                        <a:t>Kultur- och fritidskontoret samordnar planeringen av sommaraktiviteter för barn och ungdomar i kommunens stadsdelar.</a:t>
                      </a:r>
                      <a:r>
                        <a:rPr lang="sv-SE" sz="1400" b="1" baseline="0" dirty="0" smtClean="0"/>
                        <a:t> </a:t>
                      </a:r>
                    </a:p>
                    <a:p>
                      <a:r>
                        <a:rPr lang="sv-SE" sz="1400" b="1" baseline="0" dirty="0" smtClean="0"/>
                        <a:t/>
                      </a:r>
                      <a:br>
                        <a:rPr lang="sv-SE" sz="1400" b="1" baseline="0" dirty="0" smtClean="0"/>
                      </a:br>
                      <a:r>
                        <a:rPr lang="sv-SE" sz="1400" b="1" kern="1200" baseline="0" dirty="0" smtClean="0">
                          <a:solidFill>
                            <a:schemeClr val="dk1"/>
                          </a:solidFill>
                          <a:latin typeface="+mn-lt"/>
                          <a:ea typeface="+mn-ea"/>
                          <a:cs typeface="+mn-cs"/>
                        </a:rPr>
                        <a:t>Kontaktperson: </a:t>
                      </a:r>
                    </a:p>
                    <a:p>
                      <a:r>
                        <a:rPr lang="sv-SE" sz="1400" kern="1200" baseline="0" dirty="0" smtClean="0">
                          <a:solidFill>
                            <a:schemeClr val="dk1"/>
                          </a:solidFill>
                          <a:latin typeface="+mn-lt"/>
                          <a:ea typeface="+mn-ea"/>
                          <a:cs typeface="+mn-cs"/>
                        </a:rPr>
                        <a:t>Kristoffer </a:t>
                      </a:r>
                      <a:r>
                        <a:rPr lang="sv-SE" sz="1400" kern="1200" baseline="0" dirty="0" err="1" smtClean="0">
                          <a:solidFill>
                            <a:schemeClr val="dk1"/>
                          </a:solidFill>
                          <a:latin typeface="+mn-lt"/>
                          <a:ea typeface="+mn-ea"/>
                          <a:cs typeface="+mn-cs"/>
                        </a:rPr>
                        <a:t>Dezsi</a:t>
                      </a:r>
                      <a:r>
                        <a:rPr lang="sv-SE" sz="1400" kern="1200" baseline="0" dirty="0" smtClean="0">
                          <a:solidFill>
                            <a:schemeClr val="dk1"/>
                          </a:solidFill>
                          <a:latin typeface="+mn-lt"/>
                          <a:ea typeface="+mn-ea"/>
                          <a:cs typeface="+mn-cs"/>
                        </a:rPr>
                        <a:t>, kultur- och fritidsförvaltningen (kristoffer.dezsi@linkoping.se)</a:t>
                      </a:r>
                    </a:p>
                    <a:p>
                      <a:endParaRPr lang="sv-SE" sz="1400" baseline="0" dirty="0" smtClean="0"/>
                    </a:p>
                    <a:p>
                      <a:endParaRPr lang="sv-SE" baseline="0" dirty="0" smtClean="0"/>
                    </a:p>
                    <a:p>
                      <a:endParaRPr lang="sv-SE" baseline="0" dirty="0" smtClean="0"/>
                    </a:p>
                  </a:txBody>
                  <a:tcPr/>
                </a:tc>
                <a:tc>
                  <a:txBody>
                    <a:bodyPr/>
                    <a:lstStyle/>
                    <a:p>
                      <a:r>
                        <a:rPr lang="sv-SE" sz="1400" baseline="0" dirty="0" smtClean="0"/>
                        <a:t>Stina Bond berättar att sommarplaneringen 2017 samordnades av kultur- och fritidsförvaltningen. För 2018 är processen redan igång och kommer att gälla aktiviteter vid samtliga lov.  </a:t>
                      </a:r>
                    </a:p>
                  </a:txBody>
                  <a:tcPr/>
                </a:tc>
              </a:tr>
            </a:tbl>
          </a:graphicData>
        </a:graphic>
      </p:graphicFrame>
    </p:spTree>
    <p:extLst>
      <p:ext uri="{BB962C8B-B14F-4D97-AF65-F5344CB8AC3E}">
        <p14:creationId xmlns:p14="http://schemas.microsoft.com/office/powerpoint/2010/main" val="59286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548679"/>
            <a:ext cx="8208268" cy="720081"/>
          </a:xfrm>
        </p:spPr>
        <p:txBody>
          <a:bodyPr/>
          <a:lstStyle/>
          <a:p>
            <a:r>
              <a:rPr lang="sv-SE" sz="2800" dirty="0" smtClean="0"/>
              <a:t>Åtgärdsförslag 7: Utveckla skulpturparken i Berga</a:t>
            </a:r>
            <a:br>
              <a:rPr lang="sv-SE" sz="2800" dirty="0" smtClean="0"/>
            </a:br>
            <a:r>
              <a:rPr lang="sv-SE" sz="2800" dirty="0" smtClean="0"/>
              <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937322751"/>
              </p:ext>
            </p:extLst>
          </p:nvPr>
        </p:nvGraphicFramePr>
        <p:xfrm>
          <a:off x="666069" y="1434746"/>
          <a:ext cx="7596417" cy="3853437"/>
        </p:xfrm>
        <a:graphic>
          <a:graphicData uri="http://schemas.openxmlformats.org/drawingml/2006/table">
            <a:tbl>
              <a:tblPr firstRow="1" bandRow="1">
                <a:tableStyleId>{5C22544A-7EE6-4342-B048-85BDC9FD1C3A}</a:tableStyleId>
              </a:tblPr>
              <a:tblGrid>
                <a:gridCol w="2532139"/>
                <a:gridCol w="2532139"/>
                <a:gridCol w="2532139"/>
              </a:tblGrid>
              <a:tr h="459051">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3213357">
                <a:tc>
                  <a:txBody>
                    <a:bodyPr/>
                    <a:lstStyle/>
                    <a:p>
                      <a:r>
                        <a:rPr lang="sv-SE" sz="1400" dirty="0" smtClean="0"/>
                        <a:t>Skulpturparken</a:t>
                      </a:r>
                      <a:r>
                        <a:rPr lang="sv-SE" sz="1400" baseline="0" dirty="0" smtClean="0"/>
                        <a:t> i Berga är underutnyttjad och behöver utvecklas.</a:t>
                      </a:r>
                    </a:p>
                    <a:p>
                      <a:endParaRPr lang="sv-SE" sz="14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Det finns pengar avsatta för att göra området mer tillgängligt. </a:t>
                      </a:r>
                    </a:p>
                    <a:p>
                      <a:endParaRPr lang="sv-SE" dirty="0" smtClean="0"/>
                    </a:p>
                    <a:p>
                      <a:endParaRPr lang="sv-SE" dirty="0" smtClean="0"/>
                    </a:p>
                    <a:p>
                      <a:endParaRPr lang="sv-SE" dirty="0" smtClean="0"/>
                    </a:p>
                    <a:p>
                      <a:endParaRPr lang="sv-SE" dirty="0" smtClean="0"/>
                    </a:p>
                  </a:txBody>
                  <a:tcPr/>
                </a:tc>
                <a:tc>
                  <a:txBody>
                    <a:bodyPr/>
                    <a:lstStyle/>
                    <a:p>
                      <a:r>
                        <a:rPr lang="sv-SE" sz="1400" b="1" baseline="0" dirty="0" smtClean="0"/>
                        <a:t>Kontaktperson</a:t>
                      </a:r>
                      <a:r>
                        <a:rPr lang="sv-SE" sz="1400" baseline="0" dirty="0" smtClean="0"/>
                        <a:t> på miljö- och samhällsbyggnadsförvaltningen som ansvarar för upprustningen:</a:t>
                      </a:r>
                    </a:p>
                    <a:p>
                      <a:r>
                        <a:rPr lang="sv-SE" sz="1400" baseline="0" dirty="0" smtClean="0"/>
                        <a:t>Björn Tjus, Miljö- och samhällsbyggnadsförvaltningen (bjorn.tjus@linkoping.se)</a:t>
                      </a:r>
                    </a:p>
                    <a:p>
                      <a:endParaRPr lang="sv-SE" i="1" baseline="0" dirty="0" smtClean="0"/>
                    </a:p>
                    <a:p>
                      <a:endParaRPr lang="sv-SE" baseline="0" dirty="0" smtClean="0"/>
                    </a:p>
                    <a:p>
                      <a:endParaRPr lang="sv-SE" baseline="0" dirty="0" smtClean="0"/>
                    </a:p>
                  </a:txBody>
                  <a:tcPr/>
                </a:tc>
                <a:tc>
                  <a:txBody>
                    <a:bodyPr/>
                    <a:lstStyle/>
                    <a:p>
                      <a:r>
                        <a:rPr lang="sv-SE" sz="1400" baseline="0" dirty="0" smtClean="0"/>
                        <a:t>Ali Hajar, miljö- och samhällsbyggnadsförvaltningen, berättar om de förbättringar som har skett i skulpturparken.</a:t>
                      </a:r>
                    </a:p>
                    <a:p>
                      <a:pPr marL="285750" indent="-285750">
                        <a:buFont typeface="Arial" panose="020B0604020202020204" pitchFamily="34" charset="0"/>
                        <a:buChar char="•"/>
                      </a:pPr>
                      <a:r>
                        <a:rPr lang="sv-SE" sz="1400" baseline="0" dirty="0" smtClean="0"/>
                        <a:t>Bättre entréer har skapats</a:t>
                      </a:r>
                    </a:p>
                    <a:p>
                      <a:pPr marL="285750" indent="-285750">
                        <a:buFont typeface="Arial" panose="020B0604020202020204" pitchFamily="34" charset="0"/>
                        <a:buChar char="•"/>
                      </a:pPr>
                      <a:r>
                        <a:rPr lang="sv-SE" sz="1400" baseline="0" dirty="0" smtClean="0"/>
                        <a:t>Finare informationsskyltar har satts upp</a:t>
                      </a:r>
                    </a:p>
                    <a:p>
                      <a:pPr marL="285750" indent="-285750">
                        <a:buFont typeface="Arial" panose="020B0604020202020204" pitchFamily="34" charset="0"/>
                        <a:buChar char="•"/>
                      </a:pPr>
                      <a:r>
                        <a:rPr lang="sv-SE" sz="1400" baseline="0" dirty="0" smtClean="0"/>
                        <a:t>Nya fikabord är utplacerade</a:t>
                      </a:r>
                    </a:p>
                    <a:p>
                      <a:pPr marL="285750" indent="-285750">
                        <a:buFont typeface="Arial" panose="020B0604020202020204" pitchFamily="34" charset="0"/>
                        <a:buChar char="•"/>
                      </a:pPr>
                      <a:endParaRPr lang="sv-SE" sz="1400" baseline="0" dirty="0" smtClean="0"/>
                    </a:p>
                  </a:txBody>
                  <a:tcPr/>
                </a:tc>
              </a:tr>
            </a:tbl>
          </a:graphicData>
        </a:graphic>
      </p:graphicFrame>
    </p:spTree>
    <p:extLst>
      <p:ext uri="{BB962C8B-B14F-4D97-AF65-F5344CB8AC3E}">
        <p14:creationId xmlns:p14="http://schemas.microsoft.com/office/powerpoint/2010/main" val="360490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Åtgärdsförslag 8: Allaktivitetshus i Berga</a:t>
            </a: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730364156"/>
              </p:ext>
            </p:extLst>
          </p:nvPr>
        </p:nvGraphicFramePr>
        <p:xfrm>
          <a:off x="649214" y="980728"/>
          <a:ext cx="7596417" cy="5546205"/>
        </p:xfrm>
        <a:graphic>
          <a:graphicData uri="http://schemas.openxmlformats.org/drawingml/2006/table">
            <a:tbl>
              <a:tblPr firstRow="1" bandRow="1">
                <a:tableStyleId>{5C22544A-7EE6-4342-B048-85BDC9FD1C3A}</a:tableStyleId>
              </a:tblPr>
              <a:tblGrid>
                <a:gridCol w="2532139"/>
                <a:gridCol w="2532139"/>
                <a:gridCol w="2532139"/>
              </a:tblGrid>
              <a:tr h="699885">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3513592">
                <a:tc>
                  <a:txBody>
                    <a:bodyPr/>
                    <a:lstStyle/>
                    <a:p>
                      <a:r>
                        <a:rPr lang="sv-SE" sz="1400" dirty="0" smtClean="0"/>
                        <a:t>Det behövs ett allaktivitetshus i Berga. Arbetsgruppen föreslår</a:t>
                      </a:r>
                      <a:r>
                        <a:rPr lang="sv-SE" sz="1400" baseline="0" dirty="0" smtClean="0"/>
                        <a:t> en fördjupad dialog om innehåll och funktion. Arbetsgruppens diskussioner och förslag finns dokumenterat och ska förmedlas till ansvariga i kommunen.</a:t>
                      </a:r>
                    </a:p>
                    <a:p>
                      <a:endParaRPr lang="sv-SE" sz="1400" baseline="0" dirty="0" smtClean="0"/>
                    </a:p>
                    <a:p>
                      <a:r>
                        <a:rPr lang="sv-SE" sz="1400" baseline="0" dirty="0" smtClean="0"/>
                        <a:t>I avvaktan på ett mer permanent allaktivitetshus föreslås att testa en mobil lösning, exv. en eller flera containers.</a:t>
                      </a:r>
                    </a:p>
                    <a:p>
                      <a:endParaRPr lang="sv-SE" sz="1400" baseline="0" dirty="0" smtClean="0"/>
                    </a:p>
                    <a:p>
                      <a:r>
                        <a:rPr lang="sv-SE" sz="1400" baseline="0" dirty="0" smtClean="0"/>
                        <a:t>Som en förberedande aktivitet föreslås utveckling av en ”fritidsbank” med utlåning av material.</a:t>
                      </a:r>
                      <a:endParaRPr lang="sv-SE" sz="1400" dirty="0" smtClean="0"/>
                    </a:p>
                    <a:p>
                      <a:endParaRPr lang="sv-SE" dirty="0" smtClean="0"/>
                    </a:p>
                    <a:p>
                      <a:endParaRPr lang="sv-SE" dirty="0" smtClean="0"/>
                    </a:p>
                    <a:p>
                      <a:endParaRPr lang="sv-SE" dirty="0"/>
                    </a:p>
                  </a:txBody>
                  <a:tcPr/>
                </a:tc>
                <a:tc>
                  <a:txBody>
                    <a:bodyPr/>
                    <a:lstStyle/>
                    <a:p>
                      <a:r>
                        <a:rPr lang="sv-SE" sz="1400" dirty="0" smtClean="0"/>
                        <a:t>Kultur- och fritidsförvaltningen ansvarar för</a:t>
                      </a:r>
                      <a:r>
                        <a:rPr lang="sv-SE" sz="1400" baseline="0" dirty="0" smtClean="0"/>
                        <a:t> kultur- idrotts- och fritidsverksamhet.</a:t>
                      </a:r>
                      <a:endParaRPr lang="sv-SE" sz="1400" dirty="0" smtClean="0"/>
                    </a:p>
                    <a:p>
                      <a:r>
                        <a:rPr lang="sv-SE" sz="1400" b="1" dirty="0" smtClean="0"/>
                        <a:t>Kontaktperson:</a:t>
                      </a:r>
                      <a:r>
                        <a:rPr lang="sv-SE" sz="1400" b="1" baseline="0" dirty="0" smtClean="0"/>
                        <a:t> </a:t>
                      </a:r>
                      <a:r>
                        <a:rPr lang="sv-SE" sz="1400" baseline="0" dirty="0" smtClean="0"/>
                        <a:t>Mårten Hafström (kultur- och fridsförvaltningen, marten.hafstrom@linkoping.se)</a:t>
                      </a:r>
                    </a:p>
                    <a:p>
                      <a:endParaRPr lang="sv-SE" sz="1400" baseline="0" dirty="0" smtClean="0"/>
                    </a:p>
                    <a:p>
                      <a:r>
                        <a:rPr lang="sv-SE" sz="1400" dirty="0" smtClean="0">
                          <a:solidFill>
                            <a:schemeClr val="dk1"/>
                          </a:solidFill>
                          <a:latin typeface="+mn-lt"/>
                          <a:ea typeface="+mn-ea"/>
                          <a:cs typeface="+mn-cs"/>
                        </a:rPr>
                        <a:t>En referensgrupp från dialogmötena föreslås knytas till processen. I den bör representanter från följande ingå: </a:t>
                      </a:r>
                    </a:p>
                    <a:p>
                      <a:r>
                        <a:rPr lang="sv-SE" sz="1400" dirty="0" smtClean="0">
                          <a:solidFill>
                            <a:schemeClr val="dk1"/>
                          </a:solidFill>
                          <a:latin typeface="+mn-lt"/>
                          <a:ea typeface="+mn-ea"/>
                          <a:cs typeface="+mn-cs"/>
                        </a:rPr>
                        <a:t>- dialogmötena: Gunnar Kjellander (gunnar.kjellander@gmail.com)</a:t>
                      </a:r>
                    </a:p>
                    <a:p>
                      <a:r>
                        <a:rPr lang="sv-SE" sz="1400" dirty="0" smtClean="0">
                          <a:solidFill>
                            <a:schemeClr val="dk1"/>
                          </a:solidFill>
                          <a:latin typeface="+mn-lt"/>
                          <a:ea typeface="+mn-ea"/>
                          <a:cs typeface="+mn-cs"/>
                        </a:rPr>
                        <a:t>- Råd &amp; Stöd</a:t>
                      </a:r>
                    </a:p>
                    <a:p>
                      <a:r>
                        <a:rPr lang="sv-SE" sz="1400" dirty="0" smtClean="0">
                          <a:solidFill>
                            <a:schemeClr val="dk1"/>
                          </a:solidFill>
                          <a:latin typeface="+mn-lt"/>
                          <a:ea typeface="+mn-ea"/>
                          <a:cs typeface="+mn-cs"/>
                        </a:rPr>
                        <a:t>- Utbildningsförvaltningen (fritid) </a:t>
                      </a:r>
                    </a:p>
                    <a:p>
                      <a:r>
                        <a:rPr lang="sv-SE" sz="1400" dirty="0" smtClean="0">
                          <a:solidFill>
                            <a:schemeClr val="dk1"/>
                          </a:solidFill>
                          <a:latin typeface="+mn-lt"/>
                          <a:ea typeface="+mn-ea"/>
                          <a:cs typeface="+mn-cs"/>
                        </a:rPr>
                        <a:t>- miljö- och samhällsbyggnadsförvaltningen</a:t>
                      </a:r>
                    </a:p>
                    <a:p>
                      <a:endParaRPr lang="sv-SE" baseline="0" dirty="0" smtClean="0"/>
                    </a:p>
                  </a:txBody>
                  <a:tcPr/>
                </a:tc>
                <a:tc>
                  <a:txBody>
                    <a:bodyPr/>
                    <a:lstStyle/>
                    <a:p>
                      <a:r>
                        <a:rPr lang="sv-SE" sz="1400" baseline="0" dirty="0" smtClean="0"/>
                        <a:t>Karin Olanders berättar om de tankar som finns om att skapa ett kluster i Berga av aktivitetslokaler som idag finns i och i närheten av Berga Slott.</a:t>
                      </a:r>
                    </a:p>
                    <a:p>
                      <a:r>
                        <a:rPr lang="sv-SE" sz="1400" baseline="0" dirty="0" smtClean="0"/>
                        <a:t> </a:t>
                      </a:r>
                    </a:p>
                    <a:p>
                      <a:r>
                        <a:rPr lang="sv-SE" sz="1400" baseline="0" dirty="0" smtClean="0"/>
                        <a:t>Ann de Jonge VD på Lejonfastigheter samverkar med kultur- och fritidsförvaltningen avseende det här förslaget. Diskussioner förs om att starta en mindre biblioteksverksamhet i någon av aktivitetslokalerna.</a:t>
                      </a:r>
                    </a:p>
                  </a:txBody>
                  <a:tcPr/>
                </a:tc>
              </a:tr>
            </a:tbl>
          </a:graphicData>
        </a:graphic>
      </p:graphicFrame>
    </p:spTree>
    <p:extLst>
      <p:ext uri="{BB962C8B-B14F-4D97-AF65-F5344CB8AC3E}">
        <p14:creationId xmlns:p14="http://schemas.microsoft.com/office/powerpoint/2010/main" val="4277637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571567"/>
            <a:ext cx="8352284" cy="741249"/>
          </a:xfrm>
        </p:spPr>
        <p:txBody>
          <a:bodyPr/>
          <a:lstStyle/>
          <a:p>
            <a:r>
              <a:rPr lang="sv-SE" sz="2800" dirty="0" smtClean="0"/>
              <a:t>Åtgärdsförslag 9: Återskapa badplatsen i Berga</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748062181"/>
              </p:ext>
            </p:extLst>
          </p:nvPr>
        </p:nvGraphicFramePr>
        <p:xfrm>
          <a:off x="611560" y="1340769"/>
          <a:ext cx="7650347" cy="4449127"/>
        </p:xfrm>
        <a:graphic>
          <a:graphicData uri="http://schemas.openxmlformats.org/drawingml/2006/table">
            <a:tbl>
              <a:tblPr firstRow="1" bandRow="1">
                <a:tableStyleId>{5C22544A-7EE6-4342-B048-85BDC9FD1C3A}</a:tableStyleId>
              </a:tblPr>
              <a:tblGrid>
                <a:gridCol w="2550116"/>
                <a:gridCol w="2550116"/>
                <a:gridCol w="2550115"/>
              </a:tblGrid>
              <a:tr h="583441">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 2017</a:t>
                      </a:r>
                    </a:p>
                  </a:txBody>
                  <a:tcPr/>
                </a:tc>
              </a:tr>
              <a:tr h="3809047">
                <a:tc>
                  <a:txBody>
                    <a:bodyPr/>
                    <a:lstStyle/>
                    <a:p>
                      <a:r>
                        <a:rPr lang="sv-SE" sz="1400" baseline="0" dirty="0" smtClean="0"/>
                        <a:t>Det finns önskemål om att utreda möjligheten att återskapa badplatsen vid Pionjärgatan. Vi tror att det skulle höja attraktiviteten för Berga väsentligt om det finns ett bad i området. Vi ser gärna att det finns kiosk, wc, omklädningsrum och möjlighet att ha simundervisning för boende i området.</a:t>
                      </a:r>
                    </a:p>
                  </a:txBody>
                  <a:tcPr/>
                </a:tc>
                <a:tc>
                  <a:txBody>
                    <a:bodyPr/>
                    <a:lstStyle/>
                    <a:p>
                      <a:r>
                        <a:rPr lang="sv-SE" sz="1400" dirty="0" smtClean="0">
                          <a:latin typeface="+mn-lt"/>
                          <a:cs typeface="Arial"/>
                        </a:rPr>
                        <a:t>Följande representant/er från dialogmötet formulerar ett Linköpingsförslag om att återskapa badplatsen i Berga:</a:t>
                      </a:r>
                    </a:p>
                    <a:p>
                      <a:endParaRPr lang="sv-SE" sz="1400" dirty="0" smtClean="0">
                        <a:latin typeface="+mn-lt"/>
                        <a:cs typeface="Arial"/>
                      </a:endParaRPr>
                    </a:p>
                    <a:p>
                      <a:r>
                        <a:rPr lang="sv-SE" sz="1400" b="1" dirty="0" smtClean="0">
                          <a:latin typeface="+mn-lt"/>
                          <a:cs typeface="Arial"/>
                        </a:rPr>
                        <a:t>Sammankallande: </a:t>
                      </a:r>
                      <a:r>
                        <a:rPr lang="sv-SE" sz="1400" dirty="0" smtClean="0">
                          <a:latin typeface="+mn-lt"/>
                          <a:cs typeface="Arial"/>
                        </a:rPr>
                        <a:t>Susanne Franzén, Stångåstaden</a:t>
                      </a:r>
                      <a:r>
                        <a:rPr lang="sv-SE" sz="1400" baseline="0" dirty="0" smtClean="0">
                          <a:latin typeface="+mn-lt"/>
                          <a:cs typeface="Arial"/>
                        </a:rPr>
                        <a:t> </a:t>
                      </a:r>
                      <a:r>
                        <a:rPr lang="sv-SE" sz="1200" baseline="0" dirty="0" smtClean="0">
                          <a:latin typeface="+mn-lt"/>
                          <a:cs typeface="Arial"/>
                        </a:rPr>
                        <a:t>(</a:t>
                      </a:r>
                      <a:r>
                        <a:rPr lang="sv-SE" sz="1200" baseline="0" dirty="0" smtClean="0">
                          <a:latin typeface="+mn-lt"/>
                          <a:cs typeface="Arial"/>
                          <a:hlinkClick r:id="rId2"/>
                        </a:rPr>
                        <a:t>susanne.franzen@stangastaden.se</a:t>
                      </a:r>
                      <a:r>
                        <a:rPr lang="sv-SE" sz="1200" baseline="0" dirty="0" smtClean="0">
                          <a:latin typeface="+mn-lt"/>
                          <a:cs typeface="Arial"/>
                        </a:rPr>
                        <a:t>)</a:t>
                      </a:r>
                      <a:endParaRPr lang="sv-SE" sz="1200" baseline="0" dirty="0" smtClean="0"/>
                    </a:p>
                  </a:txBody>
                  <a:tcPr/>
                </a:tc>
                <a:tc>
                  <a:txBody>
                    <a:bodyPr/>
                    <a:lstStyle/>
                    <a:p>
                      <a:r>
                        <a:rPr lang="sv-SE" sz="1400" baseline="0" dirty="0" smtClean="0"/>
                        <a:t>Camilla Wigström från Stångåstaden berättar att processen avstannat något eftersom signaler kommit om att vattenkvaliteten i Tinnerbäcken inte tillåter bad.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dk1"/>
                          </a:solidFill>
                          <a:latin typeface="+mn-lt"/>
                          <a:ea typeface="+mn-ea"/>
                          <a:cs typeface="+mn-cs"/>
                        </a:rPr>
                        <a:t>Lisa Setterdahl från Miljö- och samhällsbyggnadsförvaltningen ska ta med sig frågan, om vattenkvaliteten vid den föreslagna badplatsen, till den åtgärdsutredning för Tinnerbäcken som förvaltningen avser att göra under 2018/2019. </a:t>
                      </a:r>
                    </a:p>
                  </a:txBody>
                  <a:tcPr/>
                </a:tc>
              </a:tr>
            </a:tbl>
          </a:graphicData>
        </a:graphic>
      </p:graphicFrame>
    </p:spTree>
    <p:extLst>
      <p:ext uri="{BB962C8B-B14F-4D97-AF65-F5344CB8AC3E}">
        <p14:creationId xmlns:p14="http://schemas.microsoft.com/office/powerpoint/2010/main" val="320021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877139"/>
          </a:xfrm>
        </p:spPr>
        <p:txBody>
          <a:bodyPr/>
          <a:lstStyle/>
          <a:p>
            <a:r>
              <a:rPr lang="sv-SE" sz="2800" dirty="0" smtClean="0"/>
              <a:t>Åtgärdsförslag 10: Att mötas tex grilla o ha samtal där alla är intresserade av varandra</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372836479"/>
              </p:ext>
            </p:extLst>
          </p:nvPr>
        </p:nvGraphicFramePr>
        <p:xfrm>
          <a:off x="684212" y="1340769"/>
          <a:ext cx="7992245" cy="5016259"/>
        </p:xfrm>
        <a:graphic>
          <a:graphicData uri="http://schemas.openxmlformats.org/drawingml/2006/table">
            <a:tbl>
              <a:tblPr firstRow="1" bandRow="1">
                <a:tableStyleId>{5C22544A-7EE6-4342-B048-85BDC9FD1C3A}</a:tableStyleId>
              </a:tblPr>
              <a:tblGrid>
                <a:gridCol w="2491015"/>
                <a:gridCol w="2750615"/>
                <a:gridCol w="2750615"/>
              </a:tblGrid>
              <a:tr h="448357">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4376179">
                <a:tc>
                  <a:txBody>
                    <a:bodyPr/>
                    <a:lstStyle/>
                    <a:p>
                      <a:r>
                        <a:rPr lang="sv-SE" sz="1400" dirty="0" smtClean="0"/>
                        <a:t>1) Ordna en grillkväll.</a:t>
                      </a:r>
                      <a:r>
                        <a:rPr lang="sv-SE" sz="1400" baseline="0" dirty="0" smtClean="0"/>
                        <a:t/>
                      </a:r>
                      <a:br>
                        <a:rPr lang="sv-SE" sz="1400" baseline="0" dirty="0" smtClean="0"/>
                      </a:br>
                      <a:endParaRPr lang="sv-SE" sz="1400" baseline="0" dirty="0" smtClean="0"/>
                    </a:p>
                    <a:p>
                      <a:r>
                        <a:rPr lang="sv-SE" sz="1400" baseline="0" dirty="0" smtClean="0"/>
                        <a:t>Flytta sig ut i aktivitetsparken.</a:t>
                      </a:r>
                    </a:p>
                    <a:p>
                      <a:endParaRPr lang="sv-SE" sz="1400" baseline="0" dirty="0" smtClean="0"/>
                    </a:p>
                    <a:p>
                      <a:endParaRPr lang="sv-SE" sz="1400" baseline="0" dirty="0" smtClean="0"/>
                    </a:p>
                    <a:p>
                      <a:endParaRPr lang="sv-SE" sz="1400" baseline="0" dirty="0" smtClean="0"/>
                    </a:p>
                    <a:p>
                      <a:endParaRPr lang="sv-SE" sz="1400" baseline="0" dirty="0" smtClean="0"/>
                    </a:p>
                    <a:p>
                      <a:endParaRPr lang="sv-SE" sz="1400" baseline="0" dirty="0" smtClean="0"/>
                    </a:p>
                    <a:p>
                      <a:r>
                        <a:rPr lang="sv-SE" sz="1400" baseline="0" dirty="0" smtClean="0"/>
                        <a:t>2) Bygga en rastplats för hundar. Detta blir en mötesplats och en plats för lärande. För att kunna mötas och för att kunna träffas utan att vara rädd för hunden. Eldsjälar eller andra skulle kunna vara med i mötet och hjälpa med info och fakta.</a:t>
                      </a:r>
                    </a:p>
                    <a:p>
                      <a:endParaRPr lang="sv-SE" sz="1400" dirty="0" smtClean="0"/>
                    </a:p>
                    <a:p>
                      <a:r>
                        <a:rPr lang="sv-SE" sz="1400" dirty="0" smtClean="0"/>
                        <a:t>Frågan</a:t>
                      </a:r>
                      <a:r>
                        <a:rPr lang="sv-SE" sz="1400" baseline="0" dirty="0" smtClean="0"/>
                        <a:t> behöver arbetas vidare med.</a:t>
                      </a:r>
                      <a:endParaRPr lang="sv-SE" sz="1400" dirty="0" smtClean="0"/>
                    </a:p>
                  </a:txBody>
                  <a:tcPr/>
                </a:tc>
                <a:tc>
                  <a:txBody>
                    <a:bodyPr/>
                    <a:lstStyle/>
                    <a:p>
                      <a:r>
                        <a:rPr lang="sv-SE" sz="1400" baseline="0" dirty="0" smtClean="0"/>
                        <a:t>1) Fritidsgården o ungdomarna. Fritidsledare Robert Brun är sammankallande för grillkväll. </a:t>
                      </a:r>
                      <a:r>
                        <a:rPr lang="sv-SE" sz="1400" baseline="0" dirty="0" smtClean="0">
                          <a:hlinkClick r:id="rId2"/>
                        </a:rPr>
                        <a:t>robert.brun@linkoping.se</a:t>
                      </a:r>
                      <a:r>
                        <a:rPr lang="sv-SE" sz="1400" baseline="0" dirty="0" smtClean="0"/>
                        <a:t> </a:t>
                      </a:r>
                      <a:br>
                        <a:rPr lang="sv-SE" sz="1400" baseline="0" dirty="0" smtClean="0"/>
                      </a:br>
                      <a:r>
                        <a:rPr lang="sv-SE" sz="1400" baseline="0" dirty="0" smtClean="0"/>
                        <a:t>eller 013-207190</a:t>
                      </a:r>
                    </a:p>
                    <a:p>
                      <a:endParaRPr lang="sv-SE" sz="1400" baseline="0" dirty="0" smtClean="0"/>
                    </a:p>
                    <a:p>
                      <a:endParaRPr lang="sv-SE" baseline="0" dirty="0" smtClean="0"/>
                    </a:p>
                    <a:p>
                      <a:endParaRPr lang="sv-SE" baseline="0" dirty="0" smtClean="0"/>
                    </a:p>
                    <a:p>
                      <a:endParaRPr lang="sv-SE" baseline="0" dirty="0" smtClean="0"/>
                    </a:p>
                    <a:p>
                      <a:endParaRPr lang="sv-SE" baseline="0" dirty="0" smtClean="0"/>
                    </a:p>
                    <a:p>
                      <a:endParaRPr lang="sv-SE" baseline="0" dirty="0" smtClean="0"/>
                    </a:p>
                    <a:p>
                      <a:endParaRPr lang="sv-SE" baseline="0" dirty="0" smtClean="0"/>
                    </a:p>
                  </a:txBody>
                  <a:tcPr/>
                </a:tc>
                <a:tc>
                  <a:txBody>
                    <a:bodyPr/>
                    <a:lstStyle/>
                    <a:p>
                      <a:r>
                        <a:rPr lang="sv-SE" sz="1400" baseline="0" dirty="0" smtClean="0"/>
                        <a:t>1) Robert Brun berättar att de har arrangerat grillkvällar under sensommaren/ hösten och att de till våren ska arrangera temakvällar.</a:t>
                      </a:r>
                    </a:p>
                    <a:p>
                      <a:endParaRPr lang="sv-SE" sz="1400" baseline="0" dirty="0" smtClean="0"/>
                    </a:p>
                    <a:p>
                      <a:endParaRPr lang="sv-SE" sz="1400" baseline="0" dirty="0" smtClean="0"/>
                    </a:p>
                    <a:p>
                      <a:endParaRPr lang="sv-SE" sz="1400" baseline="0" dirty="0" smtClean="0"/>
                    </a:p>
                    <a:p>
                      <a:endParaRPr lang="sv-SE" sz="1400" baseline="0" dirty="0" smtClean="0"/>
                    </a:p>
                    <a:p>
                      <a:r>
                        <a:rPr lang="sv-SE" sz="1400" baseline="0" dirty="0" smtClean="0"/>
                        <a:t>2) Arbetet med att bygga en rastplats för hundar har inte någon drivande person men Ulla </a:t>
                      </a:r>
                      <a:r>
                        <a:rPr lang="sv-SE" sz="1400" baseline="0" dirty="0" err="1" smtClean="0"/>
                        <a:t>Kardell</a:t>
                      </a:r>
                      <a:r>
                        <a:rPr lang="sv-SE" sz="1400" baseline="0" dirty="0" smtClean="0"/>
                        <a:t> berättar att hon hade med sig sin hund till Bergadagen vilket var positivt då flera, som vanligtvis är rädda för hundar, ville bekanta sig med hennes hund.</a:t>
                      </a:r>
                    </a:p>
                  </a:txBody>
                  <a:tcPr/>
                </a:tc>
              </a:tr>
            </a:tbl>
          </a:graphicData>
        </a:graphic>
      </p:graphicFrame>
    </p:spTree>
    <p:extLst>
      <p:ext uri="{BB962C8B-B14F-4D97-AF65-F5344CB8AC3E}">
        <p14:creationId xmlns:p14="http://schemas.microsoft.com/office/powerpoint/2010/main" val="242081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548680"/>
            <a:ext cx="7739788" cy="661115"/>
          </a:xfrm>
        </p:spPr>
        <p:txBody>
          <a:bodyPr/>
          <a:lstStyle/>
          <a:p>
            <a:r>
              <a:rPr lang="sv-SE" sz="2800" dirty="0" smtClean="0"/>
              <a:t>Åtgärdsförslag 11: Mentorsvänner</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59865855"/>
              </p:ext>
            </p:extLst>
          </p:nvPr>
        </p:nvGraphicFramePr>
        <p:xfrm>
          <a:off x="684212" y="1340769"/>
          <a:ext cx="7992245" cy="5016259"/>
        </p:xfrm>
        <a:graphic>
          <a:graphicData uri="http://schemas.openxmlformats.org/drawingml/2006/table">
            <a:tbl>
              <a:tblPr firstRow="1" bandRow="1">
                <a:tableStyleId>{5C22544A-7EE6-4342-B048-85BDC9FD1C3A}</a:tableStyleId>
              </a:tblPr>
              <a:tblGrid>
                <a:gridCol w="2491015"/>
                <a:gridCol w="2750615"/>
                <a:gridCol w="2750615"/>
              </a:tblGrid>
              <a:tr h="448357">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a:t>
                      </a:r>
                      <a:r>
                        <a:rPr lang="sv-SE" baseline="0" dirty="0" smtClean="0"/>
                        <a:t> december 2017</a:t>
                      </a:r>
                      <a:endParaRPr lang="sv-SE" dirty="0" smtClean="0"/>
                    </a:p>
                  </a:txBody>
                  <a:tcPr/>
                </a:tc>
              </a:tr>
              <a:tr h="4376179">
                <a:tc>
                  <a:txBody>
                    <a:bodyPr/>
                    <a:lstStyle/>
                    <a:p>
                      <a:r>
                        <a:rPr lang="sv-SE" sz="1400" dirty="0" smtClean="0"/>
                        <a:t>”Grannar möter grannar”.</a:t>
                      </a:r>
                    </a:p>
                    <a:p>
                      <a:r>
                        <a:rPr lang="sv-SE" sz="1400" dirty="0" smtClean="0"/>
                        <a:t>Nyinflyttade och andra intresserade hittar vänner/mentorsfamiljer som de kan lära känna och utbyta</a:t>
                      </a:r>
                      <a:r>
                        <a:rPr lang="sv-SE" sz="1400" baseline="0" dirty="0" smtClean="0"/>
                        <a:t> erfarenheter med. Ett särskilt viktigt stöd när man är ny i området och inte känner någon.</a:t>
                      </a:r>
                      <a:br>
                        <a:rPr lang="sv-SE" sz="1400" baseline="0" dirty="0" smtClean="0"/>
                      </a:br>
                      <a:endParaRPr lang="sv-SE" sz="1400" baseline="0" dirty="0" smtClean="0"/>
                    </a:p>
                    <a:p>
                      <a:endParaRPr lang="sv-SE" sz="1400" baseline="0" dirty="0" smtClean="0"/>
                    </a:p>
                    <a:p>
                      <a:r>
                        <a:rPr lang="sv-SE" sz="1400" baseline="0" dirty="0" smtClean="0"/>
                        <a:t>Förslaget behöver arbetas vidare med.</a:t>
                      </a:r>
                    </a:p>
                    <a:p>
                      <a:endParaRPr lang="sv-SE" baseline="0" dirty="0" smtClean="0"/>
                    </a:p>
                    <a:p>
                      <a:endParaRPr lang="sv-SE" dirty="0" smtClean="0"/>
                    </a:p>
                    <a:p>
                      <a:endParaRPr lang="sv-SE" dirty="0" smtClean="0"/>
                    </a:p>
                    <a:p>
                      <a:endParaRPr lang="sv-SE" dirty="0" smtClean="0"/>
                    </a:p>
                    <a:p>
                      <a:endParaRPr lang="sv-SE" dirty="0" smtClean="0"/>
                    </a:p>
                  </a:txBody>
                  <a:tcPr/>
                </a:tc>
                <a:tc>
                  <a:txBody>
                    <a:bodyPr/>
                    <a:lstStyle/>
                    <a:p>
                      <a:r>
                        <a:rPr lang="sv-SE" sz="1400" baseline="0" dirty="0" smtClean="0"/>
                        <a:t>Stångåstaden tar ansvar för att dra igång arbetet och involvera fler.</a:t>
                      </a:r>
                    </a:p>
                    <a:p>
                      <a:endParaRPr lang="sv-SE" sz="1400" baseline="0" dirty="0" smtClean="0"/>
                    </a:p>
                    <a:p>
                      <a:r>
                        <a:rPr lang="sv-SE" sz="1400" baseline="0" dirty="0" smtClean="0"/>
                        <a:t>”Vi ses! – Språkvänner Linköping” – Röda korsets aktivitet.</a:t>
                      </a:r>
                    </a:p>
                    <a:p>
                      <a:r>
                        <a:rPr lang="sv-SE" sz="1400" baseline="0" dirty="0" smtClean="0"/>
                        <a:t>… eller IKF, skolan eller studieförbund.</a:t>
                      </a:r>
                    </a:p>
                    <a:p>
                      <a:endParaRPr lang="sv-SE" sz="1400" baseline="0" dirty="0" smtClean="0"/>
                    </a:p>
                    <a:p>
                      <a:r>
                        <a:rPr lang="sv-SE" sz="1400" kern="1200" dirty="0" smtClean="0">
                          <a:solidFill>
                            <a:schemeClr val="dk1"/>
                          </a:solidFill>
                          <a:latin typeface="+mn-lt"/>
                          <a:ea typeface="+mn-ea"/>
                          <a:cs typeface="+mn-cs"/>
                        </a:rPr>
                        <a:t>Intresserade av att arbeta vidare med förslaget;</a:t>
                      </a:r>
                    </a:p>
                    <a:p>
                      <a:endParaRPr lang="sv-SE" sz="1400" kern="1200" dirty="0" smtClean="0">
                        <a:solidFill>
                          <a:schemeClr val="dk1"/>
                        </a:solidFill>
                        <a:latin typeface="+mn-lt"/>
                        <a:ea typeface="+mn-ea"/>
                        <a:cs typeface="+mn-cs"/>
                      </a:endParaRPr>
                    </a:p>
                    <a:p>
                      <a:r>
                        <a:rPr lang="sv-SE" sz="1400" kern="1200" dirty="0" smtClean="0">
                          <a:solidFill>
                            <a:schemeClr val="dk1"/>
                          </a:solidFill>
                          <a:latin typeface="+mn-lt"/>
                          <a:ea typeface="+mn-ea"/>
                          <a:cs typeface="+mn-cs"/>
                        </a:rPr>
                        <a:t>Camilla Armerö  camilla.armerö@linkoping.se</a:t>
                      </a:r>
                    </a:p>
                    <a:p>
                      <a:r>
                        <a:rPr lang="sv-SE" sz="1400" kern="1200" dirty="0" smtClean="0">
                          <a:solidFill>
                            <a:schemeClr val="dk1"/>
                          </a:solidFill>
                          <a:latin typeface="+mn-lt"/>
                          <a:ea typeface="+mn-ea"/>
                          <a:cs typeface="+mn-cs"/>
                        </a:rPr>
                        <a:t>Petter Källström  petter.kallstrom@gmail.com</a:t>
                      </a:r>
                    </a:p>
                    <a:p>
                      <a:endParaRPr lang="sv-SE" baseline="0" dirty="0" smtClean="0"/>
                    </a:p>
                  </a:txBody>
                  <a:tcPr/>
                </a:tc>
                <a:tc>
                  <a:txBody>
                    <a:bodyPr/>
                    <a:lstStyle/>
                    <a:p>
                      <a:r>
                        <a:rPr lang="sv-SE" sz="1400" baseline="0" dirty="0" smtClean="0"/>
                        <a:t>Camilla Wigström (Stångåstaden) berättar att den nyinrättade tjänsten som social projektledare på </a:t>
                      </a:r>
                      <a:r>
                        <a:rPr lang="sv-SE" sz="1400" baseline="0" dirty="0" err="1" smtClean="0"/>
                        <a:t>Stångåsteden</a:t>
                      </a:r>
                      <a:r>
                        <a:rPr lang="sv-SE" sz="1400" baseline="0" dirty="0" smtClean="0"/>
                        <a:t> har i uppdrag att arbeta vidare med dessa förslag och idéer från </a:t>
                      </a:r>
                      <a:r>
                        <a:rPr lang="sv-SE" sz="1400" baseline="0" dirty="0" err="1" smtClean="0"/>
                        <a:t>Stångåstadens</a:t>
                      </a:r>
                      <a:r>
                        <a:rPr lang="sv-SE" sz="1400" baseline="0" dirty="0" smtClean="0"/>
                        <a:t> sida. </a:t>
                      </a:r>
                    </a:p>
                  </a:txBody>
                  <a:tcPr/>
                </a:tc>
              </a:tr>
            </a:tbl>
          </a:graphicData>
        </a:graphic>
      </p:graphicFrame>
    </p:spTree>
    <p:extLst>
      <p:ext uri="{BB962C8B-B14F-4D97-AF65-F5344CB8AC3E}">
        <p14:creationId xmlns:p14="http://schemas.microsoft.com/office/powerpoint/2010/main" val="343797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55719"/>
            <a:ext cx="7739788" cy="608985"/>
          </a:xfrm>
        </p:spPr>
        <p:txBody>
          <a:bodyPr/>
          <a:lstStyle/>
          <a:p>
            <a:r>
              <a:rPr lang="sv-SE" sz="2800" dirty="0" smtClean="0"/>
              <a:t>Åtgärdsförslag 12: ”</a:t>
            </a:r>
            <a:r>
              <a:rPr lang="sv-SE" sz="2800" dirty="0" err="1" smtClean="0"/>
              <a:t>Provapå</a:t>
            </a:r>
            <a:r>
              <a:rPr lang="sv-SE" sz="2800" dirty="0" smtClean="0"/>
              <a:t>-er” eller Minikurser</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123800476"/>
              </p:ext>
            </p:extLst>
          </p:nvPr>
        </p:nvGraphicFramePr>
        <p:xfrm>
          <a:off x="251520" y="620688"/>
          <a:ext cx="8712969" cy="6248400"/>
        </p:xfrm>
        <a:graphic>
          <a:graphicData uri="http://schemas.openxmlformats.org/drawingml/2006/table">
            <a:tbl>
              <a:tblPr firstRow="1" bandRow="1">
                <a:tableStyleId>{5C22544A-7EE6-4342-B048-85BDC9FD1C3A}</a:tableStyleId>
              </a:tblPr>
              <a:tblGrid>
                <a:gridCol w="2904323"/>
                <a:gridCol w="2904323"/>
                <a:gridCol w="2904323"/>
              </a:tblGrid>
              <a:tr h="467101">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4789483">
                <a:tc>
                  <a:txBody>
                    <a:bodyPr/>
                    <a:lstStyle/>
                    <a:p>
                      <a:r>
                        <a:rPr lang="sv-SE" sz="1400" baseline="0" dirty="0" smtClean="0"/>
                        <a:t>1) Ge möjlighet för enskilda initiativtagare att arrangera ”</a:t>
                      </a:r>
                      <a:r>
                        <a:rPr lang="sv-SE" sz="1400" baseline="0" dirty="0" err="1" smtClean="0"/>
                        <a:t>provapå</a:t>
                      </a:r>
                      <a:r>
                        <a:rPr lang="sv-SE" sz="1400" baseline="0" dirty="0" smtClean="0"/>
                        <a:t>-er”. De enskilda behöver hjälp med tex lokal, högtalare, informationsmöjligheter eller annat.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Förslag kring följande prova-</a:t>
                      </a:r>
                      <a:r>
                        <a:rPr lang="sv-SE" sz="1400" baseline="0" dirty="0" err="1" smtClean="0"/>
                        <a:t>påer</a:t>
                      </a:r>
                      <a:r>
                        <a:rPr lang="sv-SE" sz="1400" baseline="0" dirty="0" smtClean="0"/>
                        <a:t> finns; </a:t>
                      </a:r>
                      <a:br>
                        <a:rPr lang="sv-SE" sz="1400" baseline="0" dirty="0" smtClean="0"/>
                      </a:br>
                      <a:r>
                        <a:rPr lang="sv-SE" sz="1400" baseline="0" dirty="0" smtClean="0"/>
                        <a:t>- cykel </a:t>
                      </a:r>
                      <a:r>
                        <a:rPr lang="sv-SE" sz="900" kern="1200" baseline="0" dirty="0" smtClean="0">
                          <a:solidFill>
                            <a:schemeClr val="dk1"/>
                          </a:solidFill>
                          <a:latin typeface="+mn-lt"/>
                          <a:ea typeface="+mn-ea"/>
                          <a:cs typeface="+mn-cs"/>
                        </a:rPr>
                        <a:t>(lära </a:t>
                      </a:r>
                      <a:r>
                        <a:rPr lang="sv-SE" sz="900" baseline="0" dirty="0" smtClean="0"/>
                        <a:t>sig cykla; det behövs stadiga cyklar eller mindre. Detta behöver arrangeras lokalt i Berga. Om arrangemanget ska ske på annan plats kan transport behövas då person med försörjningsstöd kan ha svårt att ha råd att ta sig längre sträckor)</a:t>
                      </a:r>
                      <a:r>
                        <a:rPr lang="sv-SE" sz="1400" baseline="0" dirty="0" smtClean="0"/>
                        <a:t/>
                      </a:r>
                      <a:br>
                        <a:rPr lang="sv-SE" sz="1400" baseline="0" dirty="0" smtClean="0"/>
                      </a:br>
                      <a:r>
                        <a:rPr lang="sv-SE" sz="1400" baseline="0" dirty="0" smtClean="0"/>
                        <a:t>- dans</a:t>
                      </a:r>
                      <a:br>
                        <a:rPr lang="sv-SE" sz="1400" baseline="0" dirty="0" smtClean="0"/>
                      </a:br>
                      <a:r>
                        <a:rPr lang="sv-SE" sz="1400" baseline="0" dirty="0" smtClean="0"/>
                        <a:t>- klättervägg</a:t>
                      </a:r>
                      <a:br>
                        <a:rPr lang="sv-SE" sz="1400" baseline="0" dirty="0" smtClean="0"/>
                      </a:br>
                      <a:r>
                        <a:rPr lang="sv-SE" sz="1400" baseline="0" dirty="0" smtClean="0"/>
                        <a:t>- modellflyg</a:t>
                      </a:r>
                      <a:br>
                        <a:rPr lang="sv-SE" sz="1400" baseline="0" dirty="0" smtClean="0"/>
                      </a:br>
                      <a:r>
                        <a:rPr lang="sv-SE" sz="1400" baseline="0" dirty="0" smtClean="0"/>
                        <a:t>- lära känna en hund </a:t>
                      </a:r>
                      <a:r>
                        <a:rPr lang="sv-SE" sz="900" baseline="0" dirty="0" smtClean="0"/>
                        <a:t>(religion kan spela roll för rädslor)</a:t>
                      </a:r>
                      <a:r>
                        <a:rPr lang="sv-SE" sz="1400" baseline="0" dirty="0" smtClean="0"/>
                        <a:t/>
                      </a:r>
                      <a:br>
                        <a:rPr lang="sv-SE" sz="1400" baseline="0" dirty="0" smtClean="0"/>
                      </a:br>
                      <a:r>
                        <a:rPr lang="sv-SE" sz="1400" baseline="0" dirty="0" smtClean="0"/>
                        <a:t>- simkurs</a:t>
                      </a:r>
                      <a:br>
                        <a:rPr lang="sv-SE" sz="1400" baseline="0" dirty="0" smtClean="0"/>
                      </a:br>
                      <a:r>
                        <a:rPr lang="sv-SE" sz="1400" baseline="0" dirty="0" smtClean="0"/>
                        <a:t>- öga-mot-öga-aktiviteter </a:t>
                      </a:r>
                      <a:r>
                        <a:rPr lang="sv-SE" sz="900" baseline="0" dirty="0" smtClean="0"/>
                        <a:t>(se varandra i ögonen, lära känna varandra)</a:t>
                      </a:r>
                      <a:br>
                        <a:rPr lang="sv-SE" sz="900" baseline="0" dirty="0" smtClean="0"/>
                      </a:br>
                      <a:r>
                        <a:rPr lang="sv-SE" sz="1400" kern="1200" baseline="0" dirty="0" smtClean="0">
                          <a:solidFill>
                            <a:schemeClr val="dk1"/>
                          </a:solidFill>
                          <a:latin typeface="+mn-lt"/>
                          <a:ea typeface="+mn-ea"/>
                          <a:cs typeface="+mn-cs"/>
                        </a:rPr>
                        <a:t>- </a:t>
                      </a:r>
                      <a:r>
                        <a:rPr lang="sv-SE" sz="1400" kern="1200" baseline="0" dirty="0" err="1" smtClean="0">
                          <a:solidFill>
                            <a:schemeClr val="dk1"/>
                          </a:solidFill>
                          <a:latin typeface="+mn-lt"/>
                          <a:ea typeface="+mn-ea"/>
                          <a:cs typeface="+mn-cs"/>
                        </a:rPr>
                        <a:t>städaktiviteter</a:t>
                      </a:r>
                      <a:r>
                        <a:rPr lang="sv-SE" sz="1400" kern="1200" baseline="0" dirty="0" smtClean="0">
                          <a:solidFill>
                            <a:schemeClr val="dk1"/>
                          </a:solidFill>
                          <a:latin typeface="+mn-lt"/>
                          <a:ea typeface="+mn-ea"/>
                          <a:cs typeface="+mn-cs"/>
                        </a:rPr>
                        <a:t>; cyklar o kundvagnar i Tinnerbäcken</a:t>
                      </a:r>
                      <a:br>
                        <a:rPr lang="sv-SE" sz="1400" kern="1200" baseline="0" dirty="0" smtClean="0">
                          <a:solidFill>
                            <a:schemeClr val="dk1"/>
                          </a:solidFill>
                          <a:latin typeface="+mn-lt"/>
                          <a:ea typeface="+mn-ea"/>
                          <a:cs typeface="+mn-cs"/>
                        </a:rPr>
                      </a:br>
                      <a:r>
                        <a:rPr lang="sv-SE" sz="1400" kern="1200" baseline="0" dirty="0" smtClean="0">
                          <a:solidFill>
                            <a:schemeClr val="dk1"/>
                          </a:solidFill>
                          <a:latin typeface="+mn-lt"/>
                          <a:ea typeface="+mn-ea"/>
                          <a:cs typeface="+mn-cs"/>
                        </a:rPr>
                        <a:t>- cigarettvett o skräp</a:t>
                      </a:r>
                      <a:r>
                        <a:rPr lang="sv-SE" sz="1400" baseline="0" dirty="0" smtClean="0"/>
                        <a:t/>
                      </a:r>
                      <a:br>
                        <a:rPr lang="sv-SE" sz="1400" baseline="0" dirty="0" smtClean="0"/>
                      </a:br>
                      <a:r>
                        <a:rPr lang="sv-SE" sz="1400" baseline="0" dirty="0" smtClean="0"/>
                        <a:t>- övrigt</a:t>
                      </a:r>
                    </a:p>
                    <a:p>
                      <a:r>
                        <a:rPr lang="sv-SE" sz="1400" dirty="0" smtClean="0"/>
                        <a:t>2) En pott pengar avsätts</a:t>
                      </a:r>
                      <a:r>
                        <a:rPr lang="sv-SE" sz="1400" baseline="0" dirty="0" smtClean="0"/>
                        <a:t> som stöd för ”enkla” aktiviteter som enskilda aktivister kan ansöka för att tex driva </a:t>
                      </a:r>
                      <a:r>
                        <a:rPr lang="sv-SE" sz="1400" baseline="0" dirty="0" err="1" smtClean="0"/>
                        <a:t>provapå</a:t>
                      </a:r>
                      <a:r>
                        <a:rPr lang="sv-SE" sz="1400" baseline="0" dirty="0" smtClean="0"/>
                        <a:t>-er</a:t>
                      </a:r>
                      <a:endParaRPr lang="sv-SE" sz="1400" dirty="0" smtClean="0"/>
                    </a:p>
                  </a:txBody>
                  <a:tcPr/>
                </a:tc>
                <a:tc>
                  <a:txBody>
                    <a:bodyPr/>
                    <a:lstStyle/>
                    <a:p>
                      <a:pPr marL="0" algn="l" defTabSz="457200" rtl="0" eaLnBrk="1" latinLnBrk="0" hangingPunct="1"/>
                      <a:r>
                        <a:rPr lang="sv-SE" sz="1400" kern="1200" baseline="0" dirty="0" smtClean="0">
                          <a:solidFill>
                            <a:schemeClr val="dk1"/>
                          </a:solidFill>
                          <a:latin typeface="+mn-lt"/>
                          <a:ea typeface="+mn-ea"/>
                          <a:cs typeface="+mn-cs"/>
                        </a:rPr>
                        <a:t>1) Intresserade av att arbeta vidare med förslaget;</a:t>
                      </a:r>
                    </a:p>
                    <a:p>
                      <a:pPr marL="0" algn="l" defTabSz="457200" rtl="0" eaLnBrk="1" latinLnBrk="0" hangingPunct="1"/>
                      <a:r>
                        <a:rPr lang="sv-SE" sz="1400" kern="1200" baseline="0" dirty="0" smtClean="0">
                          <a:solidFill>
                            <a:schemeClr val="dk1"/>
                          </a:solidFill>
                          <a:latin typeface="+mn-lt"/>
                          <a:ea typeface="+mn-ea"/>
                          <a:cs typeface="+mn-cs"/>
                        </a:rPr>
                        <a:t>David Brohede  (david.brohede@gmail.com)</a:t>
                      </a:r>
                    </a:p>
                    <a:p>
                      <a:pPr marL="0" algn="l" defTabSz="457200" rtl="0" eaLnBrk="1" latinLnBrk="0" hangingPunct="1"/>
                      <a:r>
                        <a:rPr lang="sv-SE" sz="1400" kern="1200" baseline="0" dirty="0" smtClean="0">
                          <a:solidFill>
                            <a:schemeClr val="dk1"/>
                          </a:solidFill>
                          <a:latin typeface="+mn-lt"/>
                          <a:ea typeface="+mn-ea"/>
                          <a:cs typeface="+mn-cs"/>
                        </a:rPr>
                        <a:t>Petter Källström  (petter.kallstrom@gmail.com)</a:t>
                      </a:r>
                    </a:p>
                    <a:p>
                      <a:pPr marL="0" algn="l" defTabSz="457200" rtl="0" eaLnBrk="1" latinLnBrk="0" hangingPunct="1"/>
                      <a:r>
                        <a:rPr lang="sv-SE" sz="1400" kern="1200" baseline="0" dirty="0" smtClean="0">
                          <a:solidFill>
                            <a:schemeClr val="dk1"/>
                          </a:solidFill>
                          <a:latin typeface="+mn-lt"/>
                          <a:ea typeface="+mn-ea"/>
                          <a:cs typeface="+mn-cs"/>
                        </a:rPr>
                        <a:t>Eija </a:t>
                      </a:r>
                      <a:r>
                        <a:rPr lang="sv-SE" sz="1400" kern="1200" baseline="0" dirty="0" err="1" smtClean="0">
                          <a:solidFill>
                            <a:schemeClr val="dk1"/>
                          </a:solidFill>
                          <a:latin typeface="+mn-lt"/>
                          <a:ea typeface="+mn-ea"/>
                          <a:cs typeface="+mn-cs"/>
                        </a:rPr>
                        <a:t>Linghammar</a:t>
                      </a:r>
                      <a:r>
                        <a:rPr lang="sv-SE" sz="1400" kern="1200" baseline="0" dirty="0" smtClean="0">
                          <a:solidFill>
                            <a:schemeClr val="dk1"/>
                          </a:solidFill>
                          <a:latin typeface="+mn-lt"/>
                          <a:ea typeface="+mn-ea"/>
                          <a:cs typeface="+mn-cs"/>
                        </a:rPr>
                        <a:t> </a:t>
                      </a:r>
                      <a:r>
                        <a:rPr lang="sv-SE" sz="1400" dirty="0" smtClean="0">
                          <a:latin typeface="Arial"/>
                          <a:cs typeface="Arial"/>
                        </a:rPr>
                        <a:t>(</a:t>
                      </a:r>
                      <a:r>
                        <a:rPr lang="sv-SE" sz="1400" kern="1200" baseline="0" dirty="0" smtClean="0">
                          <a:solidFill>
                            <a:schemeClr val="dk1"/>
                          </a:solidFill>
                          <a:latin typeface="+mn-lt"/>
                          <a:ea typeface="+mn-ea"/>
                          <a:cs typeface="+mn-cs"/>
                          <a:hlinkClick r:id="rId2"/>
                        </a:rPr>
                        <a:t>eija.linghammar@studieframjandet.se</a:t>
                      </a:r>
                      <a:r>
                        <a:rPr lang="sv-SE" sz="1400" kern="1200" baseline="0" dirty="0" smtClean="0">
                          <a:solidFill>
                            <a:schemeClr val="dk1"/>
                          </a:solidFill>
                          <a:latin typeface="+mn-lt"/>
                          <a:ea typeface="+mn-ea"/>
                          <a:cs typeface="+mn-cs"/>
                        </a:rPr>
                        <a:t> 013-252304)</a:t>
                      </a:r>
                    </a:p>
                    <a:p>
                      <a:pPr marL="0" algn="l" defTabSz="457200" rtl="0" eaLnBrk="1" latinLnBrk="0" hangingPunct="1"/>
                      <a:r>
                        <a:rPr lang="sv-SE" sz="1400" kern="1200" baseline="0" dirty="0" smtClean="0">
                          <a:solidFill>
                            <a:schemeClr val="dk1"/>
                          </a:solidFill>
                          <a:latin typeface="+mn-lt"/>
                          <a:ea typeface="+mn-ea"/>
                          <a:cs typeface="+mn-cs"/>
                        </a:rPr>
                        <a:t>Helin Ljungberg (</a:t>
                      </a:r>
                      <a:r>
                        <a:rPr lang="sv-SE" sz="1400" kern="1200" baseline="0" dirty="0" smtClean="0">
                          <a:solidFill>
                            <a:schemeClr val="dk1"/>
                          </a:solidFill>
                          <a:latin typeface="+mn-lt"/>
                          <a:ea typeface="+mn-ea"/>
                          <a:cs typeface="+mn-cs"/>
                          <a:hlinkClick r:id="rId3"/>
                        </a:rPr>
                        <a:t>helin.ljungberg@studieframjandet.se</a:t>
                      </a:r>
                      <a:r>
                        <a:rPr lang="sv-SE" sz="1400" kern="1200" baseline="0" dirty="0" smtClean="0">
                          <a:solidFill>
                            <a:schemeClr val="dk1"/>
                          </a:solidFill>
                          <a:latin typeface="+mn-lt"/>
                          <a:ea typeface="+mn-ea"/>
                          <a:cs typeface="+mn-cs"/>
                        </a:rPr>
                        <a:t> 013-252305)</a:t>
                      </a:r>
                    </a:p>
                    <a:p>
                      <a:r>
                        <a:rPr lang="sv-SE" sz="1400" baseline="0" dirty="0" smtClean="0"/>
                        <a:t>Förslagsvis kan även BK Tinnis eller andra föreningar involveras.</a:t>
                      </a:r>
                      <a:br>
                        <a:rPr lang="sv-SE" sz="1400" baseline="0" dirty="0" smtClean="0"/>
                      </a:br>
                      <a:r>
                        <a:rPr lang="sv-SE" sz="1400" baseline="0" dirty="0" smtClean="0"/>
                        <a:t>Kan en boendegrupp bildas?</a:t>
                      </a:r>
                    </a:p>
                    <a:p>
                      <a:endParaRPr lang="sv-SE" sz="1400" baseline="0" dirty="0" smtClean="0"/>
                    </a:p>
                    <a:p>
                      <a:r>
                        <a:rPr lang="sv-SE" sz="1400" baseline="0" dirty="0" smtClean="0"/>
                        <a:t>2) Frågan bör tas upp i samband med åtgärdsförslag 4 (stöd till föreningar och organisationer) samt förslag om att bilda fastighetsägarförening</a:t>
                      </a:r>
                      <a:endParaRPr lang="sv-SE" sz="1400" i="0" baseline="0" dirty="0" smtClean="0"/>
                    </a:p>
                    <a:p>
                      <a:r>
                        <a:rPr lang="sv-SE" i="0" baseline="0" dirty="0" smtClean="0"/>
                        <a:t/>
                      </a:r>
                      <a:br>
                        <a:rPr lang="sv-SE" i="0" baseline="0" dirty="0" smtClean="0"/>
                      </a:br>
                      <a:endParaRPr lang="sv-SE" i="1" baseline="0" dirty="0" smtClean="0"/>
                    </a:p>
                  </a:txBody>
                  <a:tcPr/>
                </a:tc>
                <a:tc>
                  <a:txBody>
                    <a:bodyPr/>
                    <a:lstStyle/>
                    <a:p>
                      <a:r>
                        <a:rPr lang="sv-SE" sz="1400" i="0" baseline="0" dirty="0" smtClean="0"/>
                        <a:t>Petter Källström berättar att arbetet har påbörjats. Syftet är att ge möjligheter att kunna prova på något nytt och därigenom lära känna varandra och få nya vänner. </a:t>
                      </a:r>
                    </a:p>
                    <a:p>
                      <a:endParaRPr lang="sv-SE" sz="1400" i="0" baseline="0" dirty="0" smtClean="0"/>
                    </a:p>
                    <a:p>
                      <a:r>
                        <a:rPr lang="sv-SE" sz="1400" i="0" baseline="0" dirty="0" smtClean="0"/>
                        <a:t>Under våren kommer en fotokurs att påbörjas. </a:t>
                      </a:r>
                    </a:p>
                  </a:txBody>
                  <a:tcPr/>
                </a:tc>
              </a:tr>
            </a:tbl>
          </a:graphicData>
        </a:graphic>
      </p:graphicFrame>
    </p:spTree>
    <p:extLst>
      <p:ext uri="{BB962C8B-B14F-4D97-AF65-F5344CB8AC3E}">
        <p14:creationId xmlns:p14="http://schemas.microsoft.com/office/powerpoint/2010/main" val="131185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661115"/>
          </a:xfrm>
        </p:spPr>
        <p:txBody>
          <a:bodyPr/>
          <a:lstStyle/>
          <a:p>
            <a:r>
              <a:rPr lang="sv-SE" sz="2800" dirty="0" smtClean="0"/>
              <a:t>Åtgärdsförslag 13: Bergadagen</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009822045"/>
              </p:ext>
            </p:extLst>
          </p:nvPr>
        </p:nvGraphicFramePr>
        <p:xfrm>
          <a:off x="674753" y="901901"/>
          <a:ext cx="8145718" cy="5090160"/>
        </p:xfrm>
        <a:graphic>
          <a:graphicData uri="http://schemas.openxmlformats.org/drawingml/2006/table">
            <a:tbl>
              <a:tblPr firstRow="1" bandRow="1">
                <a:tableStyleId>{5C22544A-7EE6-4342-B048-85BDC9FD1C3A}</a:tableStyleId>
              </a:tblPr>
              <a:tblGrid>
                <a:gridCol w="2476472"/>
                <a:gridCol w="2834623"/>
                <a:gridCol w="2834623"/>
              </a:tblGrid>
              <a:tr h="448357">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4376179">
                <a:tc>
                  <a:txBody>
                    <a:bodyPr/>
                    <a:lstStyle/>
                    <a:p>
                      <a:r>
                        <a:rPr lang="sv-SE" sz="1400" dirty="0" smtClean="0"/>
                        <a:t>Stor områdesfest med mat, musik och aktiviteter.</a:t>
                      </a:r>
                      <a:r>
                        <a:rPr lang="sv-SE" sz="1400" baseline="0" dirty="0" smtClean="0"/>
                        <a:t> Ungdomarna på fritidsgården kan få sälja mat för att på så vis få in pengar till aktiviteter.</a:t>
                      </a:r>
                    </a:p>
                    <a:p>
                      <a:r>
                        <a:rPr lang="sv-SE" sz="1400" baseline="0" dirty="0" smtClean="0"/>
                        <a:t>Tårta till barnen.</a:t>
                      </a:r>
                    </a:p>
                    <a:p>
                      <a:r>
                        <a:rPr lang="sv-SE" sz="1400" baseline="0" dirty="0" smtClean="0"/>
                        <a:t>God stämning och möten över generationsgränser.</a:t>
                      </a:r>
                    </a:p>
                    <a:p>
                      <a:r>
                        <a:rPr lang="sv-SE" sz="1400" baseline="0" dirty="0" smtClean="0"/>
                        <a:t>Utveckla Berga-dagen och locka föreningar, organisationer och grupper att komma och knyta kontakter och visa upp sin verksamhet, lite som en mässa.</a:t>
                      </a:r>
                    </a:p>
                    <a:p>
                      <a:endParaRPr lang="sv-SE" baseline="0" dirty="0" smtClean="0"/>
                    </a:p>
                    <a:p>
                      <a:endParaRPr lang="sv-SE" dirty="0" smtClean="0"/>
                    </a:p>
                    <a:p>
                      <a:endParaRPr lang="sv-SE" dirty="0" smtClean="0"/>
                    </a:p>
                    <a:p>
                      <a:endParaRPr lang="sv-SE" dirty="0" smtClean="0"/>
                    </a:p>
                    <a:p>
                      <a:endParaRPr lang="sv-SE" dirty="0" smtClean="0"/>
                    </a:p>
                  </a:txBody>
                  <a:tcPr/>
                </a:tc>
                <a:tc>
                  <a:txBody>
                    <a:bodyPr/>
                    <a:lstStyle/>
                    <a:p>
                      <a:r>
                        <a:rPr lang="sv-SE" sz="1400" baseline="0" dirty="0" smtClean="0"/>
                        <a:t>Nader är sammankallande för Bergadagen.</a:t>
                      </a:r>
                      <a:br>
                        <a:rPr lang="sv-SE" sz="1400" baseline="0" dirty="0" smtClean="0"/>
                      </a:br>
                      <a:r>
                        <a:rPr lang="sv-SE" sz="1400" baseline="0" dirty="0" smtClean="0"/>
                        <a:t>Stångåstaden, Svenska kyrkan, samverkansrådet samt fritidsgården arrangerar tillsammans.</a:t>
                      </a:r>
                    </a:p>
                    <a:p>
                      <a:endParaRPr lang="sv-SE" sz="1400" baseline="0" dirty="0" smtClean="0"/>
                    </a:p>
                    <a:p>
                      <a:pPr marL="0" algn="l" defTabSz="457200" rtl="0" eaLnBrk="1" latinLnBrk="0" hangingPunct="1"/>
                      <a:r>
                        <a:rPr lang="sv-SE" sz="1400" kern="1200" baseline="0" dirty="0" smtClean="0">
                          <a:solidFill>
                            <a:schemeClr val="dk1"/>
                          </a:solidFill>
                          <a:latin typeface="+mn-lt"/>
                          <a:ea typeface="+mn-ea"/>
                          <a:cs typeface="+mn-cs"/>
                        </a:rPr>
                        <a:t>Intresserade av att arbeta vidare med förslaget;</a:t>
                      </a:r>
                    </a:p>
                    <a:p>
                      <a:pPr marL="0" algn="l" defTabSz="457200" rtl="0" eaLnBrk="1" latinLnBrk="0" hangingPunct="1"/>
                      <a:r>
                        <a:rPr lang="sv-SE" sz="1400" kern="1200" baseline="0" dirty="0" smtClean="0">
                          <a:solidFill>
                            <a:schemeClr val="dk1"/>
                          </a:solidFill>
                          <a:latin typeface="+mn-lt"/>
                          <a:ea typeface="+mn-ea"/>
                          <a:cs typeface="+mn-cs"/>
                        </a:rPr>
                        <a:t/>
                      </a:r>
                      <a:br>
                        <a:rPr lang="sv-SE" sz="1400" kern="1200" baseline="0" dirty="0" smtClean="0">
                          <a:solidFill>
                            <a:schemeClr val="dk1"/>
                          </a:solidFill>
                          <a:latin typeface="+mn-lt"/>
                          <a:ea typeface="+mn-ea"/>
                          <a:cs typeface="+mn-cs"/>
                        </a:rPr>
                      </a:br>
                      <a:r>
                        <a:rPr lang="sv-SE" sz="1400" kern="1200" baseline="0" dirty="0" smtClean="0">
                          <a:solidFill>
                            <a:schemeClr val="dk1"/>
                          </a:solidFill>
                          <a:latin typeface="+mn-lt"/>
                          <a:ea typeface="+mn-ea"/>
                          <a:cs typeface="+mn-cs"/>
                        </a:rPr>
                        <a:t>David Brohede  (david.brohede@gmail.com)</a:t>
                      </a:r>
                    </a:p>
                    <a:p>
                      <a:pPr marL="0" algn="l" defTabSz="457200" rtl="0" eaLnBrk="1" latinLnBrk="0" hangingPunct="1"/>
                      <a:r>
                        <a:rPr lang="sv-SE" sz="1400" kern="1200" baseline="0" dirty="0" smtClean="0">
                          <a:solidFill>
                            <a:schemeClr val="dk1"/>
                          </a:solidFill>
                          <a:latin typeface="+mn-lt"/>
                          <a:ea typeface="+mn-ea"/>
                          <a:cs typeface="+mn-cs"/>
                        </a:rPr>
                        <a:t>Petter Källström  (</a:t>
                      </a:r>
                      <a:r>
                        <a:rPr lang="sv-SE" sz="1400" kern="1200" baseline="0" dirty="0" smtClean="0">
                          <a:solidFill>
                            <a:schemeClr val="dk1"/>
                          </a:solidFill>
                          <a:latin typeface="+mn-lt"/>
                          <a:ea typeface="+mn-ea"/>
                          <a:cs typeface="+mn-cs"/>
                          <a:hlinkClick r:id="rId2"/>
                        </a:rPr>
                        <a:t>petter.kallstrom@gmail.com</a:t>
                      </a:r>
                      <a:r>
                        <a:rPr lang="sv-SE" sz="1400" kern="1200" baseline="0" dirty="0" smtClean="0">
                          <a:solidFill>
                            <a:schemeClr val="dk1"/>
                          </a:solidFill>
                          <a:latin typeface="+mn-lt"/>
                          <a:ea typeface="+mn-ea"/>
                          <a:cs typeface="+mn-cs"/>
                        </a:rPr>
                        <a:t>)</a:t>
                      </a:r>
                    </a:p>
                    <a:p>
                      <a:endParaRPr lang="sv-SE" baseline="0" dirty="0" smtClean="0"/>
                    </a:p>
                    <a:p>
                      <a:endParaRPr lang="sv-SE" baseline="0" dirty="0" smtClean="0"/>
                    </a:p>
                    <a:p>
                      <a:endParaRPr lang="sv-SE" baseline="0" dirty="0" smtClean="0"/>
                    </a:p>
                    <a:p>
                      <a:endParaRPr lang="sv-SE" baseline="0" dirty="0" smtClean="0"/>
                    </a:p>
                    <a:p>
                      <a:endParaRPr lang="sv-SE" baseline="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Nader berättar att planeringen för 2018 redan har påbörjats och dialog sker med två aktiva boende för planering framåt.</a:t>
                      </a:r>
                    </a:p>
                    <a:p>
                      <a:endParaRPr lang="sv-SE" baseline="0" dirty="0" smtClean="0"/>
                    </a:p>
                  </a:txBody>
                  <a:tcPr/>
                </a:tc>
              </a:tr>
            </a:tbl>
          </a:graphicData>
        </a:graphic>
      </p:graphicFrame>
    </p:spTree>
    <p:extLst>
      <p:ext uri="{BB962C8B-B14F-4D97-AF65-F5344CB8AC3E}">
        <p14:creationId xmlns:p14="http://schemas.microsoft.com/office/powerpoint/2010/main" val="120371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6369" y="239441"/>
            <a:ext cx="7739788" cy="877139"/>
          </a:xfrm>
        </p:spPr>
        <p:txBody>
          <a:bodyPr/>
          <a:lstStyle/>
          <a:p>
            <a:r>
              <a:rPr lang="sv-SE" sz="2800" dirty="0" smtClean="0"/>
              <a:t>Åtgärdsförslag 14: Träffas oavsett kultur, religion och hudfärg</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427229905"/>
              </p:ext>
            </p:extLst>
          </p:nvPr>
        </p:nvGraphicFramePr>
        <p:xfrm>
          <a:off x="395536" y="1116580"/>
          <a:ext cx="8496943" cy="5016259"/>
        </p:xfrm>
        <a:graphic>
          <a:graphicData uri="http://schemas.openxmlformats.org/drawingml/2006/table">
            <a:tbl>
              <a:tblPr firstRow="1" bandRow="1">
                <a:tableStyleId>{5C22544A-7EE6-4342-B048-85BDC9FD1C3A}</a:tableStyleId>
              </a:tblPr>
              <a:tblGrid>
                <a:gridCol w="2679991"/>
                <a:gridCol w="2908476"/>
                <a:gridCol w="2908476"/>
              </a:tblGrid>
              <a:tr h="448357">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 2017</a:t>
                      </a:r>
                    </a:p>
                  </a:txBody>
                  <a:tcPr/>
                </a:tc>
              </a:tr>
              <a:tr h="4376179">
                <a:tc>
                  <a:txBody>
                    <a:bodyPr/>
                    <a:lstStyle/>
                    <a:p>
                      <a:r>
                        <a:rPr lang="sv-SE" sz="1400" dirty="0" smtClean="0"/>
                        <a:t>1) Att mötas tex grilla</a:t>
                      </a:r>
                      <a:r>
                        <a:rPr lang="sv-SE" sz="1400" baseline="0" dirty="0" smtClean="0"/>
                        <a:t> tillsammans.</a:t>
                      </a:r>
                      <a:br>
                        <a:rPr lang="sv-SE" sz="1400" baseline="0" dirty="0" smtClean="0"/>
                      </a:br>
                      <a:r>
                        <a:rPr lang="sv-SE" sz="1400" baseline="0" dirty="0" smtClean="0"/>
                        <a:t>En grupp som hjälper varandra att förstå andras normer och regler och att tex följa regler kring skräp, fimpar och att vara rädd om sin närmiljö.</a:t>
                      </a:r>
                    </a:p>
                    <a:p>
                      <a:r>
                        <a:rPr lang="sv-SE" sz="1400" baseline="0" dirty="0" smtClean="0"/>
                        <a:t/>
                      </a:r>
                      <a:br>
                        <a:rPr lang="sv-SE" sz="1400" baseline="0" dirty="0" smtClean="0"/>
                      </a:br>
                      <a:r>
                        <a:rPr lang="sv-SE" sz="1400" baseline="0" dirty="0" smtClean="0"/>
                        <a:t>2) Återträff i ”Mitt Berga” för att jobba vidare och låta aktiviteter och möten ”knoppa av”.</a:t>
                      </a:r>
                    </a:p>
                    <a:p>
                      <a:endParaRPr lang="sv-SE" sz="1400" baseline="0" dirty="0" smtClean="0"/>
                    </a:p>
                    <a:p>
                      <a:r>
                        <a:rPr lang="sv-SE" sz="1400" baseline="0" dirty="0" smtClean="0"/>
                        <a:t>3) Gårdsträffar över gränser- människor behöver träffas mellan gårdarna med grill eller mat och samtal. Många små aktiviteter prioriteras för att vi vill lära känna varandra.</a:t>
                      </a:r>
                    </a:p>
                    <a:p>
                      <a:endParaRPr lang="sv-SE" sz="1400" baseline="0" dirty="0" smtClean="0"/>
                    </a:p>
                    <a:p>
                      <a:r>
                        <a:rPr lang="sv-SE" sz="1400" baseline="0" dirty="0" smtClean="0"/>
                        <a:t>4) Bilda en fastighetsägarförening.</a:t>
                      </a:r>
                    </a:p>
                  </a:txBody>
                  <a:tcPr/>
                </a:tc>
                <a:tc>
                  <a:txBody>
                    <a:bodyPr/>
                    <a:lstStyle/>
                    <a:p>
                      <a:r>
                        <a:rPr lang="sv-SE" sz="1400" baseline="0" dirty="0" smtClean="0"/>
                        <a:t>1, 2) Kommunen – tar ansvar för att bjuda in till en återträff</a:t>
                      </a:r>
                    </a:p>
                    <a:p>
                      <a:endParaRPr lang="sv-SE" sz="14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1, 3, 4) Stångåstaden – lovat ta ansvar för att utveckla idén Gårdsträffar. Kontaktperson; Anki Elsehamn.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4) Stångåstaden åtar sig att initiera bildandet av en Fastighetsägarförening (Stångåstaden, Lejonfastigheter, Riksbyggen, HSB, centrumägaren).</a:t>
                      </a:r>
                    </a:p>
                    <a:p>
                      <a:endParaRPr lang="sv-SE" baseline="0" dirty="0" smtClean="0"/>
                    </a:p>
                    <a:p>
                      <a:endParaRPr lang="sv-SE" baseline="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1, 3) Camilla Wigström, Stångåstaden, berättar att grannsamverkan är igång med flera kontaktpersoner.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Grillkväll har genomförts men dessvärre med liten uppslutning.</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Camilla berättar att den nyinrättade tjänsten som social projektledare på Stångåstaden bland annat kommer att arbeta med dessa frågor.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baseline="0" dirty="0" smtClean="0"/>
                    </a:p>
                    <a:p>
                      <a:r>
                        <a:rPr lang="sv-SE" sz="1400" baseline="0" dirty="0" smtClean="0"/>
                        <a:t>4) Lejonfastigheter och Stångåstaden har haft ett möte och nästa steg är att bjuda in flera fastighetsägare i Berga för att fortsätta planera för en fastighetsägarförening.</a:t>
                      </a:r>
                    </a:p>
                  </a:txBody>
                  <a:tcPr/>
                </a:tc>
              </a:tr>
            </a:tbl>
          </a:graphicData>
        </a:graphic>
      </p:graphicFrame>
    </p:spTree>
    <p:extLst>
      <p:ext uri="{BB962C8B-B14F-4D97-AF65-F5344CB8AC3E}">
        <p14:creationId xmlns:p14="http://schemas.microsoft.com/office/powerpoint/2010/main" val="238663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669241"/>
          </a:xfrm>
        </p:spPr>
        <p:txBody>
          <a:bodyPr/>
          <a:lstStyle/>
          <a:p>
            <a:r>
              <a:rPr lang="sv-SE" sz="2800" dirty="0"/>
              <a:t>Å</a:t>
            </a:r>
            <a:r>
              <a:rPr lang="sv-SE" sz="2800" dirty="0" smtClean="0"/>
              <a:t>tgärdsförslag 14 (forts.): </a:t>
            </a:r>
            <a:r>
              <a:rPr lang="sv-SE" sz="2800" dirty="0" smtClean="0">
                <a:solidFill>
                  <a:srgbClr val="FF0000"/>
                </a:solidFill>
              </a:rPr>
              <a:t>Ny aktivitet! </a:t>
            </a: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930528435"/>
              </p:ext>
            </p:extLst>
          </p:nvPr>
        </p:nvGraphicFramePr>
        <p:xfrm>
          <a:off x="684212" y="1052736"/>
          <a:ext cx="8136261" cy="4660541"/>
        </p:xfrm>
        <a:graphic>
          <a:graphicData uri="http://schemas.openxmlformats.org/drawingml/2006/table">
            <a:tbl>
              <a:tblPr firstRow="1" bandRow="1">
                <a:tableStyleId>{5C22544A-7EE6-4342-B048-85BDC9FD1C3A}</a:tableStyleId>
              </a:tblPr>
              <a:tblGrid>
                <a:gridCol w="2554117"/>
                <a:gridCol w="2791072"/>
                <a:gridCol w="2791072"/>
              </a:tblGrid>
              <a:tr h="588051">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402046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kern="1200" baseline="0" noProof="0" dirty="0" smtClean="0">
                          <a:solidFill>
                            <a:schemeClr val="dk1"/>
                          </a:solidFill>
                          <a:latin typeface="+mn-lt"/>
                          <a:ea typeface="+mn-ea"/>
                          <a:cs typeface="+mn-cs"/>
                        </a:rPr>
                        <a:t>I perspektivinsamlingen som genomfördes hösten 2016 framkom att Berga kyrka har relativt många församlings-medlemmar som är arabisktalande. I samtal med delar av den somaliska kvinnogruppen och representanter från Berga församling som deltagit i dialogmötena föddes idén att bjuda in till möten mellan dessa grupper. Till en början i en mer organiserad form och växelvis i varandras möteslokaler. Det </a:t>
                      </a:r>
                      <a:r>
                        <a:rPr lang="sv-SE" sz="1400" kern="1200" baseline="0" noProof="0" dirty="0" smtClean="0">
                          <a:solidFill>
                            <a:schemeClr val="dk1"/>
                          </a:solidFill>
                          <a:latin typeface="+mn-lt"/>
                          <a:ea typeface="+mn-ea"/>
                          <a:cs typeface="+mn-cs"/>
                        </a:rPr>
                        <a:t>kommer att </a:t>
                      </a:r>
                      <a:r>
                        <a:rPr lang="sv-SE" sz="1400" kern="1200" baseline="0" noProof="0" dirty="0" smtClean="0">
                          <a:solidFill>
                            <a:schemeClr val="dk1"/>
                          </a:solidFill>
                          <a:latin typeface="+mn-lt"/>
                          <a:ea typeface="+mn-ea"/>
                          <a:cs typeface="+mn-cs"/>
                        </a:rPr>
                        <a:t>det finns språkstöd vid träffarna. </a:t>
                      </a:r>
                    </a:p>
                  </a:txBody>
                  <a:tcPr/>
                </a:tc>
                <a:tc>
                  <a:txBody>
                    <a:bodyPr/>
                    <a:lstStyle/>
                    <a:p>
                      <a:r>
                        <a:rPr lang="sv-SE" sz="1400" b="0" baseline="0" dirty="0" smtClean="0"/>
                        <a:t>Kontaktpersoner: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kern="1200" dirty="0" smtClean="0">
                          <a:solidFill>
                            <a:schemeClr val="dk1"/>
                          </a:solidFill>
                          <a:latin typeface="+mn-lt"/>
                          <a:ea typeface="+mn-ea"/>
                          <a:cs typeface="+mn-cs"/>
                        </a:rPr>
                        <a:t>Roger</a:t>
                      </a:r>
                      <a:r>
                        <a:rPr lang="sv-SE" sz="1400" kern="1200" baseline="0" dirty="0" smtClean="0">
                          <a:solidFill>
                            <a:schemeClr val="dk1"/>
                          </a:solidFill>
                          <a:latin typeface="+mn-lt"/>
                          <a:ea typeface="+mn-ea"/>
                          <a:cs typeface="+mn-cs"/>
                        </a:rPr>
                        <a:t> Fremred</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dk1"/>
                          </a:solidFill>
                          <a:latin typeface="+mn-lt"/>
                          <a:ea typeface="+mn-ea"/>
                          <a:cs typeface="+mn-cs"/>
                          <a:hlinkClick r:id="rId3"/>
                        </a:rPr>
                        <a:t>Roger.fremred@svenskakyrkan.se</a:t>
                      </a:r>
                      <a:endParaRPr lang="sv-SE" sz="1400" kern="1200" baseline="0" dirty="0" smtClean="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b="0" baseline="0" dirty="0" smtClean="0"/>
                    </a:p>
                    <a:p>
                      <a:r>
                        <a:rPr lang="sv-SE" sz="1400" b="0" baseline="0" dirty="0" err="1" smtClean="0"/>
                        <a:t>Uba</a:t>
                      </a:r>
                      <a:r>
                        <a:rPr lang="sv-SE" sz="1400" b="0" baseline="0" dirty="0" smtClean="0"/>
                        <a:t> </a:t>
                      </a:r>
                      <a:r>
                        <a:rPr lang="sv-SE" sz="1400" b="0" baseline="0" dirty="0" smtClean="0"/>
                        <a:t>Aden</a:t>
                      </a:r>
                    </a:p>
                    <a:p>
                      <a:r>
                        <a:rPr lang="sv-SE" sz="1400" b="0" baseline="0" dirty="0" smtClean="0">
                          <a:hlinkClick r:id="rId4"/>
                        </a:rPr>
                        <a:t>Uba.Aden@abf.se</a:t>
                      </a:r>
                      <a:endParaRPr lang="sv-SE" sz="1400" b="0" baseline="0" dirty="0" smtClean="0"/>
                    </a:p>
                    <a:p>
                      <a:endParaRPr lang="sv-SE" sz="1400" b="0" baseline="0" dirty="0" smtClean="0"/>
                    </a:p>
                    <a:p>
                      <a:endParaRPr lang="sv-SE" b="0" baseline="0" dirty="0" smtClean="0"/>
                    </a:p>
                    <a:p>
                      <a:endParaRPr lang="sv-SE" b="1" baseline="0" dirty="0" smtClean="0"/>
                    </a:p>
                    <a:p>
                      <a:endParaRPr lang="sv-SE" baseline="0" dirty="0" smtClean="0"/>
                    </a:p>
                  </a:txBody>
                  <a:tcPr/>
                </a:tc>
                <a:tc>
                  <a:txBody>
                    <a:bodyPr/>
                    <a:lstStyle/>
                    <a:p>
                      <a:pPr marL="0" indent="0">
                        <a:buFont typeface="Arial" panose="020B0604020202020204" pitchFamily="34" charset="0"/>
                        <a:buNone/>
                      </a:pPr>
                      <a:r>
                        <a:rPr lang="sv-SE" sz="1400" baseline="0" dirty="0" smtClean="0"/>
                        <a:t>Roger Fremred berättar om tankarna kring att bjuda in till träffar mellan </a:t>
                      </a:r>
                      <a:r>
                        <a:rPr lang="sv-SE" sz="1400" baseline="0" dirty="0" smtClean="0"/>
                        <a:t>arabisktalande församlingsmedlemmar och somlisktalande </a:t>
                      </a:r>
                      <a:r>
                        <a:rPr lang="sv-SE" sz="1400" baseline="0" dirty="0" smtClean="0"/>
                        <a:t>i Berga. </a:t>
                      </a:r>
                    </a:p>
                    <a:p>
                      <a:pPr marL="0" indent="0">
                        <a:buFont typeface="Arial" panose="020B0604020202020204" pitchFamily="34" charset="0"/>
                        <a:buNone/>
                      </a:pPr>
                      <a:r>
                        <a:rPr lang="sv-SE" sz="1400" baseline="0" dirty="0" smtClean="0"/>
                        <a:t>Detta är en idé som diskuterats under hösten 2017 efter det att åtgärdsförslagen togs fram.</a:t>
                      </a:r>
                    </a:p>
                    <a:p>
                      <a:pPr marL="0" indent="0">
                        <a:buFont typeface="Arial" panose="020B0604020202020204" pitchFamily="34" charset="0"/>
                        <a:buNone/>
                      </a:pPr>
                      <a:r>
                        <a:rPr lang="sv-SE" sz="1400" baseline="0" dirty="0" smtClean="0"/>
                        <a:t>Planeringen för att kunna bjuda in till tre inledande möten pågår.</a:t>
                      </a:r>
                    </a:p>
                  </a:txBody>
                  <a:tcPr/>
                </a:tc>
              </a:tr>
            </a:tbl>
          </a:graphicData>
        </a:graphic>
      </p:graphicFrame>
    </p:spTree>
    <p:extLst>
      <p:ext uri="{BB962C8B-B14F-4D97-AF65-F5344CB8AC3E}">
        <p14:creationId xmlns:p14="http://schemas.microsoft.com/office/powerpoint/2010/main" val="265335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Åtgärdsförslag 1: Önskemål om gym, utöka spontanidrottsplatsen, upprusta lekplatser</a:t>
            </a: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764765565"/>
              </p:ext>
            </p:extLst>
          </p:nvPr>
        </p:nvGraphicFramePr>
        <p:xfrm>
          <a:off x="674306" y="1340768"/>
          <a:ext cx="7596417" cy="4854283"/>
        </p:xfrm>
        <a:graphic>
          <a:graphicData uri="http://schemas.openxmlformats.org/drawingml/2006/table">
            <a:tbl>
              <a:tblPr firstRow="1" bandRow="1">
                <a:tableStyleId>{5C22544A-7EE6-4342-B048-85BDC9FD1C3A}</a:tableStyleId>
              </a:tblPr>
              <a:tblGrid>
                <a:gridCol w="2532139"/>
                <a:gridCol w="2532139"/>
                <a:gridCol w="2532139"/>
              </a:tblGrid>
              <a:tr h="610333">
                <a:tc>
                  <a:txBody>
                    <a:bodyPr/>
                    <a:lstStyle/>
                    <a:p>
                      <a:r>
                        <a:rPr lang="sv-SE" dirty="0" smtClean="0"/>
                        <a:t>Beskrivning</a:t>
                      </a:r>
                      <a:endParaRPr lang="sv-SE" dirty="0"/>
                    </a:p>
                  </a:txBody>
                  <a:tcPr/>
                </a:tc>
                <a:tc>
                  <a:txBody>
                    <a:bodyPr/>
                    <a:lstStyle/>
                    <a:p>
                      <a:r>
                        <a:rPr lang="sv-SE" dirty="0" smtClean="0"/>
                        <a:t>Ansvar </a:t>
                      </a:r>
                    </a:p>
                  </a:txBody>
                  <a:tcPr/>
                </a:tc>
                <a:tc>
                  <a:txBody>
                    <a:bodyPr/>
                    <a:lstStyle/>
                    <a:p>
                      <a:r>
                        <a:rPr lang="sv-SE" dirty="0" smtClean="0"/>
                        <a:t>Redovisning december 2017</a:t>
                      </a:r>
                    </a:p>
                  </a:txBody>
                  <a:tcPr/>
                </a:tc>
              </a:tr>
              <a:tr h="4214203">
                <a:tc>
                  <a:txBody>
                    <a:bodyPr/>
                    <a:lstStyle/>
                    <a:p>
                      <a:r>
                        <a:rPr lang="sv-SE" sz="1400" dirty="0" smtClean="0"/>
                        <a:t>1) Utökning och upprustning</a:t>
                      </a:r>
                      <a:r>
                        <a:rPr lang="sv-SE" sz="1400" baseline="0" dirty="0" smtClean="0"/>
                        <a:t> av spontanidrottsplatsen</a:t>
                      </a:r>
                      <a:r>
                        <a:rPr lang="sv-SE" sz="1400" dirty="0" smtClean="0"/>
                        <a:t> påbörjas</a:t>
                      </a:r>
                      <a:r>
                        <a:rPr lang="sv-SE" sz="1400" baseline="0" dirty="0" smtClean="0"/>
                        <a:t> hösten 2017.</a:t>
                      </a:r>
                      <a:r>
                        <a:rPr lang="sv-SE" sz="1400" dirty="0" smtClean="0"/>
                        <a:t> Utomhusgym kommer att finnas vid spontanidrottsplatsen.</a:t>
                      </a:r>
                      <a:endParaRPr lang="sv-SE" sz="1400" baseline="0" dirty="0" smtClean="0"/>
                    </a:p>
                    <a:p>
                      <a:r>
                        <a:rPr lang="sv-SE" sz="1400" baseline="0" dirty="0" smtClean="0"/>
                        <a:t>Det behövs förråd i anslutning så att föreningar lättare kan ordna aktiviteter där.</a:t>
                      </a:r>
                    </a:p>
                    <a:p>
                      <a:endParaRPr lang="sv-SE" sz="1400" baseline="0" dirty="0" smtClean="0"/>
                    </a:p>
                    <a:p>
                      <a:r>
                        <a:rPr lang="sv-SE" sz="1400" baseline="0" dirty="0" smtClean="0"/>
                        <a:t>2) Upprusta lekplatser, eventuellt temalekplatser i närhet till exv. öppna förskolan. Bygg lekplatser mellan bostadsområden istället för mitt i (för att skapa möten mellan människor)</a:t>
                      </a:r>
                      <a:endParaRPr lang="sv-SE" sz="1400" dirty="0" smtClean="0"/>
                    </a:p>
                  </a:txBody>
                  <a:tcPr/>
                </a:tc>
                <a:tc>
                  <a:txBody>
                    <a:bodyPr/>
                    <a:lstStyle/>
                    <a:p>
                      <a:pPr marL="0" algn="l" defTabSz="457200" rtl="0" eaLnBrk="1" latinLnBrk="0" hangingPunct="1"/>
                      <a:r>
                        <a:rPr lang="sv-SE" sz="1400" b="0" kern="1200" dirty="0" smtClean="0">
                          <a:solidFill>
                            <a:schemeClr val="dk1"/>
                          </a:solidFill>
                          <a:latin typeface="+mn-lt"/>
                          <a:ea typeface="+mn-ea"/>
                          <a:cs typeface="+mn-cs"/>
                        </a:rPr>
                        <a:t>1) </a:t>
                      </a:r>
                      <a:r>
                        <a:rPr lang="sv-SE" sz="1400" b="1" kern="1200" dirty="0" smtClean="0">
                          <a:solidFill>
                            <a:schemeClr val="dk1"/>
                          </a:solidFill>
                          <a:latin typeface="+mn-lt"/>
                          <a:ea typeface="+mn-ea"/>
                          <a:cs typeface="+mn-cs"/>
                        </a:rPr>
                        <a:t>Kontaktperson: </a:t>
                      </a:r>
                      <a:r>
                        <a:rPr lang="sv-SE" sz="1400" kern="1200" dirty="0" smtClean="0">
                          <a:solidFill>
                            <a:schemeClr val="dk1"/>
                          </a:solidFill>
                          <a:latin typeface="+mn-lt"/>
                          <a:ea typeface="+mn-ea"/>
                          <a:cs typeface="+mn-cs"/>
                        </a:rPr>
                        <a:t>Stina Bond</a:t>
                      </a:r>
                      <a:r>
                        <a:rPr lang="sv-SE" sz="1400" kern="1200" baseline="0" dirty="0" smtClean="0">
                          <a:solidFill>
                            <a:schemeClr val="dk1"/>
                          </a:solidFill>
                          <a:latin typeface="+mn-lt"/>
                          <a:ea typeface="+mn-ea"/>
                          <a:cs typeface="+mn-cs"/>
                        </a:rPr>
                        <a:t> (</a:t>
                      </a:r>
                      <a:r>
                        <a:rPr lang="sv-SE" sz="1400" kern="1200" dirty="0" smtClean="0">
                          <a:solidFill>
                            <a:schemeClr val="dk1"/>
                          </a:solidFill>
                          <a:latin typeface="+mn-lt"/>
                          <a:ea typeface="+mn-ea"/>
                          <a:cs typeface="+mn-cs"/>
                        </a:rPr>
                        <a:t>kultur- och fritidsförvaltningen,</a:t>
                      </a:r>
                      <a:r>
                        <a:rPr lang="sv-SE" sz="1400" kern="1200" baseline="0" dirty="0" smtClean="0">
                          <a:solidFill>
                            <a:schemeClr val="dk1"/>
                          </a:solidFill>
                          <a:latin typeface="+mn-lt"/>
                          <a:ea typeface="+mn-ea"/>
                          <a:cs typeface="+mn-cs"/>
                        </a:rPr>
                        <a:t> </a:t>
                      </a:r>
                      <a:r>
                        <a:rPr lang="sv-SE" sz="1400" kern="1200" baseline="0" dirty="0" smtClean="0">
                          <a:solidFill>
                            <a:schemeClr val="dk1"/>
                          </a:solidFill>
                          <a:latin typeface="+mn-lt"/>
                          <a:ea typeface="+mn-ea"/>
                          <a:cs typeface="+mn-cs"/>
                          <a:hlinkClick r:id="rId2"/>
                        </a:rPr>
                        <a:t>christina.bond@linkoping.se</a:t>
                      </a:r>
                      <a:r>
                        <a:rPr lang="sv-SE" sz="1400" kern="1200" baseline="0" dirty="0" smtClean="0">
                          <a:solidFill>
                            <a:schemeClr val="dk1"/>
                          </a:solidFill>
                          <a:latin typeface="+mn-lt"/>
                          <a:ea typeface="+mn-ea"/>
                          <a:cs typeface="+mn-cs"/>
                        </a:rPr>
                        <a:t>) </a:t>
                      </a:r>
                      <a:r>
                        <a:rPr lang="sv-SE" sz="1400" kern="1200" dirty="0" smtClean="0">
                          <a:solidFill>
                            <a:schemeClr val="dk1"/>
                          </a:solidFill>
                          <a:latin typeface="+mn-lt"/>
                          <a:ea typeface="+mn-ea"/>
                          <a:cs typeface="+mn-cs"/>
                        </a:rPr>
                        <a:t> med ansvar för att rapportera om utvecklingen av spontanidrottsplatsen. Ansvarar också för att lyfta in önskemål om förråd. </a:t>
                      </a:r>
                    </a:p>
                    <a:p>
                      <a:endParaRPr lang="sv-SE" sz="1400" baseline="0" dirty="0" smtClean="0"/>
                    </a:p>
                    <a:p>
                      <a:pPr marL="0" algn="l" defTabSz="457200" rtl="0" eaLnBrk="1" latinLnBrk="0" hangingPunct="1"/>
                      <a:r>
                        <a:rPr lang="sv-SE" sz="1400" kern="1200" dirty="0" smtClean="0">
                          <a:solidFill>
                            <a:schemeClr val="dk1"/>
                          </a:solidFill>
                          <a:latin typeface="+mn-lt"/>
                          <a:ea typeface="+mn-ea"/>
                          <a:cs typeface="+mn-cs"/>
                        </a:rPr>
                        <a:t>2) En utredning om kommunens lekplatser pågår. Projektering är klar med byggstart vecka 34 i år.</a:t>
                      </a:r>
                    </a:p>
                    <a:p>
                      <a:pPr marL="0" algn="l" defTabSz="457200" rtl="0" eaLnBrk="1" latinLnBrk="0" hangingPunct="1"/>
                      <a:r>
                        <a:rPr lang="sv-SE" sz="1400" kern="1200" dirty="0" smtClean="0">
                          <a:solidFill>
                            <a:schemeClr val="dk1"/>
                          </a:solidFill>
                          <a:latin typeface="+mn-lt"/>
                          <a:ea typeface="+mn-ea"/>
                          <a:cs typeface="+mn-cs"/>
                        </a:rPr>
                        <a:t> </a:t>
                      </a:r>
                    </a:p>
                    <a:p>
                      <a:pPr marL="0" algn="l" defTabSz="457200" rtl="0" eaLnBrk="1" latinLnBrk="0" hangingPunct="1"/>
                      <a:r>
                        <a:rPr lang="sv-SE" sz="1400" b="1" kern="1200" dirty="0" smtClean="0">
                          <a:solidFill>
                            <a:schemeClr val="dk1"/>
                          </a:solidFill>
                          <a:latin typeface="+mn-lt"/>
                          <a:ea typeface="+mn-ea"/>
                          <a:cs typeface="+mn-cs"/>
                        </a:rPr>
                        <a:t>Kontaktperson:</a:t>
                      </a:r>
                      <a:r>
                        <a:rPr lang="sv-SE" sz="1400" kern="1200" dirty="0" smtClean="0">
                          <a:solidFill>
                            <a:schemeClr val="dk1"/>
                          </a:solidFill>
                          <a:latin typeface="+mn-lt"/>
                          <a:ea typeface="+mn-ea"/>
                          <a:cs typeface="+mn-cs"/>
                        </a:rPr>
                        <a:t> Björn Tjus, Miljö- och samhällsbyggnadsförvaltningen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dk1"/>
                          </a:solidFill>
                          <a:latin typeface="+mn-lt"/>
                          <a:ea typeface="+mn-ea"/>
                          <a:cs typeface="+mn-cs"/>
                        </a:rPr>
                        <a:t>1) Stina Bond redovisar en skiss över aktivitetsparken (se nästa bild). Upphandling pågår för detta projekt.</a:t>
                      </a:r>
                      <a:endParaRPr lang="sv-SE" sz="1400" kern="1200" dirty="0" smtClean="0">
                        <a:solidFill>
                          <a:schemeClr val="dk1"/>
                        </a:solidFill>
                        <a:latin typeface="+mn-lt"/>
                        <a:ea typeface="+mn-ea"/>
                        <a:cs typeface="+mn-cs"/>
                      </a:endParaRPr>
                    </a:p>
                    <a:p>
                      <a:pPr marL="0" algn="l" defTabSz="457200" rtl="0" eaLnBrk="1" latinLnBrk="0" hangingPunct="1"/>
                      <a:r>
                        <a:rPr lang="sv-SE" sz="1400" kern="1200" baseline="0" dirty="0" smtClean="0">
                          <a:solidFill>
                            <a:schemeClr val="dk1"/>
                          </a:solidFill>
                          <a:latin typeface="+mn-lt"/>
                          <a:ea typeface="+mn-ea"/>
                          <a:cs typeface="+mn-cs"/>
                        </a:rPr>
                        <a:t>Kultur- och fritidsförvaltningens önskan är att kunna skapa förråd. Tanken är att ha någon typ av ”</a:t>
                      </a:r>
                      <a:r>
                        <a:rPr lang="sv-SE" sz="1400" kern="1200" baseline="0" dirty="0" err="1" smtClean="0">
                          <a:solidFill>
                            <a:schemeClr val="dk1"/>
                          </a:solidFill>
                          <a:latin typeface="+mn-lt"/>
                          <a:ea typeface="+mn-ea"/>
                          <a:cs typeface="+mn-cs"/>
                        </a:rPr>
                        <a:t>containerlösning</a:t>
                      </a:r>
                      <a:r>
                        <a:rPr lang="sv-SE" sz="1400" kern="1200" baseline="0" dirty="0" smtClean="0">
                          <a:solidFill>
                            <a:schemeClr val="dk1"/>
                          </a:solidFill>
                          <a:latin typeface="+mn-lt"/>
                          <a:ea typeface="+mn-ea"/>
                          <a:cs typeface="+mn-cs"/>
                        </a:rPr>
                        <a:t>” med flyttbara moduler (båtcontainer som byggs om). Bedöms kunna vara klart sommar 2018. </a:t>
                      </a:r>
                    </a:p>
                    <a:p>
                      <a:pPr marL="0" algn="l" defTabSz="457200" rtl="0" eaLnBrk="1" latinLnBrk="0" hangingPunct="1"/>
                      <a:r>
                        <a:rPr lang="sv-SE" sz="1400" kern="1200" baseline="0" dirty="0" smtClean="0">
                          <a:solidFill>
                            <a:schemeClr val="dk1"/>
                          </a:solidFill>
                          <a:latin typeface="+mn-lt"/>
                          <a:ea typeface="+mn-ea"/>
                          <a:cs typeface="+mn-cs"/>
                        </a:rPr>
                        <a:t>2) Endast mindre upprustningar är planerade för Bergas lekplatser under de kommande 10 åren enligt framtagen underhållsplan. Vid nybyggnationer i Berga kan synpunkter angående placering av lekplatser komma att beaktas. </a:t>
                      </a:r>
                    </a:p>
                  </a:txBody>
                  <a:tcPr/>
                </a:tc>
              </a:tr>
            </a:tbl>
          </a:graphicData>
        </a:graphic>
      </p:graphicFrame>
    </p:spTree>
    <p:extLst>
      <p:ext uri="{BB962C8B-B14F-4D97-AF65-F5344CB8AC3E}">
        <p14:creationId xmlns:p14="http://schemas.microsoft.com/office/powerpoint/2010/main" val="163606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5772" y="271269"/>
            <a:ext cx="8100472" cy="661115"/>
          </a:xfrm>
        </p:spPr>
        <p:txBody>
          <a:bodyPr/>
          <a:lstStyle/>
          <a:p>
            <a:r>
              <a:rPr lang="sv-SE" sz="2800" dirty="0" smtClean="0"/>
              <a:t>Åtgärdsförslag 15: berga.se, </a:t>
            </a:r>
            <a:r>
              <a:rPr lang="sv-SE" sz="2800" dirty="0" err="1" smtClean="0"/>
              <a:t>app</a:t>
            </a:r>
            <a:r>
              <a:rPr lang="sv-SE" sz="2800" dirty="0" smtClean="0"/>
              <a:t>, Facebook</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885467217"/>
              </p:ext>
            </p:extLst>
          </p:nvPr>
        </p:nvGraphicFramePr>
        <p:xfrm>
          <a:off x="335772" y="915186"/>
          <a:ext cx="8589333" cy="5530904"/>
        </p:xfrm>
        <a:graphic>
          <a:graphicData uri="http://schemas.openxmlformats.org/drawingml/2006/table">
            <a:tbl>
              <a:tblPr firstRow="1" bandRow="1">
                <a:tableStyleId>{5C22544A-7EE6-4342-B048-85BDC9FD1C3A}</a:tableStyleId>
              </a:tblPr>
              <a:tblGrid>
                <a:gridCol w="2863111"/>
                <a:gridCol w="2863111"/>
                <a:gridCol w="2863111"/>
              </a:tblGrid>
              <a:tr h="339134">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4890824">
                <a:tc>
                  <a:txBody>
                    <a:bodyPr/>
                    <a:lstStyle/>
                    <a:p>
                      <a:r>
                        <a:rPr lang="sv-SE" sz="1400" dirty="0" smtClean="0"/>
                        <a:t>Förmedla information om allt. Kan tex innehålla ett diskussionsforum, lista på</a:t>
                      </a:r>
                      <a:r>
                        <a:rPr lang="sv-SE" sz="1400" baseline="0" dirty="0" smtClean="0"/>
                        <a:t> föreningar, lista på lokaler att låna/hyra, lista på engagerade personer, lista och anmälan till </a:t>
                      </a:r>
                      <a:r>
                        <a:rPr lang="sv-SE" sz="1400" baseline="0" dirty="0" err="1" smtClean="0"/>
                        <a:t>provapå</a:t>
                      </a:r>
                      <a:r>
                        <a:rPr lang="sv-SE" sz="1400" baseline="0" dirty="0" smtClean="0"/>
                        <a:t>-er och en förslagslåda.</a:t>
                      </a:r>
                    </a:p>
                    <a:p>
                      <a:endParaRPr lang="sv-SE" sz="1400" baseline="0" dirty="0" smtClean="0"/>
                    </a:p>
                    <a:p>
                      <a:r>
                        <a:rPr lang="sv-SE" sz="1400" baseline="0" dirty="0" smtClean="0"/>
                        <a:t>Tillgång till domän och server behövs. Potentiellt för framtiden; avlönad underhållsledare?</a:t>
                      </a:r>
                    </a:p>
                    <a:p>
                      <a:endParaRPr lang="sv-SE" sz="1400" baseline="0" dirty="0" smtClean="0"/>
                    </a:p>
                    <a:p>
                      <a:r>
                        <a:rPr lang="sv-SE" sz="1400" baseline="0" dirty="0" smtClean="0"/>
                        <a:t>Skapa en föreningsförteckning över aktiva föreningar i Berga för att öka medvetenheten om vilka föreningar och aktiviteter som erbjuds i Berga.</a:t>
                      </a:r>
                    </a:p>
                    <a:p>
                      <a:endParaRPr lang="sv-SE" dirty="0" smtClean="0"/>
                    </a:p>
                    <a:p>
                      <a:r>
                        <a:rPr lang="sv-SE" sz="1400" dirty="0" smtClean="0"/>
                        <a:t>Viktiga informationskanaler</a:t>
                      </a:r>
                      <a:r>
                        <a:rPr lang="sv-SE" sz="1400" baseline="0" dirty="0" smtClean="0"/>
                        <a:t> o </a:t>
                      </a:r>
                      <a:r>
                        <a:rPr lang="sv-SE" sz="1400" baseline="0" dirty="0" err="1" smtClean="0"/>
                        <a:t>mötesforum</a:t>
                      </a:r>
                      <a:r>
                        <a:rPr lang="sv-SE" sz="1400" baseline="0" dirty="0" smtClean="0"/>
                        <a:t>; moskén på Hamngatan, Berga kyrka, skolorna</a:t>
                      </a:r>
                      <a:r>
                        <a:rPr lang="sv-SE" baseline="0" dirty="0" smtClean="0"/>
                        <a:t>. </a:t>
                      </a:r>
                      <a:r>
                        <a:rPr lang="sv-SE" sz="900" baseline="0" dirty="0" smtClean="0"/>
                        <a:t>Olika parter kan turas om att ta initiativ till att mötas med olika teman.</a:t>
                      </a:r>
                      <a:endParaRPr lang="sv-SE" sz="9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i="0" baseline="0" dirty="0" smtClean="0"/>
                        <a:t>Kommunen åtar sig att vara samman-kallande till en arbetsgrupp som kan föra en vidare dialog kring ”</a:t>
                      </a:r>
                      <a:r>
                        <a:rPr lang="sv-SE" sz="1400" i="0" baseline="0" dirty="0" err="1" smtClean="0"/>
                        <a:t>app</a:t>
                      </a:r>
                      <a:r>
                        <a:rPr lang="sv-SE" sz="1400" i="0" baseline="0" dirty="0" smtClean="0"/>
                        <a:t>” etc.</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i="0" baseline="0" dirty="0" smtClean="0"/>
                        <a:t>Kontaktperson: Johanna Gerhardsson (kommunikationsavdelningen)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i="0" baseline="0" dirty="0" smtClean="0"/>
                    </a:p>
                    <a:p>
                      <a:r>
                        <a:rPr lang="sv-SE" sz="1400" b="0" i="0" kern="1200" baseline="0" dirty="0" smtClean="0">
                          <a:solidFill>
                            <a:schemeClr val="dk1"/>
                          </a:solidFill>
                          <a:latin typeface="+mn-lt"/>
                          <a:ea typeface="+mn-ea"/>
                          <a:cs typeface="+mn-cs"/>
                        </a:rPr>
                        <a:t>Intresserade av att arbeta vidare med övriga förslag:</a:t>
                      </a:r>
                    </a:p>
                    <a:p>
                      <a:endParaRPr lang="sv-SE" sz="1400" b="1" i="0" kern="1200" baseline="0" dirty="0" smtClean="0">
                        <a:solidFill>
                          <a:schemeClr val="dk1"/>
                        </a:solidFill>
                        <a:latin typeface="+mn-lt"/>
                        <a:ea typeface="+mn-ea"/>
                        <a:cs typeface="+mn-cs"/>
                      </a:endParaRPr>
                    </a:p>
                    <a:p>
                      <a:r>
                        <a:rPr lang="sv-SE" sz="1400" i="0" kern="1200" baseline="0" dirty="0" smtClean="0">
                          <a:solidFill>
                            <a:schemeClr val="dk1"/>
                          </a:solidFill>
                          <a:latin typeface="+mn-lt"/>
                          <a:ea typeface="+mn-ea"/>
                          <a:cs typeface="+mn-cs"/>
                        </a:rPr>
                        <a:t>Petter Källström  </a:t>
                      </a:r>
                      <a:r>
                        <a:rPr lang="sv-SE" sz="1400" i="0" kern="1200" baseline="0" dirty="0" smtClean="0">
                          <a:solidFill>
                            <a:schemeClr val="dk1"/>
                          </a:solidFill>
                          <a:latin typeface="+mn-lt"/>
                          <a:ea typeface="+mn-ea"/>
                          <a:cs typeface="+mn-cs"/>
                          <a:hlinkClick r:id="rId2"/>
                        </a:rPr>
                        <a:t>petter.kallstrom@gmail.com</a:t>
                      </a:r>
                      <a:endParaRPr lang="sv-SE" sz="1400" i="0" kern="1200" baseline="0" dirty="0" smtClean="0">
                        <a:solidFill>
                          <a:schemeClr val="dk1"/>
                        </a:solidFill>
                        <a:latin typeface="+mn-lt"/>
                        <a:ea typeface="+mn-ea"/>
                        <a:cs typeface="+mn-cs"/>
                      </a:endParaRPr>
                    </a:p>
                    <a:p>
                      <a:r>
                        <a:rPr lang="sv-SE" sz="1400" i="0" kern="1200" baseline="0" dirty="0" smtClean="0">
                          <a:solidFill>
                            <a:schemeClr val="dk1"/>
                          </a:solidFill>
                          <a:latin typeface="+mn-lt"/>
                          <a:ea typeface="+mn-ea"/>
                          <a:cs typeface="+mn-cs"/>
                        </a:rPr>
                        <a:t>David Brohede  </a:t>
                      </a:r>
                      <a:r>
                        <a:rPr lang="sv-SE" sz="1400" i="0" kern="1200" baseline="0" dirty="0" smtClean="0">
                          <a:solidFill>
                            <a:schemeClr val="dk1"/>
                          </a:solidFill>
                          <a:latin typeface="+mn-lt"/>
                          <a:ea typeface="+mn-ea"/>
                          <a:cs typeface="+mn-cs"/>
                          <a:hlinkClick r:id="rId3"/>
                        </a:rPr>
                        <a:t>david.brohede@gmail.com</a:t>
                      </a:r>
                      <a:endParaRPr lang="sv-SE" sz="1400" i="0" kern="1200" baseline="0" dirty="0" smtClean="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i="0" baseline="0" dirty="0" smtClean="0"/>
                        <a:t>Petter och David åtar sig att skapa en lista över engagerade personer.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i="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sv-SE" i="0" baseline="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i="0" baseline="0" dirty="0" smtClean="0"/>
                        <a:t>Petter Källström berättar att en grupp som ska arbeta med detta har inlett en kontakt men ej haft startmöte. Gruppen söker fler intresserade!</a:t>
                      </a:r>
                    </a:p>
                  </a:txBody>
                  <a:tcPr/>
                </a:tc>
              </a:tr>
            </a:tbl>
          </a:graphicData>
        </a:graphic>
      </p:graphicFrame>
    </p:spTree>
    <p:extLst>
      <p:ext uri="{BB962C8B-B14F-4D97-AF65-F5344CB8AC3E}">
        <p14:creationId xmlns:p14="http://schemas.microsoft.com/office/powerpoint/2010/main" val="1753649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9869" y="260649"/>
            <a:ext cx="7739788" cy="720080"/>
          </a:xfrm>
        </p:spPr>
        <p:txBody>
          <a:bodyPr/>
          <a:lstStyle/>
          <a:p>
            <a:r>
              <a:rPr lang="sv-SE" sz="2800" dirty="0" smtClean="0"/>
              <a:t>Åtgärdsförslag 16: Dialog med centrumägaren </a:t>
            </a:r>
            <a:r>
              <a:rPr lang="sv-SE" sz="1050" dirty="0" smtClean="0"/>
              <a:t>(förslag 2)</a:t>
            </a:r>
            <a:r>
              <a:rPr lang="sv-SE" sz="2800" dirty="0" smtClean="0"/>
              <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15600133"/>
              </p:ext>
            </p:extLst>
          </p:nvPr>
        </p:nvGraphicFramePr>
        <p:xfrm>
          <a:off x="669869" y="1052736"/>
          <a:ext cx="8136261" cy="5016259"/>
        </p:xfrm>
        <a:graphic>
          <a:graphicData uri="http://schemas.openxmlformats.org/drawingml/2006/table">
            <a:tbl>
              <a:tblPr firstRow="1" bandRow="1">
                <a:tableStyleId>{5C22544A-7EE6-4342-B048-85BDC9FD1C3A}</a:tableStyleId>
              </a:tblPr>
              <a:tblGrid>
                <a:gridCol w="2554117"/>
                <a:gridCol w="2791072"/>
                <a:gridCol w="2791072"/>
              </a:tblGrid>
              <a:tr h="448357">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a:t>
                      </a:r>
                      <a:r>
                        <a:rPr lang="sv-SE" baseline="0" dirty="0" smtClean="0"/>
                        <a:t> december 2017</a:t>
                      </a:r>
                      <a:endParaRPr lang="sv-SE" dirty="0" smtClean="0"/>
                    </a:p>
                  </a:txBody>
                  <a:tcPr/>
                </a:tc>
              </a:tr>
              <a:tr h="4376179">
                <a:tc>
                  <a:txBody>
                    <a:bodyPr/>
                    <a:lstStyle/>
                    <a:p>
                      <a:r>
                        <a:rPr lang="sv-SE" sz="1400" dirty="0" smtClean="0"/>
                        <a:t>Föra dialog med centrumägaren om hur centrumet kan</a:t>
                      </a:r>
                      <a:r>
                        <a:rPr lang="sv-SE" sz="1400" baseline="0" dirty="0" smtClean="0"/>
                        <a:t> utvecklas enligt arbetsgruppens dokumenterade förslag.</a:t>
                      </a:r>
                    </a:p>
                    <a:p>
                      <a:endParaRPr lang="sv-SE" sz="1400" baseline="0" dirty="0" smtClean="0"/>
                    </a:p>
                    <a:p>
                      <a:r>
                        <a:rPr lang="sv-SE" sz="1400" baseline="0" dirty="0" smtClean="0"/>
                        <a:t>Förslagen berör;</a:t>
                      </a:r>
                    </a:p>
                    <a:p>
                      <a:pPr marL="285750" indent="-285750">
                        <a:buFontTx/>
                        <a:buChar char="-"/>
                      </a:pPr>
                      <a:r>
                        <a:rPr lang="sv-SE" sz="1400" baseline="0" dirty="0" smtClean="0"/>
                        <a:t>Utveckling av den kommersiella verksamheten</a:t>
                      </a:r>
                    </a:p>
                    <a:p>
                      <a:pPr marL="285750" indent="-285750">
                        <a:buFontTx/>
                        <a:buChar char="-"/>
                      </a:pPr>
                      <a:r>
                        <a:rPr lang="sv-SE" sz="1400" baseline="0" dirty="0" smtClean="0"/>
                        <a:t>Utveckling av lokaler för sociala och kreativ verksamheter</a:t>
                      </a:r>
                    </a:p>
                    <a:p>
                      <a:pPr marL="285750" indent="-285750">
                        <a:buFontTx/>
                        <a:buChar char="-"/>
                      </a:pPr>
                      <a:r>
                        <a:rPr lang="sv-SE" sz="1400" baseline="0" dirty="0" smtClean="0"/>
                        <a:t>Upprustning och underhåll</a:t>
                      </a:r>
                    </a:p>
                    <a:p>
                      <a:endParaRPr lang="sv-SE" baseline="0" dirty="0" smtClean="0"/>
                    </a:p>
                    <a:p>
                      <a:endParaRPr lang="sv-SE" baseline="0" dirty="0" smtClean="0"/>
                    </a:p>
                    <a:p>
                      <a:endParaRPr lang="sv-SE" dirty="0" smtClean="0"/>
                    </a:p>
                    <a:p>
                      <a:endParaRPr lang="sv-SE" dirty="0" smtClean="0"/>
                    </a:p>
                    <a:p>
                      <a:endParaRPr lang="sv-SE" dirty="0" smtClean="0"/>
                    </a:p>
                  </a:txBody>
                  <a:tcPr/>
                </a:tc>
                <a:tc>
                  <a:txBody>
                    <a:bodyPr/>
                    <a:lstStyle/>
                    <a:p>
                      <a:r>
                        <a:rPr lang="sv-SE" sz="1400" baseline="0" dirty="0" smtClean="0"/>
                        <a:t>Per-Inge Planefors/Roger Fremred (Berga kyrka) bjuder in centrumägaren till dialog. </a:t>
                      </a:r>
                    </a:p>
                    <a:p>
                      <a:endParaRPr lang="sv-SE" sz="1400" baseline="0" dirty="0" smtClean="0"/>
                    </a:p>
                    <a:p>
                      <a:r>
                        <a:rPr lang="sv-SE" sz="1400" baseline="0" dirty="0" smtClean="0"/>
                        <a:t>Övriga som kan vara resurs i dialogerna :</a:t>
                      </a:r>
                    </a:p>
                    <a:p>
                      <a:r>
                        <a:rPr lang="sv-SE" sz="1400" baseline="0" dirty="0" err="1" smtClean="0"/>
                        <a:t>Nuri</a:t>
                      </a:r>
                      <a:r>
                        <a:rPr lang="sv-SE" sz="1400" baseline="0" dirty="0" smtClean="0"/>
                        <a:t> Aslan (KFUM)</a:t>
                      </a:r>
                    </a:p>
                    <a:p>
                      <a:r>
                        <a:rPr lang="sv-SE" sz="1400" baseline="0" dirty="0" smtClean="0"/>
                        <a:t>Steffan Kapellner, Robert Brun (Barn- och ungdomsförvaltningen)</a:t>
                      </a:r>
                    </a:p>
                    <a:p>
                      <a:r>
                        <a:rPr lang="sv-SE" sz="1400" baseline="0" dirty="0" smtClean="0"/>
                        <a:t>Elias Aguirre eller Mikael Sanfridson, förtroendevalda</a:t>
                      </a:r>
                    </a:p>
                    <a:p>
                      <a:endParaRPr lang="sv-SE" baseline="0" dirty="0" smtClean="0"/>
                    </a:p>
                  </a:txBody>
                  <a:tcPr/>
                </a:tc>
                <a:tc>
                  <a:txBody>
                    <a:bodyPr/>
                    <a:lstStyle/>
                    <a:p>
                      <a:r>
                        <a:rPr lang="sv-SE" sz="1400" baseline="0" dirty="0" smtClean="0"/>
                        <a:t>Maria Widfeldt, Lejonfastigheter berättar att Per-Inge Planefors har haft både mail- och telefonkontakt med fastighetsägaren vid flera tillfällen under hösten.  </a:t>
                      </a:r>
                    </a:p>
                    <a:p>
                      <a:r>
                        <a:rPr lang="sv-SE" sz="1400" baseline="0" dirty="0" smtClean="0"/>
                        <a:t>Fastighetsägaren anser att han underhåller fastigheten mer än normalt.</a:t>
                      </a:r>
                    </a:p>
                    <a:p>
                      <a:endParaRPr lang="sv-SE" sz="1400" baseline="0" dirty="0" smtClean="0"/>
                    </a:p>
                    <a:p>
                      <a:r>
                        <a:rPr lang="sv-SE" sz="1400" kern="1200" dirty="0" smtClean="0">
                          <a:solidFill>
                            <a:schemeClr val="dk1"/>
                          </a:solidFill>
                          <a:effectLst/>
                          <a:latin typeface="+mn-lt"/>
                          <a:ea typeface="+mn-ea"/>
                          <a:cs typeface="+mn-cs"/>
                        </a:rPr>
                        <a:t>Fastighetsägaren har inga vakanser i centrumfastigheten vilka skulle kunna användas för kreativa</a:t>
                      </a:r>
                      <a:r>
                        <a:rPr lang="sv-SE" sz="1400" kern="1200" baseline="0" dirty="0" smtClean="0">
                          <a:solidFill>
                            <a:schemeClr val="dk1"/>
                          </a:solidFill>
                          <a:effectLst/>
                          <a:latin typeface="+mn-lt"/>
                          <a:ea typeface="+mn-ea"/>
                          <a:cs typeface="+mn-cs"/>
                        </a:rPr>
                        <a:t> eller sociala verksamheter.</a:t>
                      </a:r>
                    </a:p>
                    <a:p>
                      <a:endParaRPr lang="sv-SE" sz="1400" kern="1200" baseline="0" dirty="0" smtClean="0">
                        <a:solidFill>
                          <a:schemeClr val="dk1"/>
                        </a:solidFill>
                        <a:effectLst/>
                        <a:latin typeface="+mn-lt"/>
                        <a:ea typeface="+mn-ea"/>
                        <a:cs typeface="+mn-cs"/>
                      </a:endParaRPr>
                    </a:p>
                    <a:p>
                      <a:endParaRPr lang="sv-SE" sz="1400" baseline="0" dirty="0" smtClean="0"/>
                    </a:p>
                    <a:p>
                      <a:endParaRPr lang="sv-SE" sz="1400" baseline="0" dirty="0" smtClean="0"/>
                    </a:p>
                  </a:txBody>
                  <a:tcPr/>
                </a:tc>
              </a:tr>
            </a:tbl>
          </a:graphicData>
        </a:graphic>
      </p:graphicFrame>
    </p:spTree>
    <p:extLst>
      <p:ext uri="{BB962C8B-B14F-4D97-AF65-F5344CB8AC3E}">
        <p14:creationId xmlns:p14="http://schemas.microsoft.com/office/powerpoint/2010/main" val="284124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877139"/>
          </a:xfrm>
        </p:spPr>
        <p:txBody>
          <a:bodyPr/>
          <a:lstStyle/>
          <a:p>
            <a:r>
              <a:rPr lang="sv-SE" sz="2800" dirty="0" smtClean="0"/>
              <a:t>Åtgärdsförslag 17: Tryggare centrum</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887142371"/>
              </p:ext>
            </p:extLst>
          </p:nvPr>
        </p:nvGraphicFramePr>
        <p:xfrm>
          <a:off x="107505" y="980728"/>
          <a:ext cx="9036496" cy="4824536"/>
        </p:xfrm>
        <a:graphic>
          <a:graphicData uri="http://schemas.openxmlformats.org/drawingml/2006/table">
            <a:tbl>
              <a:tblPr firstRow="1" bandRow="1">
                <a:tableStyleId>{5C22544A-7EE6-4342-B048-85BDC9FD1C3A}</a:tableStyleId>
              </a:tblPr>
              <a:tblGrid>
                <a:gridCol w="2664295"/>
                <a:gridCol w="2736304"/>
                <a:gridCol w="3635897"/>
              </a:tblGrid>
              <a:tr h="448357">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4376179">
                <a:tc>
                  <a:txBody>
                    <a:bodyPr/>
                    <a:lstStyle/>
                    <a:p>
                      <a:r>
                        <a:rPr lang="sv-SE" sz="1400" b="1" dirty="0" smtClean="0"/>
                        <a:t>Sociala</a:t>
                      </a:r>
                      <a:r>
                        <a:rPr lang="sv-SE" sz="1400" b="1" baseline="0" dirty="0" smtClean="0"/>
                        <a:t> aspekter</a:t>
                      </a:r>
                    </a:p>
                    <a:p>
                      <a:r>
                        <a:rPr lang="sv-SE" sz="1400" b="1" kern="1200" baseline="0" noProof="0" dirty="0" smtClean="0">
                          <a:solidFill>
                            <a:schemeClr val="dk1"/>
                          </a:solidFill>
                          <a:latin typeface="+mn-lt"/>
                          <a:ea typeface="+mn-ea"/>
                          <a:cs typeface="+mn-cs"/>
                        </a:rPr>
                        <a:t>Aktiviteter som görs i Berga</a:t>
                      </a:r>
                    </a:p>
                    <a:p>
                      <a:endParaRPr lang="sv-SE" sz="1400" b="1" kern="1200" noProof="0" dirty="0" smtClean="0">
                        <a:solidFill>
                          <a:schemeClr val="dk1"/>
                        </a:solidFill>
                        <a:latin typeface="+mn-lt"/>
                        <a:ea typeface="+mn-ea"/>
                        <a:cs typeface="+mn-cs"/>
                      </a:endParaRPr>
                    </a:p>
                    <a:p>
                      <a:pPr marL="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kern="1200" noProof="0" dirty="0" smtClean="0">
                          <a:solidFill>
                            <a:schemeClr val="dk1"/>
                          </a:solidFill>
                          <a:latin typeface="+mn-lt"/>
                          <a:ea typeface="+mn-ea"/>
                          <a:cs typeface="+mn-cs"/>
                        </a:rPr>
                        <a:t>Dagvandringar</a:t>
                      </a:r>
                    </a:p>
                    <a:p>
                      <a:pPr marL="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kern="1200" noProof="0" dirty="0" smtClean="0">
                          <a:solidFill>
                            <a:schemeClr val="dk1"/>
                          </a:solidFill>
                          <a:latin typeface="+mn-lt"/>
                          <a:ea typeface="+mn-ea"/>
                          <a:cs typeface="+mn-cs"/>
                        </a:rPr>
                        <a:t>Nattvandringar</a:t>
                      </a:r>
                    </a:p>
                    <a:p>
                      <a:pPr marL="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kern="1200" noProof="0" dirty="0" smtClean="0">
                          <a:solidFill>
                            <a:schemeClr val="dk1"/>
                          </a:solidFill>
                          <a:latin typeface="+mn-lt"/>
                          <a:ea typeface="+mn-ea"/>
                          <a:cs typeface="+mn-cs"/>
                        </a:rPr>
                        <a:t>Projekt</a:t>
                      </a:r>
                      <a:r>
                        <a:rPr lang="sv-SE" sz="1400" kern="1200" baseline="0" noProof="0" dirty="0" smtClean="0">
                          <a:solidFill>
                            <a:schemeClr val="dk1"/>
                          </a:solidFill>
                          <a:latin typeface="+mn-lt"/>
                          <a:ea typeface="+mn-ea"/>
                          <a:cs typeface="+mn-cs"/>
                        </a:rPr>
                        <a:t> ”Vi gör skillnad” (KFUM har vuxna i centrum för att skapa en tryggare miljö)</a:t>
                      </a:r>
                    </a:p>
                    <a:p>
                      <a:pPr marL="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400" kern="1200" noProof="0" dirty="0" smtClean="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1" kern="1200" noProof="0" dirty="0" smtClean="0">
                          <a:solidFill>
                            <a:schemeClr val="dk1"/>
                          </a:solidFill>
                          <a:latin typeface="+mn-lt"/>
                          <a:ea typeface="+mn-ea"/>
                          <a:cs typeface="+mn-cs"/>
                        </a:rPr>
                        <a:t>Fysiska aspekter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kern="1200" noProof="0" dirty="0" smtClean="0">
                          <a:solidFill>
                            <a:schemeClr val="dk1"/>
                          </a:solidFill>
                          <a:latin typeface="+mn-lt"/>
                          <a:ea typeface="+mn-ea"/>
                          <a:cs typeface="+mn-cs"/>
                        </a:rPr>
                        <a:t>Tryggare omgivning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kern="1200" noProof="0" dirty="0" smtClean="0">
                          <a:solidFill>
                            <a:schemeClr val="dk1"/>
                          </a:solidFill>
                          <a:latin typeface="+mn-lt"/>
                          <a:ea typeface="+mn-ea"/>
                          <a:cs typeface="+mn-cs"/>
                        </a:rPr>
                        <a:t>Trafikmiljön, hastighet</a:t>
                      </a:r>
                      <a:r>
                        <a:rPr lang="sv-SE" sz="1400" kern="1200" baseline="0" noProof="0" dirty="0" smtClean="0">
                          <a:solidFill>
                            <a:schemeClr val="dk1"/>
                          </a:solidFill>
                          <a:latin typeface="+mn-lt"/>
                          <a:ea typeface="+mn-ea"/>
                          <a:cs typeface="+mn-cs"/>
                        </a:rPr>
                        <a:t> och parkeringar (kräver ett fortsatt arbete)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600" kern="1200" baseline="0" noProof="0" dirty="0" smtClean="0">
                        <a:solidFill>
                          <a:schemeClr val="dk1"/>
                        </a:solidFill>
                        <a:latin typeface="+mn-lt"/>
                        <a:ea typeface="+mn-ea"/>
                        <a:cs typeface="+mn-cs"/>
                      </a:endParaRPr>
                    </a:p>
                    <a:p>
                      <a:endParaRPr lang="sv-SE" dirty="0" smtClean="0"/>
                    </a:p>
                  </a:txBody>
                  <a:tcPr/>
                </a:tc>
                <a:tc>
                  <a:txBody>
                    <a:bodyPr/>
                    <a:lstStyle/>
                    <a:p>
                      <a:r>
                        <a:rPr lang="sv-SE" sz="1400" b="0" baseline="0" dirty="0" smtClean="0"/>
                        <a:t>Kontaktperson: </a:t>
                      </a:r>
                    </a:p>
                    <a:p>
                      <a:r>
                        <a:rPr lang="sv-SE" sz="1400" baseline="0" dirty="0" smtClean="0"/>
                        <a:t>Nader Ghaemi (Medborgarkontoret i Berga), </a:t>
                      </a:r>
                    </a:p>
                    <a:p>
                      <a:r>
                        <a:rPr lang="sv-SE" sz="1400" baseline="0" dirty="0" smtClean="0">
                          <a:hlinkClick r:id="rId3"/>
                        </a:rPr>
                        <a:t>nader.ghaemi@linkoping.se</a:t>
                      </a:r>
                      <a:endParaRPr lang="sv-SE" sz="1400" baseline="0" dirty="0" smtClean="0"/>
                    </a:p>
                    <a:p>
                      <a:endParaRPr lang="sv-SE" sz="1400" baseline="0" dirty="0" smtClean="0"/>
                    </a:p>
                    <a:p>
                      <a:r>
                        <a:rPr lang="sv-SE" sz="1400" baseline="0" dirty="0" smtClean="0"/>
                        <a:t>Följande personer arbetar på olika sätt med att skapa trygghet i centrum:</a:t>
                      </a:r>
                    </a:p>
                    <a:p>
                      <a:pPr marL="285750" indent="-285750">
                        <a:buFont typeface="Arial" panose="020B0604020202020204" pitchFamily="34" charset="0"/>
                        <a:buChar char="•"/>
                      </a:pPr>
                      <a:r>
                        <a:rPr lang="sv-SE" sz="1400" baseline="0" dirty="0" smtClean="0"/>
                        <a:t>Steffan Kapellner och Robert Brun, Barn- och ungdomsförvaltningen</a:t>
                      </a:r>
                    </a:p>
                    <a:p>
                      <a:pPr marL="285750" indent="-285750">
                        <a:buFont typeface="Arial" panose="020B0604020202020204" pitchFamily="34" charset="0"/>
                        <a:buChar char="•"/>
                      </a:pPr>
                      <a:r>
                        <a:rPr lang="sv-SE" sz="1400" baseline="0" dirty="0" smtClean="0"/>
                        <a:t>Catherine Gardell, Råd och Stöd</a:t>
                      </a:r>
                    </a:p>
                    <a:p>
                      <a:pPr marL="285750" indent="-285750">
                        <a:buFont typeface="Arial" panose="020B0604020202020204" pitchFamily="34" charset="0"/>
                        <a:buChar char="•"/>
                      </a:pPr>
                      <a:r>
                        <a:rPr lang="sv-SE" sz="1400" baseline="0" dirty="0" err="1" smtClean="0"/>
                        <a:t>Nuri</a:t>
                      </a:r>
                      <a:r>
                        <a:rPr lang="sv-SE" sz="1400" baseline="0" dirty="0" smtClean="0"/>
                        <a:t> Aslan, KFUM</a:t>
                      </a:r>
                    </a:p>
                  </a:txBody>
                  <a:tcPr/>
                </a:tc>
                <a:tc>
                  <a:txBody>
                    <a:bodyPr/>
                    <a:lstStyle/>
                    <a:p>
                      <a:pPr lvl="0"/>
                      <a:r>
                        <a:rPr lang="sv-SE" sz="1400" kern="1200" dirty="0" smtClean="0">
                          <a:solidFill>
                            <a:schemeClr val="tx1"/>
                          </a:solidFill>
                          <a:effectLst/>
                          <a:latin typeface="+mn-lt"/>
                          <a:ea typeface="+mn-ea"/>
                          <a:cs typeface="+mn-cs"/>
                        </a:rPr>
                        <a:t>Nader Ghaemi (stadsdelssamordnare</a:t>
                      </a:r>
                      <a:r>
                        <a:rPr lang="sv-SE" sz="1400" kern="1200" baseline="0" dirty="0" smtClean="0">
                          <a:solidFill>
                            <a:schemeClr val="tx1"/>
                          </a:solidFill>
                          <a:effectLst/>
                          <a:latin typeface="+mn-lt"/>
                          <a:ea typeface="+mn-ea"/>
                          <a:cs typeface="+mn-cs"/>
                        </a:rPr>
                        <a:t> i Berga) berättar att det under våren 2017, då det var som mest ”stökigt” i centrum, genomfördes vandringar vid lunchtid och på kvällarna i och kring centrum. Företrädesvis med deltagare från Bergadialogerna och KFUM. </a:t>
                      </a:r>
                    </a:p>
                    <a:p>
                      <a:pPr lvl="0"/>
                      <a:endParaRPr lang="sv-SE" sz="1400" kern="1200" baseline="0" dirty="0" smtClean="0">
                        <a:solidFill>
                          <a:schemeClr val="tx1"/>
                        </a:solidFill>
                        <a:effectLst/>
                        <a:latin typeface="+mn-lt"/>
                        <a:ea typeface="+mn-ea"/>
                        <a:cs typeface="+mn-cs"/>
                      </a:endParaRPr>
                    </a:p>
                    <a:p>
                      <a:pPr lvl="0"/>
                      <a:r>
                        <a:rPr lang="sv-SE" sz="1400" kern="1200" baseline="0" dirty="0" smtClean="0">
                          <a:solidFill>
                            <a:schemeClr val="tx1"/>
                          </a:solidFill>
                          <a:effectLst/>
                          <a:latin typeface="+mn-lt"/>
                          <a:ea typeface="+mn-ea"/>
                          <a:cs typeface="+mn-cs"/>
                        </a:rPr>
                        <a:t>För närvarande sker inga regelbundna nattvandringar i Berga. Det finns önskemål om att kunna starta en nattvandringsförening i Berga. Föreningen Nattvandrare i Linköping och </a:t>
                      </a:r>
                      <a:r>
                        <a:rPr lang="sv-SE" sz="1400" kern="1200" dirty="0" smtClean="0">
                          <a:solidFill>
                            <a:schemeClr val="tx1"/>
                          </a:solidFill>
                          <a:effectLst/>
                          <a:latin typeface="+mn-lt"/>
                          <a:ea typeface="+mn-ea"/>
                          <a:cs typeface="+mn-cs"/>
                        </a:rPr>
                        <a:t>Magnus Metander (samordnare lokala trygghetsråd)</a:t>
                      </a:r>
                      <a:r>
                        <a:rPr lang="sv-SE" sz="1400" kern="1200" baseline="0" dirty="0" smtClean="0">
                          <a:solidFill>
                            <a:schemeClr val="tx1"/>
                          </a:solidFill>
                          <a:effectLst/>
                          <a:latin typeface="+mn-lt"/>
                          <a:ea typeface="+mn-ea"/>
                          <a:cs typeface="+mn-cs"/>
                        </a:rPr>
                        <a:t> kan vara ett stöd i detta.</a:t>
                      </a:r>
                    </a:p>
                    <a:p>
                      <a:pPr lvl="0"/>
                      <a:endParaRPr lang="sv-SE" sz="1400" kern="1200" baseline="0" dirty="0" smtClean="0">
                        <a:solidFill>
                          <a:schemeClr val="tx1"/>
                        </a:solidFill>
                        <a:effectLst/>
                        <a:latin typeface="+mn-lt"/>
                        <a:ea typeface="+mn-ea"/>
                        <a:cs typeface="+mn-cs"/>
                      </a:endParaRPr>
                    </a:p>
                    <a:p>
                      <a:pPr lvl="0"/>
                      <a:r>
                        <a:rPr lang="sv-SE" sz="1400" kern="1200" dirty="0" smtClean="0">
                          <a:solidFill>
                            <a:schemeClr val="tx1"/>
                          </a:solidFill>
                          <a:effectLst/>
                          <a:latin typeface="+mn-lt"/>
                          <a:ea typeface="+mn-ea"/>
                          <a:cs typeface="+mn-cs"/>
                        </a:rPr>
                        <a:t>Polisen är ofta närvarande i Berga och har genomfört hastighetskontroller</a:t>
                      </a:r>
                      <a:r>
                        <a:rPr lang="sv-SE" sz="1400" kern="1200" baseline="0" dirty="0" smtClean="0">
                          <a:solidFill>
                            <a:schemeClr val="tx1"/>
                          </a:solidFill>
                          <a:effectLst/>
                          <a:latin typeface="+mn-lt"/>
                          <a:ea typeface="+mn-ea"/>
                          <a:cs typeface="+mn-cs"/>
                        </a:rPr>
                        <a:t> samt </a:t>
                      </a:r>
                      <a:r>
                        <a:rPr lang="sv-SE" sz="1400" kern="1200" dirty="0" smtClean="0">
                          <a:solidFill>
                            <a:schemeClr val="tx1"/>
                          </a:solidFill>
                          <a:effectLst/>
                          <a:latin typeface="+mn-lt"/>
                          <a:ea typeface="+mn-ea"/>
                          <a:cs typeface="+mn-cs"/>
                        </a:rPr>
                        <a:t>drog/alkoholkontroller i olika delar av stadsdelen.</a:t>
                      </a:r>
                    </a:p>
                  </a:txBody>
                  <a:tcPr/>
                </a:tc>
              </a:tr>
            </a:tbl>
          </a:graphicData>
        </a:graphic>
      </p:graphicFrame>
    </p:spTree>
    <p:extLst>
      <p:ext uri="{BB962C8B-B14F-4D97-AF65-F5344CB8AC3E}">
        <p14:creationId xmlns:p14="http://schemas.microsoft.com/office/powerpoint/2010/main" val="317874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877139"/>
          </a:xfrm>
        </p:spPr>
        <p:txBody>
          <a:bodyPr/>
          <a:lstStyle/>
          <a:p>
            <a:r>
              <a:rPr lang="sv-SE" sz="2800" dirty="0"/>
              <a:t>Å</a:t>
            </a:r>
            <a:r>
              <a:rPr lang="sv-SE" sz="2800" dirty="0" smtClean="0"/>
              <a:t>tgärdsförslag 18: Bok, språkcafé, lära om Berga och varandra</a:t>
            </a: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426263958"/>
              </p:ext>
            </p:extLst>
          </p:nvPr>
        </p:nvGraphicFramePr>
        <p:xfrm>
          <a:off x="684212" y="1340768"/>
          <a:ext cx="8136261" cy="5016259"/>
        </p:xfrm>
        <a:graphic>
          <a:graphicData uri="http://schemas.openxmlformats.org/drawingml/2006/table">
            <a:tbl>
              <a:tblPr firstRow="1" bandRow="1">
                <a:tableStyleId>{5C22544A-7EE6-4342-B048-85BDC9FD1C3A}</a:tableStyleId>
              </a:tblPr>
              <a:tblGrid>
                <a:gridCol w="2554117"/>
                <a:gridCol w="2791072"/>
                <a:gridCol w="2791072"/>
              </a:tblGrid>
              <a:tr h="448357">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4376179">
                <a:tc>
                  <a:txBody>
                    <a:bodyPr/>
                    <a:lstStyle/>
                    <a:p>
                      <a:r>
                        <a:rPr lang="sv-SE" sz="1400" b="0" kern="1200" baseline="0" noProof="0" dirty="0" smtClean="0">
                          <a:solidFill>
                            <a:schemeClr val="dk1"/>
                          </a:solidFill>
                          <a:latin typeface="+mn-lt"/>
                          <a:ea typeface="+mn-ea"/>
                          <a:cs typeface="+mn-cs"/>
                        </a:rPr>
                        <a:t>Mötas, lära känna varandra, umgås, dela samhällsinformation och träna språket samtidigt som vi tillsammans letar fram lämpligt material om Berga och dess historia. Vi gör och lär tillsammans. </a:t>
                      </a:r>
                      <a:r>
                        <a:rPr lang="sv-SE" sz="1400" b="0" kern="1200" baseline="0" noProof="0" smtClean="0">
                          <a:solidFill>
                            <a:schemeClr val="dk1"/>
                          </a:solidFill>
                          <a:latin typeface="+mn-lt"/>
                          <a:ea typeface="+mn-ea"/>
                          <a:cs typeface="+mn-cs"/>
                        </a:rPr>
                        <a:t>Arbetet </a:t>
                      </a:r>
                      <a:r>
                        <a:rPr lang="sv-SE" sz="1400" b="0" kern="1200" baseline="0" noProof="0" dirty="0" smtClean="0">
                          <a:solidFill>
                            <a:schemeClr val="dk1"/>
                          </a:solidFill>
                          <a:latin typeface="+mn-lt"/>
                          <a:ea typeface="+mn-ea"/>
                          <a:cs typeface="+mn-cs"/>
                        </a:rPr>
                        <a:t>skulle kunna resultera i en bok och kanske teater om någon är intresserad. Under resans gång har vi fått nya vänner och dom som behöver har fått träna svenska. Även läxhjälp och föräldragrupper kan arrangeras. </a:t>
                      </a:r>
                    </a:p>
                    <a:p>
                      <a:r>
                        <a:rPr lang="sv-SE" sz="1400" b="0" kern="1200" baseline="0" noProof="0" dirty="0" smtClean="0">
                          <a:solidFill>
                            <a:schemeClr val="dk1"/>
                          </a:solidFill>
                          <a:latin typeface="+mn-lt"/>
                          <a:ea typeface="+mn-ea"/>
                          <a:cs typeface="+mn-cs"/>
                        </a:rPr>
                        <a:t>Skulle kunna samordnas med språkcafé och läxhjälp.</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600" kern="1200" baseline="0" noProof="0" dirty="0" smtClean="0">
                        <a:solidFill>
                          <a:schemeClr val="dk1"/>
                        </a:solidFill>
                        <a:latin typeface="+mn-lt"/>
                        <a:ea typeface="+mn-ea"/>
                        <a:cs typeface="+mn-cs"/>
                      </a:endParaRPr>
                    </a:p>
                  </a:txBody>
                  <a:tcPr/>
                </a:tc>
                <a:tc>
                  <a:txBody>
                    <a:bodyPr/>
                    <a:lstStyle/>
                    <a:p>
                      <a:r>
                        <a:rPr lang="sv-SE" sz="1400" b="0" baseline="0" dirty="0" smtClean="0"/>
                        <a:t>Kontaktperson: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kern="1200" dirty="0" smtClean="0">
                          <a:solidFill>
                            <a:schemeClr val="dk1"/>
                          </a:solidFill>
                          <a:latin typeface="+mn-lt"/>
                          <a:ea typeface="+mn-ea"/>
                          <a:cs typeface="+mn-cs"/>
                        </a:rPr>
                        <a:t>Camilla </a:t>
                      </a:r>
                      <a:r>
                        <a:rPr lang="sv-SE" sz="1400" kern="1200" dirty="0" err="1" smtClean="0">
                          <a:solidFill>
                            <a:schemeClr val="dk1"/>
                          </a:solidFill>
                          <a:latin typeface="+mn-lt"/>
                          <a:ea typeface="+mn-ea"/>
                          <a:cs typeface="+mn-cs"/>
                        </a:rPr>
                        <a:t>Armerö</a:t>
                      </a:r>
                      <a:r>
                        <a:rPr lang="sv-SE" sz="1400" kern="1200" dirty="0" smtClean="0">
                          <a:solidFill>
                            <a:schemeClr val="dk1"/>
                          </a:solidFill>
                          <a:latin typeface="+mn-lt"/>
                          <a:ea typeface="+mn-ea"/>
                          <a:cs typeface="+mn-cs"/>
                        </a:rPr>
                        <a:t>  </a:t>
                      </a:r>
                      <a:r>
                        <a:rPr lang="sv-SE" sz="1400" kern="1200" dirty="0" smtClean="0">
                          <a:solidFill>
                            <a:schemeClr val="dk1"/>
                          </a:solidFill>
                          <a:latin typeface="+mn-lt"/>
                          <a:ea typeface="+mn-ea"/>
                          <a:cs typeface="+mn-cs"/>
                          <a:hlinkClick r:id="rId3"/>
                        </a:rPr>
                        <a:t>camilla.armerö@linkoping.se</a:t>
                      </a:r>
                      <a:r>
                        <a:rPr lang="sv-SE" sz="1400" kern="1200" dirty="0" smtClean="0">
                          <a:solidFill>
                            <a:schemeClr val="dk1"/>
                          </a:solidFill>
                          <a:latin typeface="+mn-lt"/>
                          <a:ea typeface="+mn-ea"/>
                          <a:cs typeface="+mn-cs"/>
                        </a:rPr>
                        <a:t> </a:t>
                      </a:r>
                    </a:p>
                    <a:p>
                      <a:endParaRPr lang="sv-SE" sz="1400" b="0" baseline="0" dirty="0" smtClean="0"/>
                    </a:p>
                    <a:p>
                      <a:r>
                        <a:rPr lang="sv-SE" sz="1400" b="0" baseline="0" dirty="0" smtClean="0"/>
                        <a:t>Intresserade av att arbeta vidare med förslaget:</a:t>
                      </a:r>
                    </a:p>
                    <a:p>
                      <a:r>
                        <a:rPr lang="sv-SE" sz="1400" b="0" baseline="0" dirty="0" smtClean="0"/>
                        <a:t>CG Boman</a:t>
                      </a:r>
                    </a:p>
                    <a:p>
                      <a:r>
                        <a:rPr lang="sv-SE" sz="1400" b="0" baseline="0" dirty="0" smtClean="0">
                          <a:hlinkClick r:id="rId4"/>
                        </a:rPr>
                        <a:t>Boman.cg@gmail.com</a:t>
                      </a:r>
                      <a:endParaRPr lang="sv-SE" sz="1400" b="0" baseline="0" dirty="0" smtClean="0"/>
                    </a:p>
                    <a:p>
                      <a:r>
                        <a:rPr lang="sv-SE" sz="1400" b="0" baseline="0" dirty="0" smtClean="0"/>
                        <a:t>Gunnar Kjellander</a:t>
                      </a:r>
                    </a:p>
                    <a:p>
                      <a:r>
                        <a:rPr lang="sv-SE" sz="1400" b="0" baseline="0" dirty="0" smtClean="0">
                          <a:hlinkClick r:id="rId5"/>
                        </a:rPr>
                        <a:t>Gunnar.kjellander@gmail.com</a:t>
                      </a:r>
                      <a:endParaRPr lang="sv-SE" sz="1400" b="0" baseline="0" dirty="0" smtClean="0"/>
                    </a:p>
                    <a:p>
                      <a:endParaRPr lang="sv-SE" sz="1400" b="0" baseline="0" dirty="0" smtClean="0"/>
                    </a:p>
                    <a:p>
                      <a:endParaRPr lang="sv-SE" b="0" baseline="0" dirty="0" smtClean="0"/>
                    </a:p>
                    <a:p>
                      <a:endParaRPr lang="sv-SE" b="1" baseline="0" dirty="0" smtClean="0"/>
                    </a:p>
                    <a:p>
                      <a:endParaRPr lang="sv-SE" baseline="0" dirty="0" smtClean="0"/>
                    </a:p>
                  </a:txBody>
                  <a:tcPr/>
                </a:tc>
                <a:tc>
                  <a:txBody>
                    <a:bodyPr/>
                    <a:lstStyle/>
                    <a:p>
                      <a:pPr marL="0" indent="0">
                        <a:buFont typeface="Arial" panose="020B0604020202020204" pitchFamily="34" charset="0"/>
                        <a:buNone/>
                      </a:pPr>
                      <a:r>
                        <a:rPr lang="sv-SE" sz="1400" baseline="0" dirty="0" smtClean="0"/>
                        <a:t>CG Boman berättar att projektet med att skriva en bok om Berga inte kommer att bli av. Däremot finns idéerna med att lyfta Bergas historia med i planeringen av ett språkcafé berättar Camilla Armerö. Flera på mötet är intresserade av att delta i språkcaféet.</a:t>
                      </a:r>
                    </a:p>
                  </a:txBody>
                  <a:tcPr/>
                </a:tc>
              </a:tr>
            </a:tbl>
          </a:graphicData>
        </a:graphic>
      </p:graphicFrame>
    </p:spTree>
    <p:extLst>
      <p:ext uri="{BB962C8B-B14F-4D97-AF65-F5344CB8AC3E}">
        <p14:creationId xmlns:p14="http://schemas.microsoft.com/office/powerpoint/2010/main" val="2456375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1221" y="1700808"/>
            <a:ext cx="7739788" cy="1143000"/>
          </a:xfrm>
        </p:spPr>
        <p:txBody>
          <a:bodyPr/>
          <a:lstStyle/>
          <a:p>
            <a:pPr algn="ctr"/>
            <a:r>
              <a:rPr lang="sv-SE" sz="6600" b="1" dirty="0" smtClean="0"/>
              <a:t>Tack för i kväll!</a:t>
            </a:r>
            <a:endParaRPr lang="sv-SE" sz="6600" b="1" dirty="0"/>
          </a:p>
        </p:txBody>
      </p:sp>
      <p:sp>
        <p:nvSpPr>
          <p:cNvPr id="3" name="Platshållare för innehåll 2"/>
          <p:cNvSpPr>
            <a:spLocks noGrp="1"/>
          </p:cNvSpPr>
          <p:nvPr>
            <p:ph idx="1"/>
          </p:nvPr>
        </p:nvSpPr>
        <p:spPr>
          <a:xfrm>
            <a:off x="681221" y="3284984"/>
            <a:ext cx="7739788" cy="1224136"/>
          </a:xfrm>
        </p:spPr>
        <p:txBody>
          <a:bodyPr/>
          <a:lstStyle/>
          <a:p>
            <a:pPr marL="0" indent="0" algn="ctr">
              <a:buNone/>
            </a:pPr>
            <a:r>
              <a:rPr lang="sv-SE" b="1" dirty="0" smtClean="0"/>
              <a:t>Vi ses igen den 15 maj</a:t>
            </a:r>
            <a:endParaRPr lang="sv-SE" b="1" dirty="0"/>
          </a:p>
        </p:txBody>
      </p:sp>
    </p:spTree>
    <p:extLst>
      <p:ext uri="{BB962C8B-B14F-4D97-AF65-F5344CB8AC3E}">
        <p14:creationId xmlns:p14="http://schemas.microsoft.com/office/powerpoint/2010/main" val="193645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stretch>
            <a:fillRect/>
          </a:stretch>
        </p:blipFill>
        <p:spPr>
          <a:xfrm>
            <a:off x="174698" y="59632"/>
            <a:ext cx="8573766" cy="6066532"/>
          </a:xfrm>
          <a:prstGeom prst="rect">
            <a:avLst/>
          </a:prstGeom>
        </p:spPr>
      </p:pic>
    </p:spTree>
    <p:extLst>
      <p:ext uri="{BB962C8B-B14F-4D97-AF65-F5344CB8AC3E}">
        <p14:creationId xmlns:p14="http://schemas.microsoft.com/office/powerpoint/2010/main" val="248863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Åtgärdsförslag 2: Skapa en förteckning över lokaler som kan hyras eller lånas</a:t>
            </a:r>
            <a:br>
              <a:rPr lang="sv-SE" sz="2800" dirty="0" smtClean="0"/>
            </a:br>
            <a:r>
              <a:rPr lang="sv-SE" sz="2800" dirty="0" smtClean="0"/>
              <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412042890"/>
              </p:ext>
            </p:extLst>
          </p:nvPr>
        </p:nvGraphicFramePr>
        <p:xfrm>
          <a:off x="666069" y="1434746"/>
          <a:ext cx="7596417" cy="4328160"/>
        </p:xfrm>
        <a:graphic>
          <a:graphicData uri="http://schemas.openxmlformats.org/drawingml/2006/table">
            <a:tbl>
              <a:tblPr firstRow="1" bandRow="1">
                <a:tableStyleId>{5C22544A-7EE6-4342-B048-85BDC9FD1C3A}</a:tableStyleId>
              </a:tblPr>
              <a:tblGrid>
                <a:gridCol w="2532139"/>
                <a:gridCol w="2532139"/>
                <a:gridCol w="2532139"/>
              </a:tblGrid>
              <a:tr h="459051">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3213357">
                <a:tc>
                  <a:txBody>
                    <a:bodyPr/>
                    <a:lstStyle/>
                    <a:p>
                      <a:r>
                        <a:rPr lang="sv-SE" sz="1400" baseline="0" dirty="0" smtClean="0"/>
                        <a:t>Skapa en förteckning över lokaler i stadsdelen Berga som kan hyras eller lånas. Förteckningen ska också beskriva vad lokalerna kan/får användas till. storlek, utrustningar samt vem man kontaktar för att boka lokalen. </a:t>
                      </a:r>
                    </a:p>
                    <a:p>
                      <a:endParaRPr lang="sv-SE" dirty="0" smtClean="0"/>
                    </a:p>
                    <a:p>
                      <a:endParaRPr lang="sv-SE" dirty="0" smtClean="0"/>
                    </a:p>
                    <a:p>
                      <a:endParaRPr lang="sv-SE" dirty="0" smtClean="0"/>
                    </a:p>
                    <a:p>
                      <a:endParaRPr lang="sv-SE" dirty="0" smtClean="0"/>
                    </a:p>
                  </a:txBody>
                  <a:tcPr/>
                </a:tc>
                <a:tc>
                  <a:txBody>
                    <a:bodyPr/>
                    <a:lstStyle/>
                    <a:p>
                      <a:r>
                        <a:rPr lang="sv-SE" sz="1400" baseline="0" dirty="0" smtClean="0"/>
                        <a:t>En arbetsgrupp bildas med uppgift att skapa förteckningen.</a:t>
                      </a:r>
                    </a:p>
                    <a:p>
                      <a:endParaRPr lang="sv-SE" sz="1400" baseline="0" dirty="0" smtClean="0"/>
                    </a:p>
                    <a:p>
                      <a:pPr marL="0" algn="l" defTabSz="457200" rtl="0" eaLnBrk="1" latinLnBrk="0" hangingPunct="1"/>
                      <a:r>
                        <a:rPr lang="sv-SE" sz="1400" kern="1200" baseline="0" dirty="0" smtClean="0">
                          <a:solidFill>
                            <a:schemeClr val="dk1"/>
                          </a:solidFill>
                          <a:latin typeface="+mn-lt"/>
                          <a:ea typeface="+mn-ea"/>
                          <a:cs typeface="+mn-cs"/>
                        </a:rPr>
                        <a:t>Arbetsgruppen bör bestå av:</a:t>
                      </a:r>
                    </a:p>
                    <a:p>
                      <a:pPr marL="0" algn="l" defTabSz="457200" rtl="0" eaLnBrk="1" latinLnBrk="0" hangingPunct="1"/>
                      <a:r>
                        <a:rPr lang="sv-SE" sz="1400" kern="1200" baseline="0" dirty="0" smtClean="0">
                          <a:solidFill>
                            <a:schemeClr val="dk1"/>
                          </a:solidFill>
                          <a:latin typeface="+mn-lt"/>
                          <a:ea typeface="+mn-ea"/>
                          <a:cs typeface="+mn-cs"/>
                        </a:rPr>
                        <a:t>Lokalbokningen vid kultur- och fritidskontoret samt utbildningskontorets intendenter samt stadsdelssamordnaren.</a:t>
                      </a:r>
                    </a:p>
                    <a:p>
                      <a:pPr marL="0" algn="l" defTabSz="457200" rtl="0" eaLnBrk="1" latinLnBrk="0" hangingPunct="1"/>
                      <a:endParaRPr lang="sv-SE" sz="1400" kern="1200" baseline="0" dirty="0" smtClean="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1" kern="1200" baseline="0" dirty="0" smtClean="0">
                          <a:solidFill>
                            <a:schemeClr val="dk1"/>
                          </a:solidFill>
                          <a:latin typeface="+mn-lt"/>
                          <a:ea typeface="+mn-ea"/>
                          <a:cs typeface="+mn-cs"/>
                        </a:rPr>
                        <a:t>Sammankallande: </a:t>
                      </a:r>
                      <a:r>
                        <a:rPr lang="sv-SE" sz="1400" kern="1200" baseline="0" dirty="0" smtClean="0">
                          <a:solidFill>
                            <a:schemeClr val="dk1"/>
                          </a:solidFill>
                          <a:latin typeface="+mn-lt"/>
                          <a:ea typeface="+mn-ea"/>
                          <a:cs typeface="+mn-cs"/>
                        </a:rPr>
                        <a:t>Nader Ghaemi, (Medborgarkontoret i Berga, nader.ghaemi@linkoping.se)</a:t>
                      </a:r>
                    </a:p>
                    <a:p>
                      <a:endParaRPr lang="sv-SE" baseline="0" dirty="0" smtClean="0"/>
                    </a:p>
                    <a:p>
                      <a:endParaRPr lang="sv-SE" baseline="0" dirty="0" smtClean="0"/>
                    </a:p>
                    <a:p>
                      <a:endParaRPr lang="sv-SE" baseline="0" dirty="0" smtClean="0"/>
                    </a:p>
                  </a:txBody>
                  <a:tcPr/>
                </a:tc>
                <a:tc>
                  <a:txBody>
                    <a:bodyPr/>
                    <a:lstStyle/>
                    <a:p>
                      <a:r>
                        <a:rPr lang="sv-SE" sz="1400" baseline="0" dirty="0" smtClean="0"/>
                        <a:t>Medborgarkontoret har sammanställt en lista med lokaler som är möjliga att hyra i Berga. </a:t>
                      </a:r>
                    </a:p>
                    <a:p>
                      <a:endParaRPr lang="sv-SE" sz="1400" baseline="0" dirty="0" smtClean="0"/>
                    </a:p>
                    <a:p>
                      <a:r>
                        <a:rPr lang="sv-SE" sz="1400" baseline="0" dirty="0" smtClean="0"/>
                        <a:t>Vid behov av lokaler föreslås att kontakta Nader Ghaemi som kan hjälpa till och förmedla information och kontakter.</a:t>
                      </a:r>
                    </a:p>
                    <a:p>
                      <a:endParaRPr lang="sv-SE" sz="1400" baseline="0" dirty="0" smtClean="0"/>
                    </a:p>
                  </a:txBody>
                  <a:tcPr/>
                </a:tc>
              </a:tr>
            </a:tbl>
          </a:graphicData>
        </a:graphic>
      </p:graphicFrame>
    </p:spTree>
    <p:extLst>
      <p:ext uri="{BB962C8B-B14F-4D97-AF65-F5344CB8AC3E}">
        <p14:creationId xmlns:p14="http://schemas.microsoft.com/office/powerpoint/2010/main" val="373951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Åtgärdsförslag 3: Förbättra belysningen vid utomhusmötesplatserna i Berga</a:t>
            </a:r>
            <a:br>
              <a:rPr lang="sv-SE" sz="2800" dirty="0" smtClean="0"/>
            </a:br>
            <a:r>
              <a:rPr lang="sv-SE" sz="2800" dirty="0" smtClean="0"/>
              <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141948144"/>
              </p:ext>
            </p:extLst>
          </p:nvPr>
        </p:nvGraphicFramePr>
        <p:xfrm>
          <a:off x="666069" y="1434746"/>
          <a:ext cx="7596417" cy="5212080"/>
        </p:xfrm>
        <a:graphic>
          <a:graphicData uri="http://schemas.openxmlformats.org/drawingml/2006/table">
            <a:tbl>
              <a:tblPr firstRow="1" bandRow="1">
                <a:tableStyleId>{5C22544A-7EE6-4342-B048-85BDC9FD1C3A}</a:tableStyleId>
              </a:tblPr>
              <a:tblGrid>
                <a:gridCol w="2532139"/>
                <a:gridCol w="2532139"/>
                <a:gridCol w="2532139"/>
              </a:tblGrid>
              <a:tr h="613487">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a:t>
                      </a:r>
                      <a:r>
                        <a:rPr lang="sv-SE" baseline="0" dirty="0" smtClean="0"/>
                        <a:t> 2017</a:t>
                      </a:r>
                      <a:endParaRPr lang="sv-SE" dirty="0" smtClean="0"/>
                    </a:p>
                  </a:txBody>
                  <a:tcPr/>
                </a:tc>
              </a:tr>
              <a:tr h="3973055">
                <a:tc>
                  <a:txBody>
                    <a:bodyPr/>
                    <a:lstStyle/>
                    <a:p>
                      <a:r>
                        <a:rPr lang="sv-SE" sz="1400" baseline="0" dirty="0" smtClean="0"/>
                        <a:t>Belysningen behöver kompletteras på flera ställen och detta finns noterat i protokoll från trygghetsvandringen i mars 2017. </a:t>
                      </a:r>
                    </a:p>
                    <a:p>
                      <a:endParaRPr lang="sv-SE" baseline="0" dirty="0" smtClean="0"/>
                    </a:p>
                    <a:p>
                      <a:endParaRPr lang="sv-SE" dirty="0" smtClean="0"/>
                    </a:p>
                    <a:p>
                      <a:endParaRPr lang="sv-SE" dirty="0" smtClean="0"/>
                    </a:p>
                    <a:p>
                      <a:endParaRPr lang="sv-SE" dirty="0" smtClean="0"/>
                    </a:p>
                  </a:txBody>
                  <a:tcPr/>
                </a:tc>
                <a:tc>
                  <a:txBody>
                    <a:bodyPr/>
                    <a:lstStyle/>
                    <a:p>
                      <a:r>
                        <a:rPr lang="sv-SE" sz="1400" baseline="0" dirty="0" smtClean="0"/>
                        <a:t>Trygghetsrådet/samverkansrådet i Berga, via stadsdelssamordnare Nader Ghaemi, </a:t>
                      </a:r>
                      <a:r>
                        <a:rPr lang="sv-SE" sz="1400" dirty="0" smtClean="0">
                          <a:latin typeface="+mn-lt"/>
                          <a:cs typeface="Arial"/>
                        </a:rPr>
                        <a:t>förmedlar listan med åtgärdsförslag till respektive fastighetsägare. </a:t>
                      </a:r>
                    </a:p>
                    <a:p>
                      <a:endParaRPr lang="sv-SE" baseline="0" dirty="0" smtClean="0"/>
                    </a:p>
                    <a:p>
                      <a:endParaRPr lang="sv-SE" baseline="0" dirty="0" smtClean="0"/>
                    </a:p>
                    <a:p>
                      <a:endParaRPr lang="sv-SE" baseline="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Nader Ghaemi berättar att den andra trygghetsvandringen för året genomfördes den 7 november. </a:t>
                      </a:r>
                      <a:r>
                        <a:rPr lang="sv-SE" sz="1400" kern="1200" dirty="0" smtClean="0">
                          <a:solidFill>
                            <a:schemeClr val="tx1"/>
                          </a:solidFill>
                          <a:effectLst/>
                          <a:latin typeface="+mn-lt"/>
                          <a:ea typeface="+mn-ea"/>
                          <a:cs typeface="+mn-cs"/>
                        </a:rPr>
                        <a:t>Belysning har förbättrats och kompletterats på flera ställen under våren/hösten 2017 och arbetet pågår och fortsätter i och kring</a:t>
                      </a:r>
                      <a:r>
                        <a:rPr lang="sv-SE" sz="1400" kern="1200" baseline="0" dirty="0" smtClean="0">
                          <a:solidFill>
                            <a:schemeClr val="tx1"/>
                          </a:solidFill>
                          <a:effectLst/>
                          <a:latin typeface="+mn-lt"/>
                          <a:ea typeface="+mn-ea"/>
                          <a:cs typeface="+mn-cs"/>
                        </a:rPr>
                        <a:t> minnesparken.</a:t>
                      </a:r>
                      <a:endParaRPr lang="sv-SE" sz="1400" kern="1200" baseline="0" dirty="0" smtClean="0">
                        <a:solidFill>
                          <a:schemeClr val="dk1"/>
                        </a:solidFill>
                        <a:latin typeface="+mn-lt"/>
                        <a:ea typeface="+mn-ea"/>
                        <a:cs typeface="+mn-cs"/>
                      </a:endParaRPr>
                    </a:p>
                    <a:p>
                      <a:pPr marL="0" algn="l" defTabSz="457200" rtl="0" eaLnBrk="1" latinLnBrk="0" hangingPunct="1"/>
                      <a:r>
                        <a:rPr lang="sv-SE" sz="1400" kern="1200" baseline="0" dirty="0" smtClean="0">
                          <a:solidFill>
                            <a:schemeClr val="dk1"/>
                          </a:solidFill>
                          <a:latin typeface="+mn-lt"/>
                          <a:ea typeface="+mn-ea"/>
                          <a:cs typeface="+mn-cs"/>
                        </a:rPr>
                        <a:t>Miljö- och samhällsbyggnadsförvaltningen genomför en genomgång av alla gångtunnlar i kommunen, där den tunnel som identifierades i våras finns med på listan (se foto på nästa bild). Deltagarna i trygghetsvandringen har framfört att just tunneln vid Luftvärnsgatan bör prioriteras. Deadline för genomförande ej fastställt. </a:t>
                      </a:r>
                    </a:p>
                  </a:txBody>
                  <a:tcPr/>
                </a:tc>
              </a:tr>
            </a:tbl>
          </a:graphicData>
        </a:graphic>
      </p:graphicFrame>
    </p:spTree>
    <p:extLst>
      <p:ext uri="{BB962C8B-B14F-4D97-AF65-F5344CB8AC3E}">
        <p14:creationId xmlns:p14="http://schemas.microsoft.com/office/powerpoint/2010/main" val="53759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4179" y="0"/>
            <a:ext cx="8563152" cy="6858000"/>
          </a:xfrm>
          <a:prstGeom prst="rect">
            <a:avLst/>
          </a:prstGeom>
        </p:spPr>
      </p:pic>
      <p:sp>
        <p:nvSpPr>
          <p:cNvPr id="3" name="Platshållare för innehåll 2"/>
          <p:cNvSpPr txBox="1">
            <a:spLocks/>
          </p:cNvSpPr>
          <p:nvPr/>
        </p:nvSpPr>
        <p:spPr>
          <a:xfrm>
            <a:off x="3203848" y="-34074"/>
            <a:ext cx="5484712" cy="115212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0"/>
                <a:cs typeface="Georg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dirty="0">
                <a:latin typeface="Arial"/>
                <a:cs typeface="Arial"/>
              </a:rPr>
              <a:t>Söderleden-Luftvärnsgatan</a:t>
            </a:r>
          </a:p>
        </p:txBody>
      </p:sp>
    </p:spTree>
    <p:extLst>
      <p:ext uri="{BB962C8B-B14F-4D97-AF65-F5344CB8AC3E}">
        <p14:creationId xmlns:p14="http://schemas.microsoft.com/office/powerpoint/2010/main" val="1458772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Åtgärdsförslag 4: Se över kommunens stöd till föreningar och organisationer</a:t>
            </a:r>
            <a:br>
              <a:rPr lang="sv-SE" sz="2800" dirty="0" smtClean="0"/>
            </a:br>
            <a:r>
              <a:rPr lang="sv-SE" sz="2800" dirty="0" smtClean="0"/>
              <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652319742"/>
              </p:ext>
            </p:extLst>
          </p:nvPr>
        </p:nvGraphicFramePr>
        <p:xfrm>
          <a:off x="666069" y="1434746"/>
          <a:ext cx="7596417" cy="3901440"/>
        </p:xfrm>
        <a:graphic>
          <a:graphicData uri="http://schemas.openxmlformats.org/drawingml/2006/table">
            <a:tbl>
              <a:tblPr firstRow="1" bandRow="1">
                <a:tableStyleId>{5C22544A-7EE6-4342-B048-85BDC9FD1C3A}</a:tableStyleId>
              </a:tblPr>
              <a:tblGrid>
                <a:gridCol w="2532139"/>
                <a:gridCol w="2532139"/>
                <a:gridCol w="2532139"/>
              </a:tblGrid>
              <a:tr h="459051">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december 2017</a:t>
                      </a:r>
                    </a:p>
                  </a:txBody>
                  <a:tcPr/>
                </a:tc>
              </a:tr>
              <a:tr h="3213357">
                <a:tc>
                  <a:txBody>
                    <a:bodyPr/>
                    <a:lstStyle/>
                    <a:p>
                      <a:r>
                        <a:rPr lang="sv-SE" sz="1400" baseline="0" dirty="0" smtClean="0"/>
                        <a:t>Kommunens stöd till föreningar och organisationer bör ses över. Kultur- och fritidskontoret har tillsatt en tjänst för att genomföra uppdraget som ska vara klart vid årsskiftet 2017/2018.</a:t>
                      </a:r>
                    </a:p>
                    <a:p>
                      <a:endParaRPr lang="sv-SE" sz="1400" baseline="0" dirty="0" smtClean="0"/>
                    </a:p>
                    <a:p>
                      <a:r>
                        <a:rPr lang="sv-SE" sz="1400" baseline="0" dirty="0" smtClean="0"/>
                        <a:t>Representanter från föreningslivet föreslås ingå i en referensgrupp till arbetet.</a:t>
                      </a:r>
                      <a:endParaRPr lang="sv-SE" sz="1400" dirty="0" smtClean="0"/>
                    </a:p>
                    <a:p>
                      <a:endParaRPr lang="sv-SE" dirty="0" smtClean="0"/>
                    </a:p>
                    <a:p>
                      <a:endParaRPr lang="sv-SE" dirty="0" smtClean="0"/>
                    </a:p>
                    <a:p>
                      <a:endParaRPr lang="sv-SE" dirty="0" smtClean="0"/>
                    </a:p>
                  </a:txBody>
                  <a:tcPr/>
                </a:tc>
                <a:tc>
                  <a:txBody>
                    <a:bodyPr/>
                    <a:lstStyle/>
                    <a:p>
                      <a:r>
                        <a:rPr lang="sv-SE" sz="1400" kern="1200" baseline="0" dirty="0" smtClean="0">
                          <a:solidFill>
                            <a:schemeClr val="dk1"/>
                          </a:solidFill>
                          <a:latin typeface="+mn-lt"/>
                          <a:ea typeface="+mn-ea"/>
                          <a:cs typeface="+mn-cs"/>
                        </a:rPr>
                        <a:t>Uppdraget kan redovisas tidigast våren 2018.  </a:t>
                      </a:r>
                    </a:p>
                    <a:p>
                      <a:pPr marL="0" algn="l" defTabSz="457200" rtl="0" eaLnBrk="1" latinLnBrk="0" hangingPunct="1"/>
                      <a:endParaRPr lang="sv-SE" sz="1400" kern="1200" baseline="0" dirty="0" smtClean="0">
                        <a:solidFill>
                          <a:schemeClr val="dk1"/>
                        </a:solidFill>
                        <a:latin typeface="+mn-lt"/>
                        <a:ea typeface="+mn-ea"/>
                        <a:cs typeface="+mn-cs"/>
                      </a:endParaRPr>
                    </a:p>
                    <a:p>
                      <a:pPr marL="0" algn="l" defTabSz="457200" rtl="0" eaLnBrk="1" latinLnBrk="0" hangingPunct="1"/>
                      <a:r>
                        <a:rPr lang="sv-SE" sz="1400" b="1" kern="1200" baseline="0" dirty="0" smtClean="0">
                          <a:solidFill>
                            <a:schemeClr val="dk1"/>
                          </a:solidFill>
                          <a:latin typeface="+mn-lt"/>
                          <a:ea typeface="+mn-ea"/>
                          <a:cs typeface="+mn-cs"/>
                        </a:rPr>
                        <a:t>Kontaktperson: </a:t>
                      </a:r>
                      <a:r>
                        <a:rPr lang="sv-SE" sz="1400" kern="1200" baseline="0" dirty="0" smtClean="0">
                          <a:solidFill>
                            <a:schemeClr val="dk1"/>
                          </a:solidFill>
                          <a:latin typeface="+mn-lt"/>
                          <a:ea typeface="+mn-ea"/>
                          <a:cs typeface="+mn-cs"/>
                        </a:rPr>
                        <a:t>Jan Skogberg, (kultur- och fritidsförvaltningen,  jan.skogberg@linkoping.se)</a:t>
                      </a:r>
                    </a:p>
                    <a:p>
                      <a:endParaRPr lang="sv-SE" baseline="0" dirty="0" smtClean="0"/>
                    </a:p>
                    <a:p>
                      <a:endParaRPr lang="sv-SE" baseline="0" dirty="0" smtClean="0"/>
                    </a:p>
                    <a:p>
                      <a:endParaRPr lang="sv-SE" baseline="0" dirty="0" smtClean="0"/>
                    </a:p>
                    <a:p>
                      <a:endParaRPr lang="sv-SE" baseline="0" dirty="0" smtClean="0"/>
                    </a:p>
                  </a:txBody>
                  <a:tcPr/>
                </a:tc>
                <a:tc>
                  <a:txBody>
                    <a:bodyPr/>
                    <a:lstStyle/>
                    <a:p>
                      <a:r>
                        <a:rPr lang="sv-SE" sz="1400" baseline="0" dirty="0" smtClean="0"/>
                        <a:t>Stina Bond berättar att en översyn av kommunens föreningsbidrag har genomförts. Kommunen vill förenkla systemet och se till att bidragen i högre utsträckning stödjer kommunens mål.</a:t>
                      </a:r>
                    </a:p>
                    <a:p>
                      <a:r>
                        <a:rPr lang="sv-SE" sz="1400" baseline="0" dirty="0" smtClean="0"/>
                        <a:t>Förslagen i översynen redovisas i nästa bild.  </a:t>
                      </a:r>
                    </a:p>
                    <a:p>
                      <a:endParaRPr lang="sv-SE" sz="1400" baseline="0" dirty="0" smtClean="0"/>
                    </a:p>
                  </a:txBody>
                  <a:tcPr/>
                </a:tc>
              </a:tr>
            </a:tbl>
          </a:graphicData>
        </a:graphic>
      </p:graphicFrame>
    </p:spTree>
    <p:extLst>
      <p:ext uri="{BB962C8B-B14F-4D97-AF65-F5344CB8AC3E}">
        <p14:creationId xmlns:p14="http://schemas.microsoft.com/office/powerpoint/2010/main" val="342100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20" y="919034"/>
            <a:ext cx="8964827" cy="413952"/>
          </a:xfrm>
        </p:spPr>
        <p:txBody>
          <a:bodyPr/>
          <a:lstStyle/>
          <a:p>
            <a:pPr algn="ctr"/>
            <a:r>
              <a:rPr lang="sv-SE" sz="1800" b="1" u="sng" dirty="0">
                <a:solidFill>
                  <a:srgbClr val="7030A0"/>
                </a:solidFill>
              </a:rPr>
              <a:t>Översyn av kultur- och fritidsnämndens föreningsbidrag</a:t>
            </a:r>
            <a:r>
              <a:rPr lang="sv-SE" dirty="0"/>
              <a:t/>
            </a:r>
            <a:br>
              <a:rPr lang="sv-SE" dirty="0"/>
            </a:br>
            <a:endParaRPr lang="sv-SE" dirty="0"/>
          </a:p>
        </p:txBody>
      </p:sp>
      <p:sp>
        <p:nvSpPr>
          <p:cNvPr id="3" name="Platshållare för innehåll 2"/>
          <p:cNvSpPr>
            <a:spLocks noGrp="1"/>
          </p:cNvSpPr>
          <p:nvPr>
            <p:ph idx="1"/>
          </p:nvPr>
        </p:nvSpPr>
        <p:spPr>
          <a:xfrm>
            <a:off x="339811" y="1332987"/>
            <a:ext cx="8445843" cy="4615247"/>
          </a:xfrm>
        </p:spPr>
        <p:txBody>
          <a:bodyPr/>
          <a:lstStyle/>
          <a:p>
            <a:pPr marL="0" indent="0">
              <a:buNone/>
            </a:pPr>
            <a:r>
              <a:rPr lang="sv-SE" sz="1350" dirty="0"/>
              <a:t>Översynen beskriver nuläget och dagens utbud av bidrag, tecknar ett önskvärt läge och lämnar förändringsförslag för att skapa en ny ”bidragsflora” som på ett bättre sätt möter upp samhällsutvecklingen och framtiden. Omvärldsspaning och Jämställdhet är viktiga delar i översynen.</a:t>
            </a:r>
          </a:p>
          <a:p>
            <a:pPr marL="0" indent="0">
              <a:lnSpc>
                <a:spcPct val="150000"/>
              </a:lnSpc>
              <a:buNone/>
            </a:pPr>
            <a:r>
              <a:rPr lang="sv-SE" sz="1350" dirty="0"/>
              <a:t> </a:t>
            </a:r>
            <a:r>
              <a:rPr lang="sv-SE" sz="1350" b="1" u="sng" dirty="0">
                <a:solidFill>
                  <a:schemeClr val="accent4">
                    <a:lumMod val="75000"/>
                  </a:schemeClr>
                </a:solidFill>
              </a:rPr>
              <a:t>Förslag i korthet – Fritidsområdet: </a:t>
            </a:r>
            <a:endParaRPr lang="sv-SE" sz="1350" dirty="0">
              <a:solidFill>
                <a:schemeClr val="accent4">
                  <a:lumMod val="75000"/>
                </a:schemeClr>
              </a:solidFill>
            </a:endParaRPr>
          </a:p>
          <a:p>
            <a:pPr marL="0" indent="0">
              <a:lnSpc>
                <a:spcPct val="150000"/>
              </a:lnSpc>
              <a:buNone/>
            </a:pPr>
            <a:r>
              <a:rPr lang="sv-SE" sz="1350" dirty="0"/>
              <a:t>Ett nytt bidragsupplägg som vilar på tre grundläggande bidragsformer:</a:t>
            </a:r>
          </a:p>
          <a:p>
            <a:pPr lvl="0"/>
            <a:r>
              <a:rPr lang="sv-SE" sz="1350" dirty="0"/>
              <a:t>Verksamhetsbidrag (aktiviteter och deltagartillfällen) där kvantitet premieras.  </a:t>
            </a:r>
          </a:p>
          <a:p>
            <a:pPr lvl="0"/>
            <a:r>
              <a:rPr lang="sv-SE" sz="1350" dirty="0"/>
              <a:t>Anläggningsbidrag för mötesplatser (drift, investering och lokaler)</a:t>
            </a:r>
          </a:p>
          <a:p>
            <a:pPr lvl="0"/>
            <a:r>
              <a:rPr lang="sv-SE" sz="1350" dirty="0"/>
              <a:t>Utvecklingsbidrag (satsningar/aktivitet som ligger i linje med nya IPP) där kvalitet premieras</a:t>
            </a:r>
          </a:p>
          <a:p>
            <a:pPr marL="0" indent="0">
              <a:lnSpc>
                <a:spcPct val="150000"/>
              </a:lnSpc>
              <a:buNone/>
            </a:pPr>
            <a:r>
              <a:rPr lang="sv-SE" sz="1350" b="1" u="sng" dirty="0">
                <a:solidFill>
                  <a:schemeClr val="accent4">
                    <a:lumMod val="75000"/>
                  </a:schemeClr>
                </a:solidFill>
              </a:rPr>
              <a:t>Förslag i korthet – Kulturområdet: </a:t>
            </a:r>
          </a:p>
          <a:p>
            <a:pPr lvl="0"/>
            <a:r>
              <a:rPr lang="sv-SE" sz="1350" dirty="0"/>
              <a:t>Utvidgade arrangemansstöd och produktionsstöd, fler mottagare än enbart föreningar av ideell natur. </a:t>
            </a:r>
          </a:p>
          <a:p>
            <a:pPr lvl="0"/>
            <a:r>
              <a:rPr lang="sv-SE" sz="1350" dirty="0"/>
              <a:t>Nya bidraget </a:t>
            </a:r>
            <a:r>
              <a:rPr lang="sv-SE" sz="1350" i="1" dirty="0"/>
              <a:t>Uppdragsstöd</a:t>
            </a:r>
            <a:r>
              <a:rPr lang="sv-SE" sz="1350" dirty="0"/>
              <a:t>, potential att bli ett effektivt verktyg för målstyrning.  </a:t>
            </a:r>
          </a:p>
          <a:p>
            <a:pPr lvl="0"/>
            <a:endParaRPr lang="sv-SE" sz="1050" dirty="0">
              <a:latin typeface="Calibri" panose="020F0502020204030204" pitchFamily="34" charset="0"/>
            </a:endParaRPr>
          </a:p>
          <a:p>
            <a:endParaRPr lang="sv-SE" dirty="0"/>
          </a:p>
        </p:txBody>
      </p:sp>
    </p:spTree>
    <p:extLst>
      <p:ext uri="{BB962C8B-B14F-4D97-AF65-F5344CB8AC3E}">
        <p14:creationId xmlns:p14="http://schemas.microsoft.com/office/powerpoint/2010/main" val="3030550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Åtgärdsförslag 5: </a:t>
            </a:r>
            <a:br>
              <a:rPr lang="sv-SE" sz="2800" dirty="0" smtClean="0"/>
            </a:br>
            <a:r>
              <a:rPr lang="sv-SE" sz="2800" dirty="0"/>
              <a:t>M</a:t>
            </a:r>
            <a:r>
              <a:rPr lang="sv-SE" sz="2800" dirty="0" smtClean="0"/>
              <a:t>edborgardialog om Ånestadmarken (fd. stallet)</a:t>
            </a:r>
            <a:br>
              <a:rPr lang="sv-SE" sz="2800" dirty="0" smtClean="0"/>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029071394"/>
              </p:ext>
            </p:extLst>
          </p:nvPr>
        </p:nvGraphicFramePr>
        <p:xfrm>
          <a:off x="666069" y="1434746"/>
          <a:ext cx="7596417" cy="4878651"/>
        </p:xfrm>
        <a:graphic>
          <a:graphicData uri="http://schemas.openxmlformats.org/drawingml/2006/table">
            <a:tbl>
              <a:tblPr firstRow="1" bandRow="1">
                <a:tableStyleId>{5C22544A-7EE6-4342-B048-85BDC9FD1C3A}</a:tableStyleId>
              </a:tblPr>
              <a:tblGrid>
                <a:gridCol w="2532139"/>
                <a:gridCol w="2532139"/>
                <a:gridCol w="2532139"/>
              </a:tblGrid>
              <a:tr h="459051">
                <a:tc>
                  <a:txBody>
                    <a:bodyPr/>
                    <a:lstStyle/>
                    <a:p>
                      <a:r>
                        <a:rPr lang="sv-SE" dirty="0" smtClean="0"/>
                        <a:t>Beskrivning</a:t>
                      </a:r>
                      <a:endParaRPr lang="sv-SE" dirty="0"/>
                    </a:p>
                  </a:txBody>
                  <a:tcPr/>
                </a:tc>
                <a:tc>
                  <a:txBody>
                    <a:bodyPr/>
                    <a:lstStyle/>
                    <a:p>
                      <a:r>
                        <a:rPr lang="sv-SE" dirty="0" smtClean="0"/>
                        <a:t>Ansvar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Redovisning 170822</a:t>
                      </a:r>
                    </a:p>
                  </a:txBody>
                  <a:tcPr/>
                </a:tc>
              </a:tr>
              <a:tr h="3213357">
                <a:tc>
                  <a:txBody>
                    <a:bodyPr/>
                    <a:lstStyle/>
                    <a:p>
                      <a:r>
                        <a:rPr lang="sv-SE" sz="1400" dirty="0" smtClean="0"/>
                        <a:t>Det</a:t>
                      </a:r>
                      <a:r>
                        <a:rPr lang="sv-SE" sz="1400" baseline="0" dirty="0" smtClean="0"/>
                        <a:t> finns önskemål om att starta en tidig medborgardialog om marken där </a:t>
                      </a:r>
                      <a:r>
                        <a:rPr lang="sv-SE" sz="1400" baseline="0" dirty="0" err="1" smtClean="0"/>
                        <a:t>Ånestadstallet</a:t>
                      </a:r>
                      <a:r>
                        <a:rPr lang="sv-SE" sz="1400" baseline="0" dirty="0" smtClean="0"/>
                        <a:t> för närvarande ligger. Frågan bör komma upp i ett tidigt stadium när det fortfarande går att påverka.</a:t>
                      </a:r>
                    </a:p>
                    <a:p>
                      <a:endParaRPr lang="sv-SE" sz="14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aseline="0" dirty="0" smtClean="0"/>
                        <a:t>Arbetsgruppens diskussioner och förslag finns dokumenterat och ska förmedlas i samband med medborgardialogerna om </a:t>
                      </a:r>
                      <a:r>
                        <a:rPr lang="sv-SE" sz="1400" baseline="0" dirty="0" err="1" smtClean="0"/>
                        <a:t>Ånestadmarken</a:t>
                      </a:r>
                      <a:r>
                        <a:rPr lang="sv-SE" sz="1400" baseline="0" dirty="0" smtClean="0"/>
                        <a:t>.</a:t>
                      </a:r>
                    </a:p>
                    <a:p>
                      <a:endParaRPr lang="sv-SE" sz="1400" baseline="0" dirty="0" smtClean="0"/>
                    </a:p>
                    <a:p>
                      <a:endParaRPr lang="sv-SE" sz="1400" dirty="0" smtClean="0"/>
                    </a:p>
                    <a:p>
                      <a:endParaRPr lang="sv-SE" sz="14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kern="1200" baseline="0" dirty="0" smtClean="0">
                          <a:solidFill>
                            <a:schemeClr val="dk1"/>
                          </a:solidFill>
                          <a:latin typeface="+mn-lt"/>
                          <a:ea typeface="+mn-ea"/>
                          <a:cs typeface="+mn-cs"/>
                        </a:rPr>
                        <a:t>Miljö- och samhällsbyggnadsförvaltningen  kommer att genomföra ett planprogram för Berga och i samband med detta bjuda in till en tidig medborgardialog.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400" kern="1200" baseline="0" dirty="0" smtClean="0">
                        <a:solidFill>
                          <a:schemeClr val="dk1"/>
                        </a:solidFill>
                        <a:latin typeface="+mn-lt"/>
                        <a:ea typeface="+mn-ea"/>
                        <a:cs typeface="+mn-cs"/>
                      </a:endParaRPr>
                    </a:p>
                    <a:p>
                      <a:r>
                        <a:rPr lang="sv-SE" sz="1400" baseline="0" dirty="0" smtClean="0"/>
                        <a:t>Samverkansrådet i Berga föreslås utse personer som vill och kan delta i planeringsarbetet inför medborgardialogen.</a:t>
                      </a:r>
                    </a:p>
                    <a:p>
                      <a:endParaRPr lang="sv-SE" sz="14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b="1" kern="1200" baseline="0" dirty="0" smtClean="0">
                          <a:solidFill>
                            <a:schemeClr val="dk1"/>
                          </a:solidFill>
                          <a:latin typeface="+mn-lt"/>
                          <a:ea typeface="+mn-ea"/>
                          <a:cs typeface="+mn-cs"/>
                        </a:rPr>
                        <a:t>Kontaktperson</a:t>
                      </a:r>
                      <a:r>
                        <a:rPr lang="sv-SE" sz="1400" kern="1200" baseline="0" dirty="0" smtClean="0">
                          <a:solidFill>
                            <a:schemeClr val="dk1"/>
                          </a:solidFill>
                          <a:latin typeface="+mn-lt"/>
                          <a:ea typeface="+mn-ea"/>
                          <a:cs typeface="+mn-cs"/>
                        </a:rPr>
                        <a:t> för kultur- och fritidsförvaltningen: Jan Skogberg</a:t>
                      </a:r>
                      <a:endParaRPr lang="sv-SE" sz="1400" baseline="0" dirty="0" smtClean="0"/>
                    </a:p>
                    <a:p>
                      <a:pPr marL="0" algn="l" defTabSz="457200" rtl="0" eaLnBrk="1" latinLnBrk="0" hangingPunct="1"/>
                      <a:r>
                        <a:rPr lang="sv-SE" sz="1400" kern="1200" baseline="0" dirty="0" smtClean="0">
                          <a:solidFill>
                            <a:schemeClr val="dk1"/>
                          </a:solidFill>
                          <a:latin typeface="+mn-lt"/>
                          <a:ea typeface="+mn-ea"/>
                          <a:cs typeface="+mn-cs"/>
                        </a:rPr>
                        <a:t>(</a:t>
                      </a:r>
                      <a:r>
                        <a:rPr lang="sv-SE" sz="1400" kern="1200" baseline="0" dirty="0" smtClean="0">
                          <a:solidFill>
                            <a:schemeClr val="dk1"/>
                          </a:solidFill>
                          <a:latin typeface="+mn-lt"/>
                          <a:ea typeface="+mn-ea"/>
                          <a:cs typeface="+mn-cs"/>
                          <a:hlinkClick r:id="rId3"/>
                        </a:rPr>
                        <a:t>jan.skogberg@linkoping.se</a:t>
                      </a:r>
                      <a:r>
                        <a:rPr lang="sv-SE" sz="1400" kern="1200" baseline="0" dirty="0" smtClean="0">
                          <a:solidFill>
                            <a:schemeClr val="dk1"/>
                          </a:solidFill>
                          <a:latin typeface="+mn-lt"/>
                          <a:ea typeface="+mn-ea"/>
                          <a:cs typeface="+mn-cs"/>
                        </a:rPr>
                        <a:t>)</a:t>
                      </a:r>
                    </a:p>
                    <a:p>
                      <a:pPr marL="0" algn="l" defTabSz="457200" rtl="0" eaLnBrk="1" latinLnBrk="0" hangingPunct="1"/>
                      <a:endParaRPr lang="sv-SE" sz="1400" kern="1200" baseline="0" dirty="0" smtClean="0">
                        <a:solidFill>
                          <a:schemeClr val="dk1"/>
                        </a:solidFill>
                        <a:latin typeface="+mn-lt"/>
                        <a:ea typeface="+mn-ea"/>
                        <a:cs typeface="+mn-cs"/>
                      </a:endParaRPr>
                    </a:p>
                  </a:txBody>
                  <a:tcPr/>
                </a:tc>
                <a:tc>
                  <a:txBody>
                    <a:bodyPr/>
                    <a:lstStyle/>
                    <a:p>
                      <a:pPr marL="0" algn="l" defTabSz="457200" rtl="0" eaLnBrk="1" latinLnBrk="0" hangingPunct="1"/>
                      <a:r>
                        <a:rPr lang="sv-SE" sz="1400" kern="1200" baseline="0" dirty="0" smtClean="0">
                          <a:solidFill>
                            <a:schemeClr val="dk1"/>
                          </a:solidFill>
                          <a:latin typeface="+mn-lt"/>
                          <a:ea typeface="+mn-ea"/>
                          <a:cs typeface="+mn-cs"/>
                        </a:rPr>
                        <a:t>Lisa Setterdahl, Tommy Berglund och Ali Hajar från Miljö- och samhällsbyggnadsförvaltningen informerar om processen gällande planprogram för Berga.  Följande utvecklingsområden presenteras mer ingående;</a:t>
                      </a:r>
                    </a:p>
                    <a:p>
                      <a:pPr marL="285750" indent="-285750" algn="l" defTabSz="457200" rtl="0" eaLnBrk="1" latinLnBrk="0" hangingPunct="1">
                        <a:buFontTx/>
                        <a:buChar char="-"/>
                      </a:pPr>
                      <a:r>
                        <a:rPr lang="sv-SE" sz="1200" kern="1200" baseline="0" dirty="0" err="1" smtClean="0">
                          <a:solidFill>
                            <a:schemeClr val="dk1"/>
                          </a:solidFill>
                          <a:latin typeface="+mn-lt"/>
                          <a:ea typeface="+mn-ea"/>
                          <a:cs typeface="+mn-cs"/>
                        </a:rPr>
                        <a:t>Vistvägen</a:t>
                      </a:r>
                      <a:r>
                        <a:rPr lang="sv-SE" sz="1200" kern="1200" baseline="0" dirty="0" smtClean="0">
                          <a:solidFill>
                            <a:schemeClr val="dk1"/>
                          </a:solidFill>
                          <a:latin typeface="+mn-lt"/>
                          <a:ea typeface="+mn-ea"/>
                          <a:cs typeface="+mn-cs"/>
                        </a:rPr>
                        <a:t> (inkl. Berga Centrum)</a:t>
                      </a:r>
                    </a:p>
                    <a:p>
                      <a:pPr marL="285750" indent="-285750" algn="l" defTabSz="457200" rtl="0" eaLnBrk="1" latinLnBrk="0" hangingPunct="1">
                        <a:buFontTx/>
                        <a:buChar char="-"/>
                      </a:pPr>
                      <a:r>
                        <a:rPr lang="sv-SE" sz="1200" kern="1200" baseline="0" dirty="0" err="1" smtClean="0">
                          <a:solidFill>
                            <a:schemeClr val="dk1"/>
                          </a:solidFill>
                          <a:latin typeface="+mn-lt"/>
                          <a:ea typeface="+mn-ea"/>
                          <a:cs typeface="+mn-cs"/>
                        </a:rPr>
                        <a:t>Ånestadmarken</a:t>
                      </a:r>
                      <a:endParaRPr lang="sv-SE" sz="1200" kern="1200" baseline="0" dirty="0" smtClean="0">
                        <a:solidFill>
                          <a:schemeClr val="dk1"/>
                        </a:solidFill>
                        <a:latin typeface="+mn-lt"/>
                        <a:ea typeface="+mn-ea"/>
                        <a:cs typeface="+mn-cs"/>
                      </a:endParaRPr>
                    </a:p>
                    <a:p>
                      <a:pPr marL="285750" indent="-285750" algn="l" defTabSz="457200" rtl="0" eaLnBrk="1" latinLnBrk="0" hangingPunct="1">
                        <a:buFontTx/>
                        <a:buChar char="-"/>
                      </a:pPr>
                      <a:r>
                        <a:rPr lang="sv-SE" sz="1200" kern="1200" baseline="0" dirty="0" smtClean="0">
                          <a:solidFill>
                            <a:schemeClr val="dk1"/>
                          </a:solidFill>
                          <a:latin typeface="+mn-lt"/>
                          <a:ea typeface="+mn-ea"/>
                          <a:cs typeface="+mn-cs"/>
                        </a:rPr>
                        <a:t>Haningeleden</a:t>
                      </a:r>
                    </a:p>
                    <a:p>
                      <a:pPr marL="285750" indent="-285750" algn="l" defTabSz="457200" rtl="0" eaLnBrk="1" latinLnBrk="0" hangingPunct="1">
                        <a:buFontTx/>
                        <a:buChar char="-"/>
                      </a:pPr>
                      <a:r>
                        <a:rPr lang="sv-SE" sz="1200" kern="1200" baseline="0" dirty="0" smtClean="0">
                          <a:solidFill>
                            <a:schemeClr val="dk1"/>
                          </a:solidFill>
                          <a:latin typeface="+mn-lt"/>
                          <a:ea typeface="+mn-ea"/>
                          <a:cs typeface="+mn-cs"/>
                        </a:rPr>
                        <a:t>Laggkärlet</a:t>
                      </a:r>
                    </a:p>
                    <a:p>
                      <a:pPr marL="285750" indent="-285750" algn="l" defTabSz="457200" rtl="0" eaLnBrk="1" latinLnBrk="0" hangingPunct="1">
                        <a:buFontTx/>
                        <a:buChar char="-"/>
                      </a:pPr>
                      <a:r>
                        <a:rPr lang="sv-SE" sz="1200" kern="1200" baseline="0" dirty="0" smtClean="0">
                          <a:solidFill>
                            <a:schemeClr val="dk1"/>
                          </a:solidFill>
                          <a:latin typeface="+mn-lt"/>
                          <a:ea typeface="+mn-ea"/>
                          <a:cs typeface="+mn-cs"/>
                        </a:rPr>
                        <a:t>Pionjärgatan</a:t>
                      </a:r>
                    </a:p>
                    <a:p>
                      <a:pPr marL="0" algn="l" defTabSz="457200" rtl="0" eaLnBrk="1" latinLnBrk="0" hangingPunct="1"/>
                      <a:r>
                        <a:rPr lang="sv-SE" sz="1400" kern="1200" baseline="0" dirty="0" smtClean="0">
                          <a:solidFill>
                            <a:schemeClr val="dk1"/>
                          </a:solidFill>
                          <a:latin typeface="+mn-lt"/>
                          <a:ea typeface="+mn-ea"/>
                          <a:cs typeface="+mn-cs"/>
                        </a:rPr>
                        <a:t>Dialogmötet är först ut att få information om och möjlighet att diskutera planerna. Tidplanen skiljer sig åt för de olika detaljplanerna men från juli/augusti/september 2018 kommer de formella samråden att hållas.  </a:t>
                      </a:r>
                    </a:p>
                  </a:txBody>
                  <a:tcPr/>
                </a:tc>
              </a:tr>
            </a:tbl>
          </a:graphicData>
        </a:graphic>
      </p:graphicFrame>
    </p:spTree>
    <p:extLst>
      <p:ext uri="{BB962C8B-B14F-4D97-AF65-F5344CB8AC3E}">
        <p14:creationId xmlns:p14="http://schemas.microsoft.com/office/powerpoint/2010/main" val="365910672"/>
      </p:ext>
    </p:extLst>
  </p:cSld>
  <p:clrMapOvr>
    <a:masterClrMapping/>
  </p:clrMapOvr>
</p:sld>
</file>

<file path=ppt/theme/theme1.xml><?xml version="1.0" encoding="utf-8"?>
<a:theme xmlns:a="http://schemas.openxmlformats.org/drawingml/2006/main" name="Presentation idemönster">
  <a:themeElements>
    <a:clrScheme name="Linköping">
      <a:dk1>
        <a:sysClr val="windowText" lastClr="000000"/>
      </a:dk1>
      <a:lt1>
        <a:sysClr val="window" lastClr="FFFFFF"/>
      </a:lt1>
      <a:dk2>
        <a:srgbClr val="1F497D"/>
      </a:dk2>
      <a:lt2>
        <a:srgbClr val="EEECE1"/>
      </a:lt2>
      <a:accent1>
        <a:srgbClr val="00A9B8"/>
      </a:accent1>
      <a:accent2>
        <a:srgbClr val="D41737"/>
      </a:accent2>
      <a:accent3>
        <a:srgbClr val="8DA85A"/>
      </a:accent3>
      <a:accent4>
        <a:srgbClr val="E94E1B"/>
      </a:accent4>
      <a:accent5>
        <a:srgbClr val="005365"/>
      </a:accent5>
      <a:accent6>
        <a:srgbClr val="EA516D"/>
      </a:accent6>
      <a:hlink>
        <a:srgbClr val="0000FF"/>
      </a:hlink>
      <a:folHlink>
        <a:srgbClr val="800080"/>
      </a:folHlink>
    </a:clrScheme>
    <a:fontScheme name="Linköp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extLst>
    <a:ext uri="{05A4C25C-085E-4340-85A3-A5531E510DB2}">
      <thm15:themeFamily xmlns:thm15="http://schemas.microsoft.com/office/thememl/2012/main" name="Linköping.potx" id="{9922D99E-D715-4C78-AA31-528DB79C9BF7}" vid="{C2AA8486-E4B7-4136-9517-BBBC8AF6F8F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FArchivReminderSent xmlns="85010ec3-040a-48c1-b846-205af263e3a5" xsi:nil="true"/>
    <LFDate xmlns="85010ec3-040a-48c1-b846-205af263e3a5" xsi:nil="true"/>
    <LFOrganisation_0 xmlns="85010ec3-040a-48c1-b846-205af263e3a5">
      <Terms xmlns="http://schemas.microsoft.com/office/infopath/2007/PartnerControls"/>
    </LFOrganisation_0>
    <LFIssue xmlns="85010ec3-040a-48c1-b846-205af263e3a5" xsi:nil="true"/>
    <LFArchivingDate xmlns="85010ec3-040a-48c1-b846-205af263e3a5" xsi:nil="true"/>
    <LFSubjectArea0 xmlns="85010ec3-040a-48c1-b846-205af263e3a5">
      <Terms xmlns="http://schemas.microsoft.com/office/infopath/2007/PartnerControls"/>
    </LFSubjectArea0>
    <LFProject0 xmlns="85010ec3-040a-48c1-b846-205af263e3a5">
      <Terms xmlns="http://schemas.microsoft.com/office/infopath/2007/PartnerControls"/>
    </LFProject0>
    <LFObject0 xmlns="85010ec3-040a-48c1-b846-205af263e3a5">
      <Terms xmlns="http://schemas.microsoft.com/office/infopath/2007/PartnerControls"/>
    </LFObject0>
    <LFRegistrationNumber xmlns="85010ec3-040a-48c1-b846-205af263e3a5" xsi:nil="true"/>
    <TaxKeywordTaxHTField xmlns="85010ec3-040a-48c1-b846-205af263e3a5">
      <Terms xmlns="http://schemas.microsoft.com/office/infopath/2007/PartnerControls"/>
    </TaxKeywordTaxHTField>
    <LFManagerArea_0 xmlns="85010ec3-040a-48c1-b846-205af263e3a5">
      <Terms xmlns="http://schemas.microsoft.com/office/infopath/2007/PartnerControls"/>
    </LFManagerArea_0>
    <LFDocumentType0 xmlns="85010ec3-040a-48c1-b846-205af263e3a5">
      <Terms xmlns="http://schemas.microsoft.com/office/infopath/2007/PartnerControls"/>
    </LFDocumentType0>
    <LFRegistrationDate xmlns="85010ec3-040a-48c1-b846-205af263e3a5" xsi:nil="true"/>
    <TaxCatchAll xmlns="85010ec3-040a-48c1-b846-205af263e3a5"/>
  </documentManagement>
</p:properties>
</file>

<file path=customXml/item2.xml><?xml version="1.0" encoding="utf-8"?>
<ct:contentTypeSchema xmlns:ct="http://schemas.microsoft.com/office/2006/metadata/contentType" xmlns:ma="http://schemas.microsoft.com/office/2006/metadata/properties/metaAttributes" ct:_="" ma:_="" ma:contentTypeName="Lejonfastigheter - Dokument" ma:contentTypeID="0x0101005B599C7519E84F66B875C35D6D178E800300AE4D60F282ADDB47B3130841C6910252" ma:contentTypeVersion="8" ma:contentTypeDescription="Innehållstyp för generella dokument" ma:contentTypeScope="" ma:versionID="29e889d6547883d44d91f53fc81e3f20">
  <xsd:schema xmlns:xsd="http://www.w3.org/2001/XMLSchema" xmlns:xs="http://www.w3.org/2001/XMLSchema" xmlns:p="http://schemas.microsoft.com/office/2006/metadata/properties" xmlns:ns3="85010ec3-040a-48c1-b846-205af263e3a5" targetNamespace="http://schemas.microsoft.com/office/2006/metadata/properties" ma:root="true" ma:fieldsID="44c639903d23dce9ea813c03fb504d09" ns3:_="">
    <xsd:import namespace="85010ec3-040a-48c1-b846-205af263e3a5"/>
    <xsd:element name="properties">
      <xsd:complexType>
        <xsd:sequence>
          <xsd:element name="documentManagement">
            <xsd:complexType>
              <xsd:all>
                <xsd:element ref="ns3:LFIssue" minOccurs="0"/>
                <xsd:element ref="ns3:LFDate" minOccurs="0"/>
                <xsd:element ref="ns3:LFArchivingDate" minOccurs="0"/>
                <xsd:element ref="ns3:LFRegistrationDate" minOccurs="0"/>
                <xsd:element ref="ns3:LFRegistrationNumber" minOccurs="0"/>
                <xsd:element ref="ns3:LFProject0" minOccurs="0"/>
                <xsd:element ref="ns3:LFDocumentType0" minOccurs="0"/>
                <xsd:element ref="ns3:TaxCatchAll" minOccurs="0"/>
                <xsd:element ref="ns3:TaxKeywordTaxHTField" minOccurs="0"/>
                <xsd:element ref="ns3:TaxCatchAllLabel" minOccurs="0"/>
                <xsd:element ref="ns3:LFOrganisation_0" minOccurs="0"/>
                <xsd:element ref="ns3:LFSubjectArea0" minOccurs="0"/>
                <xsd:element ref="ns3:LFObject0" minOccurs="0"/>
                <xsd:element ref="ns3:LFArchivReminderSent" minOccurs="0"/>
                <xsd:element ref="ns3:LFManagerArea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10ec3-040a-48c1-b846-205af263e3a5" elementFormDefault="qualified">
    <xsd:import namespace="http://schemas.microsoft.com/office/2006/documentManagement/types"/>
    <xsd:import namespace="http://schemas.microsoft.com/office/infopath/2007/PartnerControls"/>
    <xsd:element name="LFIssue" ma:index="7" nillable="true" ma:displayName="Ärendenummer" ma:internalName="LFIssue" ma:readOnly="false">
      <xsd:simpleType>
        <xsd:restriction base="dms:Text"/>
      </xsd:simpleType>
    </xsd:element>
    <xsd:element name="LFDate" ma:index="9" nillable="true" ma:displayName="Datum" ma:format="DateOnly" ma:internalName="LFDate">
      <xsd:simpleType>
        <xsd:restriction base="dms:DateTime"/>
      </xsd:simpleType>
    </xsd:element>
    <xsd:element name="LFArchivingDate" ma:index="10" nillable="true" ma:displayName="Arkiveringsdatum" ma:format="DateTime" ma:internalName="LFArchivingDate" ma:readOnly="false">
      <xsd:simpleType>
        <xsd:restriction base="dms:DateTime"/>
      </xsd:simpleType>
    </xsd:element>
    <xsd:element name="LFRegistrationDate" ma:index="11" nillable="true" ma:displayName="Diariefört" ma:format="DateTime" ma:internalName="LFRegistrationDate" ma:readOnly="false">
      <xsd:simpleType>
        <xsd:restriction base="dms:DateTime"/>
      </xsd:simpleType>
    </xsd:element>
    <xsd:element name="LFRegistrationNumber" ma:index="12" nillable="true" ma:displayName="Diarienummer" ma:internalName="LFRegistrationNumber" ma:readOnly="false">
      <xsd:simpleType>
        <xsd:restriction base="dms:Text"/>
      </xsd:simpleType>
    </xsd:element>
    <xsd:element name="LFProject0" ma:index="14" nillable="true" ma:taxonomy="true" ma:internalName="LFProject0" ma:taxonomyFieldName="LFProject" ma:displayName="Projekt" ma:readOnly="false" ma:default="" ma:fieldId="{9627ded8-e99f-4359-b8f7-f2fb30df6a40}" ma:taxonomyMulti="true" ma:sspId="f4ae68f6-c0bb-43cf-b786-e76053ef0e7e" ma:termSetId="9827d34f-0b6b-4053-8543-85d5038d7e9d" ma:anchorId="00000000-0000-0000-0000-000000000000" ma:open="false" ma:isKeyword="false">
      <xsd:complexType>
        <xsd:sequence>
          <xsd:element ref="pc:Terms" minOccurs="0" maxOccurs="1"/>
        </xsd:sequence>
      </xsd:complexType>
    </xsd:element>
    <xsd:element name="LFDocumentType0" ma:index="16" nillable="true" ma:taxonomy="true" ma:internalName="LFDocumentType0" ma:taxonomyFieldName="LFDocumentType" ma:displayName="Dokumenttyp(er)" ma:readOnly="false" ma:fieldId="{38324566-0fd2-4563-9b12-78b83a0ad581}" ma:taxonomyMulti="true" ma:sspId="f4ae68f6-c0bb-43cf-b786-e76053ef0e7e" ma:termSetId="407996e5-97c4-473b-be59-db5198175e37" ma:anchorId="00000000-0000-0000-0000-000000000000" ma:open="false" ma:isKeyword="false">
      <xsd:complexType>
        <xsd:sequence>
          <xsd:element ref="pc:Terms" minOccurs="0" maxOccurs="1"/>
        </xsd:sequence>
      </xsd:complexType>
    </xsd:element>
    <xsd:element name="TaxCatchAll" ma:index="17" nillable="true" ma:displayName="Taxonomy Catch All Column" ma:description="" ma:hidden="true" ma:list="{abe5918d-c9b2-41b8-9cfe-3b5a681be6b6}" ma:internalName="TaxCatchAll" ma:showField="CatchAllData" ma:web="73b7aadc-4927-4e31-b499-2374d9671de9">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Företagsnyckelord" ma:readOnly="false" ma:fieldId="{23f27201-bee3-471e-b2e7-b64fd8b7ca38}" ma:taxonomyMulti="true" ma:sspId="f4ae68f6-c0bb-43cf-b786-e76053ef0e7e" ma:termSetId="00000000-0000-0000-0000-000000000000" ma:anchorId="00000000-0000-0000-0000-000000000000" ma:open="true" ma:isKeyword="true">
      <xsd:complexType>
        <xsd:sequence>
          <xsd:element ref="pc:Terms" minOccurs="0" maxOccurs="1"/>
        </xsd:sequence>
      </xsd:complexType>
    </xsd:element>
    <xsd:element name="TaxCatchAllLabel" ma:index="20" nillable="true" ma:displayName="Taxonomy Catch All Column1" ma:description="" ma:hidden="true" ma:list="{abe5918d-c9b2-41b8-9cfe-3b5a681be6b6}" ma:internalName="TaxCatchAllLabel" ma:readOnly="true" ma:showField="CatchAllDataLabel" ma:web="73b7aadc-4927-4e31-b499-2374d9671de9">
      <xsd:complexType>
        <xsd:complexContent>
          <xsd:extension base="dms:MultiChoiceLookup">
            <xsd:sequence>
              <xsd:element name="Value" type="dms:Lookup" maxOccurs="unbounded" minOccurs="0" nillable="true"/>
            </xsd:sequence>
          </xsd:extension>
        </xsd:complexContent>
      </xsd:complexType>
    </xsd:element>
    <xsd:element name="LFOrganisation_0" ma:index="23" nillable="true" ma:taxonomy="true" ma:internalName="LFOrganisation_0" ma:taxonomyFieldName="LFOrganisation" ma:displayName="Organisation" ma:readOnly="false" ma:fieldId="{366640fe-bdc7-48e2-b723-7e381b67fd5f}" ma:taxonomyMulti="true" ma:sspId="f4ae68f6-c0bb-43cf-b786-e76053ef0e7e" ma:termSetId="a37421a5-2941-4c5b-8f90-3902395530c3" ma:anchorId="00000000-0000-0000-0000-000000000000" ma:open="false" ma:isKeyword="false">
      <xsd:complexType>
        <xsd:sequence>
          <xsd:element ref="pc:Terms" minOccurs="0" maxOccurs="1"/>
        </xsd:sequence>
      </xsd:complexType>
    </xsd:element>
    <xsd:element name="LFSubjectArea0" ma:index="25" nillable="true" ma:taxonomy="true" ma:internalName="LFSubjectArea0" ma:taxonomyFieldName="LFSubjectArea" ma:displayName="Ämnesområde(n)" ma:readOnly="false" ma:fieldId="{4a2fcb09-7620-4fb5-827d-cb129bf45e9a}" ma:taxonomyMulti="true" ma:sspId="f4ae68f6-c0bb-43cf-b786-e76053ef0e7e" ma:termSetId="6c1a28bf-06c4-48c7-b71a-62240caa614d" ma:anchorId="00000000-0000-0000-0000-000000000000" ma:open="false" ma:isKeyword="false">
      <xsd:complexType>
        <xsd:sequence>
          <xsd:element ref="pc:Terms" minOccurs="0" maxOccurs="1"/>
        </xsd:sequence>
      </xsd:complexType>
    </xsd:element>
    <xsd:element name="LFObject0" ma:index="26" nillable="true" ma:taxonomy="true" ma:internalName="LFObject0" ma:taxonomyFieldName="LFObject" ma:displayName="Objekt" ma:default="" ma:fieldId="{3e383495-5c6c-443f-b9cb-1bb28e931f39}" ma:taxonomyMulti="true" ma:sspId="f4ae68f6-c0bb-43cf-b786-e76053ef0e7e" ma:termSetId="e97ab1a6-0072-4791-9eeb-bebc2283476b" ma:anchorId="00000000-0000-0000-0000-000000000000" ma:open="false" ma:isKeyword="false">
      <xsd:complexType>
        <xsd:sequence>
          <xsd:element ref="pc:Terms" minOccurs="0" maxOccurs="1"/>
        </xsd:sequence>
      </xsd:complexType>
    </xsd:element>
    <xsd:element name="LFArchivReminderSent" ma:index="27" nillable="true" ma:displayName="Arkivpåminnelse skickad" ma:hidden="true" ma:internalName="LFArchivReminderSent" ma:readOnly="false">
      <xsd:simpleType>
        <xsd:restriction base="dms:Boolean"/>
      </xsd:simpleType>
    </xsd:element>
    <xsd:element name="LFManagerArea_0" ma:index="28" nillable="true" ma:taxonomy="true" ma:internalName="LFManagerArea_0" ma:taxonomyFieldName="LFManagerArea" ma:displayName="Förvaltningsområde" ma:readOnly="false" ma:fieldId="{10babe52-c357-453c-8302-afea3feb555d}" ma:taxonomyMulti="true" ma:sspId="f4ae68f6-c0bb-43cf-b786-e76053ef0e7e" ma:termSetId="e97ab1a6-0072-4791-9eeb-bebc2283476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f4ae68f6-c0bb-43cf-b786-e76053ef0e7e" ContentTypeId="0x0101005B599C7519E84F66B875C35D6D178E8003"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5BB78A-0CB6-4D2C-A8F5-9150579553C9}">
  <ds:schemaRefs>
    <ds:schemaRef ds:uri="http://schemas.microsoft.com/office/2006/documentManagement/types"/>
    <ds:schemaRef ds:uri="http://purl.org/dc/elements/1.1/"/>
    <ds:schemaRef ds:uri="http://schemas.openxmlformats.org/package/2006/metadata/core-properties"/>
    <ds:schemaRef ds:uri="http://purl.org/dc/terms/"/>
    <ds:schemaRef ds:uri="85010ec3-040a-48c1-b846-205af263e3a5"/>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B177E69-18D9-4E50-A173-A6BBC64EC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10ec3-040a-48c1-b846-205af263e3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4AFA11-08F9-4BB9-80A9-E52CB50F88B0}">
  <ds:schemaRefs>
    <ds:schemaRef ds:uri="Microsoft.SharePoint.Taxonomy.ContentTypeSync"/>
  </ds:schemaRefs>
</ds:datastoreItem>
</file>

<file path=customXml/itemProps4.xml><?xml version="1.0" encoding="utf-8"?>
<ds:datastoreItem xmlns:ds="http://schemas.openxmlformats.org/officeDocument/2006/customXml" ds:itemID="{85F9DF3E-7F64-4532-A802-E91C01C90D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Linköping</Template>
  <TotalTime>5569</TotalTime>
  <Words>2878</Words>
  <Application>Microsoft Office PowerPoint</Application>
  <PresentationFormat>Bildspel på skärmen (4:3)</PresentationFormat>
  <Paragraphs>372</Paragraphs>
  <Slides>24</Slides>
  <Notes>6</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24</vt:i4>
      </vt:variant>
    </vt:vector>
  </HeadingPairs>
  <TitlesOfParts>
    <vt:vector size="33" baseType="lpstr">
      <vt:lpstr>ＭＳ Ｐゴシック</vt:lpstr>
      <vt:lpstr>Arial</vt:lpstr>
      <vt:lpstr>Calibri</vt:lpstr>
      <vt:lpstr>Courier New</vt:lpstr>
      <vt:lpstr>Georgia</vt:lpstr>
      <vt:lpstr>Helvetica</vt:lpstr>
      <vt:lpstr>Lucida Grande</vt:lpstr>
      <vt:lpstr>Times New Roman</vt:lpstr>
      <vt:lpstr>Presentation idemönster</vt:lpstr>
      <vt:lpstr>Uppföljningsmöte 2  ”Mitt Berga” 7 december  2017</vt:lpstr>
      <vt:lpstr>Åtgärdsförslag 1: Önskemål om gym, utöka spontanidrottsplatsen, upprusta lekplatser</vt:lpstr>
      <vt:lpstr>PowerPoint-presentation</vt:lpstr>
      <vt:lpstr>Åtgärdsförslag 2: Skapa en förteckning över lokaler som kan hyras eller lånas  </vt:lpstr>
      <vt:lpstr>Åtgärdsförslag 3: Förbättra belysningen vid utomhusmötesplatserna i Berga  </vt:lpstr>
      <vt:lpstr>PowerPoint-presentation</vt:lpstr>
      <vt:lpstr>Åtgärdsförslag 4: Se över kommunens stöd till föreningar och organisationer  </vt:lpstr>
      <vt:lpstr>Översyn av kultur- och fritidsnämndens föreningsbidrag </vt:lpstr>
      <vt:lpstr>Åtgärdsförslag 5:  Medborgardialog om Ånestadmarken (fd. stallet) </vt:lpstr>
      <vt:lpstr>Åtgärdsförslag 6: Synkroniserad sommarplanering  </vt:lpstr>
      <vt:lpstr>Åtgärdsförslag 7: Utveckla skulpturparken i Berga  </vt:lpstr>
      <vt:lpstr>Åtgärdsförslag 8: Allaktivitetshus i Berga</vt:lpstr>
      <vt:lpstr>Åtgärdsförslag 9: Återskapa badplatsen i Berga </vt:lpstr>
      <vt:lpstr>Åtgärdsförslag 10: Att mötas tex grilla o ha samtal där alla är intresserade av varandra </vt:lpstr>
      <vt:lpstr>Åtgärdsförslag 11: Mentorsvänner </vt:lpstr>
      <vt:lpstr>Åtgärdsförslag 12: ”Provapå-er” eller Minikurser </vt:lpstr>
      <vt:lpstr>Åtgärdsförslag 13: Bergadagen </vt:lpstr>
      <vt:lpstr>Åtgärdsförslag 14: Träffas oavsett kultur, religion och hudfärg </vt:lpstr>
      <vt:lpstr>Åtgärdsförslag 14 (forts.): Ny aktivitet! </vt:lpstr>
      <vt:lpstr>Åtgärdsförslag 15: berga.se, app, Facebook </vt:lpstr>
      <vt:lpstr>Åtgärdsförslag 16: Dialog med centrumägaren (förslag 2) </vt:lpstr>
      <vt:lpstr>Åtgärdsförslag 17: Tryggare centrum </vt:lpstr>
      <vt:lpstr>Åtgärdsförslag 18: Bok, språkcafé, lära om Berga och varandra</vt:lpstr>
      <vt:lpstr>Tack för i kväll!</vt:lpstr>
    </vt:vector>
  </TitlesOfParts>
  <Company>Linköpings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Bjärkmar Anna</dc:creator>
  <dc:description>LKPG9000, v2.0, 2015-04-26</dc:description>
  <cp:lastModifiedBy>Bjärkmar Anna</cp:lastModifiedBy>
  <cp:revision>298</cp:revision>
  <cp:lastPrinted>2018-02-06T08:50:05Z</cp:lastPrinted>
  <dcterms:created xsi:type="dcterms:W3CDTF">2017-01-23T15:11:59Z</dcterms:created>
  <dcterms:modified xsi:type="dcterms:W3CDTF">2018-02-06T10:00:45Z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0x0101005B599C7519E84F66B875C35D6D178E800300AE4D60F282ADDB47B3130841C6910252</vt:lpwstr>
  </property>
  <property fmtid="{D5CDD505-2E9C-101B-9397-08002B2CF9AE}" pid="4" name="TaxKeyword">
    <vt:lpwstr/>
  </property>
  <property fmtid="{D5CDD505-2E9C-101B-9397-08002B2CF9AE}" pid="5" name="LFDocumentType">
    <vt:lpwstr/>
  </property>
  <property fmtid="{D5CDD505-2E9C-101B-9397-08002B2CF9AE}" pid="6" name="LFSubjectArea">
    <vt:lpwstr/>
  </property>
  <property fmtid="{D5CDD505-2E9C-101B-9397-08002B2CF9AE}" pid="7" name="LFProject">
    <vt:lpwstr/>
  </property>
  <property fmtid="{D5CDD505-2E9C-101B-9397-08002B2CF9AE}" pid="8" name="LFOrganisation">
    <vt:lpwstr/>
  </property>
  <property fmtid="{D5CDD505-2E9C-101B-9397-08002B2CF9AE}" pid="9" name="LFObject">
    <vt:lpwstr/>
  </property>
  <property fmtid="{D5CDD505-2E9C-101B-9397-08002B2CF9AE}" pid="10" name="LFManagerArea">
    <vt:lpwstr/>
  </property>
</Properties>
</file>