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80" d="100"/>
          <a:sy n="80" d="100"/>
        </p:scale>
        <p:origin x="3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sv-SE" smtClean="0"/>
              <a:t>Klicka här för att ändra format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p:txBody>
          <a:bodyPr/>
          <a:lstStyle/>
          <a:p>
            <a:fld id="{013C40CA-4FDD-43CB-9BFA-EC3A06B15306}" type="datetimeFigureOut">
              <a:rPr lang="sv-SE" smtClean="0"/>
              <a:t>2021-11-17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362564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013C40CA-4FDD-43CB-9BFA-EC3A06B15306}" type="datetimeFigureOut">
              <a:rPr lang="sv-SE" smtClean="0"/>
              <a:t>2021-11-17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2942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013C40CA-4FDD-43CB-9BFA-EC3A06B15306}" type="datetimeFigureOut">
              <a:rPr lang="sv-SE" smtClean="0"/>
              <a:t>2021-11-17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163254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013C40CA-4FDD-43CB-9BFA-EC3A06B15306}" type="datetimeFigureOut">
              <a:rPr lang="sv-SE" smtClean="0"/>
              <a:t>2021-11-17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169207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sv-SE" smtClean="0"/>
              <a:t>Klicka här för att ändra format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013C40CA-4FDD-43CB-9BFA-EC3A06B15306}" type="datetimeFigureOut">
              <a:rPr lang="sv-SE" smtClean="0"/>
              <a:t>2021-11-17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390005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013C40CA-4FDD-43CB-9BFA-EC3A06B15306}" type="datetimeFigureOut">
              <a:rPr lang="sv-SE" smtClean="0"/>
              <a:t>2021-11-17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4008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Redigera format för bakgrundstext</a:t>
            </a:r>
          </a:p>
        </p:txBody>
      </p:sp>
      <p:sp>
        <p:nvSpPr>
          <p:cNvPr id="4" name="Content Placeholder 3"/>
          <p:cNvSpPr>
            <a:spLocks noGrp="1"/>
          </p:cNvSpPr>
          <p:nvPr>
            <p:ph sz="half" idx="2"/>
          </p:nvPr>
        </p:nvSpPr>
        <p:spPr>
          <a:xfrm>
            <a:off x="472381" y="3618442"/>
            <a:ext cx="2901255" cy="5322183"/>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Redigera format för bakgrundstext</a:t>
            </a:r>
          </a:p>
        </p:txBody>
      </p:sp>
      <p:sp>
        <p:nvSpPr>
          <p:cNvPr id="6" name="Content Placeholder 5"/>
          <p:cNvSpPr>
            <a:spLocks noGrp="1"/>
          </p:cNvSpPr>
          <p:nvPr>
            <p:ph sz="quarter" idx="4"/>
          </p:nvPr>
        </p:nvSpPr>
        <p:spPr>
          <a:xfrm>
            <a:off x="3471863" y="3618442"/>
            <a:ext cx="2915543" cy="5322183"/>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013C40CA-4FDD-43CB-9BFA-EC3A06B15306}" type="datetimeFigureOut">
              <a:rPr lang="sv-SE" smtClean="0"/>
              <a:t>2021-11-17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417960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013C40CA-4FDD-43CB-9BFA-EC3A06B15306}" type="datetimeFigureOut">
              <a:rPr lang="sv-SE" smtClean="0"/>
              <a:t>2021-11-17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386097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40CA-4FDD-43CB-9BFA-EC3A06B15306}" type="datetimeFigureOut">
              <a:rPr lang="sv-SE" smtClean="0"/>
              <a:t>2021-11-17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269619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v-SE" smtClean="0"/>
              <a:t>Klicka här för att ändra format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013C40CA-4FDD-43CB-9BFA-EC3A06B15306}" type="datetimeFigureOut">
              <a:rPr lang="sv-SE" smtClean="0"/>
              <a:t>2021-11-17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69152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013C40CA-4FDD-43CB-9BFA-EC3A06B15306}" type="datetimeFigureOut">
              <a:rPr lang="sv-SE" smtClean="0"/>
              <a:t>2021-11-17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17E2D63-6215-42AE-A97D-7CD3DC62F2E8}" type="slidenum">
              <a:rPr lang="sv-SE" smtClean="0"/>
              <a:t>‹#›</a:t>
            </a:fld>
            <a:endParaRPr lang="sv-SE"/>
          </a:p>
        </p:txBody>
      </p:sp>
    </p:spTree>
    <p:extLst>
      <p:ext uri="{BB962C8B-B14F-4D97-AF65-F5344CB8AC3E}">
        <p14:creationId xmlns:p14="http://schemas.microsoft.com/office/powerpoint/2010/main" val="271361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13C40CA-4FDD-43CB-9BFA-EC3A06B15306}" type="datetimeFigureOut">
              <a:rPr lang="sv-SE" smtClean="0"/>
              <a:t>2021-11-17</a:t>
            </a:fld>
            <a:endParaRPr lang="sv-S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17E2D63-6215-42AE-A97D-7CD3DC62F2E8}" type="slidenum">
              <a:rPr lang="sv-SE" smtClean="0"/>
              <a:t>‹#›</a:t>
            </a:fld>
            <a:endParaRPr lang="sv-SE"/>
          </a:p>
        </p:txBody>
      </p:sp>
    </p:spTree>
    <p:extLst>
      <p:ext uri="{BB962C8B-B14F-4D97-AF65-F5344CB8AC3E}">
        <p14:creationId xmlns:p14="http://schemas.microsoft.com/office/powerpoint/2010/main" val="208302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22" b="1744"/>
          <a:stretch/>
        </p:blipFill>
        <p:spPr>
          <a:xfrm>
            <a:off x="-4573" y="0"/>
            <a:ext cx="6862573" cy="9906000"/>
          </a:xfrm>
        </p:spPr>
      </p:pic>
      <p:sp>
        <p:nvSpPr>
          <p:cNvPr id="5" name="Rektangel 4"/>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330870" y="7919924"/>
            <a:ext cx="4211052" cy="1754326"/>
          </a:xfrm>
          <a:prstGeom prst="rect">
            <a:avLst/>
          </a:prstGeom>
          <a:noFill/>
        </p:spPr>
        <p:txBody>
          <a:bodyPr wrap="square" rtlCol="0">
            <a:spAutoFit/>
          </a:bodyPr>
          <a:lstStyle/>
          <a:p>
            <a:r>
              <a:rPr lang="sv-SE" sz="3600" b="1" dirty="0" smtClean="0">
                <a:solidFill>
                  <a:schemeClr val="bg1"/>
                </a:solidFill>
                <a:latin typeface="Times New Roman" panose="02020603050405020304" pitchFamily="18" charset="0"/>
                <a:cs typeface="Times New Roman" panose="02020603050405020304" pitchFamily="18" charset="0"/>
              </a:rPr>
              <a:t>Du har rätt att påverka och forma ditt eget liv</a:t>
            </a:r>
            <a:endParaRPr lang="sv-SE" sz="3600" b="1" dirty="0">
              <a:solidFill>
                <a:schemeClr val="bg1"/>
              </a:solidFill>
              <a:latin typeface="Times New Roman" panose="02020603050405020304" pitchFamily="18" charset="0"/>
              <a:cs typeface="Times New Roman" panose="02020603050405020304" pitchFamily="18" charset="0"/>
            </a:endParaRPr>
          </a:p>
        </p:txBody>
      </p:sp>
      <p:pic>
        <p:nvPicPr>
          <p:cNvPr id="7" name="Bildobjekt 6"/>
          <p:cNvPicPr>
            <a:picLocks noChangeAspect="1"/>
          </p:cNvPicPr>
          <p:nvPr/>
        </p:nvPicPr>
        <p:blipFill>
          <a:blip r:embed="rId3"/>
          <a:stretch>
            <a:fillRect/>
          </a:stretch>
        </p:blipFill>
        <p:spPr>
          <a:xfrm>
            <a:off x="5026192" y="7992116"/>
            <a:ext cx="1347538" cy="1347536"/>
          </a:xfrm>
          <a:prstGeom prst="rect">
            <a:avLst/>
          </a:prstGeom>
        </p:spPr>
      </p:pic>
      <p:sp>
        <p:nvSpPr>
          <p:cNvPr id="8" name="textruta 7"/>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14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39141" y="246927"/>
            <a:ext cx="6230101" cy="9276347"/>
          </a:xfrm>
        </p:spPr>
        <p:txBody>
          <a:bodyPr>
            <a:normAutofit/>
          </a:bodyPr>
          <a:lstStyle/>
          <a:p>
            <a:pPr marL="0" indent="0">
              <a:lnSpc>
                <a:spcPct val="120000"/>
              </a:lnSpc>
              <a:buNone/>
            </a:pPr>
            <a:r>
              <a:rPr lang="sv-SE" sz="1800" b="1" dirty="0" smtClean="0">
                <a:latin typeface="Arial" panose="020B0604020202020204" pitchFamily="34" charset="0"/>
                <a:cs typeface="Arial" panose="020B0604020202020204" pitchFamily="34" charset="0"/>
              </a:rPr>
              <a:t>Du </a:t>
            </a:r>
            <a:r>
              <a:rPr lang="sv-SE" sz="1800" b="1" dirty="0">
                <a:latin typeface="Arial" panose="020B0604020202020204" pitchFamily="34" charset="0"/>
                <a:cs typeface="Arial" panose="020B0604020202020204" pitchFamily="34" charset="0"/>
              </a:rPr>
              <a:t>har rätt att göra vad du vill med din </a:t>
            </a:r>
            <a:r>
              <a:rPr lang="sv-SE" sz="1800" b="1" dirty="0" smtClean="0">
                <a:latin typeface="Arial" panose="020B0604020202020204" pitchFamily="34" charset="0"/>
                <a:cs typeface="Arial" panose="020B0604020202020204" pitchFamily="34" charset="0"/>
              </a:rPr>
              <a:t>kropp</a:t>
            </a:r>
          </a:p>
          <a:p>
            <a:pPr marL="0" indent="0">
              <a:lnSpc>
                <a:spcPct val="120000"/>
              </a:lnSpc>
              <a:buNone/>
            </a:pPr>
            <a:r>
              <a:rPr lang="sv-SE" sz="1300" dirty="0">
                <a:latin typeface="Arial" panose="020B0604020202020204" pitchFamily="34" charset="0"/>
                <a:cs typeface="Arial" panose="020B0604020202020204" pitchFamily="34" charset="0"/>
              </a:rPr>
              <a:t>Ingen får bestämma att du ska ta på dig själv eller andra mot din vilja. Ingen annan får heller bestämma när eller med vem du ska ha sex. Så länge du är över 15 år och vill ha sex bestämmer du över din kropp själv. Är du under 15 år kan du inte samtycka till sexuella handlingar. En person över 15 år som påverkar, övertalar, eller får dig att göra någon handling mot dig själv eller någon annan begår ett brott oavsett vad du har sagt eller vill.</a:t>
            </a:r>
          </a:p>
          <a:p>
            <a:pPr marL="0" indent="0">
              <a:lnSpc>
                <a:spcPct val="120000"/>
              </a:lnSpc>
              <a:buNone/>
            </a:pPr>
            <a:r>
              <a:rPr lang="sv-SE" sz="1300" dirty="0">
                <a:latin typeface="Arial" panose="020B0604020202020204" pitchFamily="34" charset="0"/>
                <a:cs typeface="Arial" panose="020B0604020202020204" pitchFamily="34" charset="0"/>
              </a:rPr>
              <a:t>Visste du också att könsstympning av flickor är förbjudet enligt svensk lag. Det spelar ingen roll vem som utför den eller om den sker i Sverige eller något annat land. Det är din vårdnadshavare som är ansvarig att förhindra att könsstympning sker. Har du blivit utsatt för könsstympning så finns det hjälp att få för de konsekvenser det har fått för dig.</a:t>
            </a:r>
          </a:p>
          <a:p>
            <a:pPr marL="0" indent="0">
              <a:lnSpc>
                <a:spcPct val="120000"/>
              </a:lnSpc>
              <a:buNone/>
            </a:pPr>
            <a:r>
              <a:rPr lang="sv-SE" sz="1300" dirty="0">
                <a:latin typeface="Arial" panose="020B0604020202020204" pitchFamily="34" charset="0"/>
                <a:cs typeface="Arial" panose="020B0604020202020204" pitchFamily="34" charset="0"/>
              </a:rPr>
              <a:t>Du bestämmer över din kropp och andra bestämmer över </a:t>
            </a:r>
            <a:r>
              <a:rPr lang="sv-SE" sz="1300" dirty="0" smtClean="0">
                <a:latin typeface="Arial" panose="020B0604020202020204" pitchFamily="34" charset="0"/>
                <a:cs typeface="Arial" panose="020B0604020202020204" pitchFamily="34" charset="0"/>
              </a:rPr>
              <a:t>sina.</a:t>
            </a:r>
          </a:p>
          <a:p>
            <a:pPr marL="0" indent="0">
              <a:lnSpc>
                <a:spcPct val="120000"/>
              </a:lnSpc>
              <a:buNone/>
            </a:pPr>
            <a:r>
              <a:rPr lang="sv-SE" sz="1200" b="1" dirty="0">
                <a:latin typeface="Arial" panose="020B0604020202020204" pitchFamily="34" charset="0"/>
                <a:cs typeface="Arial" panose="020B0604020202020204" pitchFamily="34" charset="0"/>
              </a:rPr>
              <a:t/>
            </a:r>
            <a:br>
              <a:rPr lang="sv-SE" sz="1200" b="1" dirty="0">
                <a:latin typeface="Arial" panose="020B0604020202020204" pitchFamily="34" charset="0"/>
                <a:cs typeface="Arial" panose="020B0604020202020204" pitchFamily="34" charset="0"/>
              </a:rPr>
            </a:br>
            <a:r>
              <a:rPr lang="sv-SE" sz="1600" b="1" dirty="0" smtClean="0">
                <a:latin typeface="Arial" panose="020B0604020202020204" pitchFamily="34" charset="0"/>
                <a:cs typeface="Arial" panose="020B0604020202020204" pitchFamily="34" charset="0"/>
              </a:rPr>
              <a:t>Diskutera </a:t>
            </a:r>
            <a:r>
              <a:rPr lang="sv-SE" sz="1600" b="1" dirty="0">
                <a:latin typeface="Arial" panose="020B0604020202020204" pitchFamily="34" charset="0"/>
                <a:cs typeface="Arial" panose="020B0604020202020204" pitchFamily="34" charset="0"/>
              </a:rPr>
              <a:t>gärna med en kompis eller </a:t>
            </a:r>
            <a:r>
              <a:rPr lang="sv-SE" sz="1600" b="1" dirty="0" smtClean="0">
                <a:latin typeface="Arial" panose="020B0604020202020204" pitchFamily="34" charset="0"/>
                <a:cs typeface="Arial" panose="020B0604020202020204" pitchFamily="34" charset="0"/>
              </a:rPr>
              <a:t>vuxen</a:t>
            </a:r>
          </a:p>
          <a:p>
            <a:pPr marL="0" indent="0">
              <a:lnSpc>
                <a:spcPct val="120000"/>
              </a:lnSpc>
              <a:buNone/>
            </a:pPr>
            <a:r>
              <a:rPr lang="sv-SE" sz="1300" dirty="0">
                <a:latin typeface="Arial" panose="020B0604020202020204" pitchFamily="34" charset="0"/>
                <a:cs typeface="Arial" panose="020B0604020202020204" pitchFamily="34" charset="0"/>
              </a:rPr>
              <a:t>Ellis 17 år bor hemma med sina föräldrar. I familjen har det bestämts att Ellis ska gifta sig vid 18 års ålder och det är bestämt med vem. Ellis tycker inte att det är bra men har inte vågat prata om det hemma. Sedan en längre tid tillbaka har Ellis träffat någon i hemlighet och det har precis visat sig att de väntar barn. Båda är överens om att de inte är redo för att behålla barnet. Familjen lever i ett sammanhang där sex innan äktenskapen inte är accepterat och där abort inte är att se som ett alternativ. </a:t>
            </a:r>
            <a:endParaRPr lang="sv-SE" sz="1300" dirty="0" smtClean="0">
              <a:latin typeface="Arial" panose="020B0604020202020204" pitchFamily="34" charset="0"/>
              <a:cs typeface="Arial" panose="020B0604020202020204" pitchFamily="34" charset="0"/>
            </a:endParaRPr>
          </a:p>
          <a:p>
            <a:pPr>
              <a:lnSpc>
                <a:spcPct val="120000"/>
              </a:lnSpc>
            </a:pPr>
            <a:r>
              <a:rPr lang="sv-SE" sz="1300" dirty="0" smtClean="0">
                <a:latin typeface="Arial" panose="020B0604020202020204" pitchFamily="34" charset="0"/>
                <a:cs typeface="Arial" panose="020B0604020202020204" pitchFamily="34" charset="0"/>
              </a:rPr>
              <a:t>Kan </a:t>
            </a:r>
            <a:r>
              <a:rPr lang="sv-SE" sz="1300" dirty="0">
                <a:latin typeface="Arial" panose="020B0604020202020204" pitchFamily="34" charset="0"/>
                <a:cs typeface="Arial" panose="020B0604020202020204" pitchFamily="34" charset="0"/>
              </a:rPr>
              <a:t>det vara någon skillnad om Ellis är tjej eller kille och på vilket sätt i så fall?</a:t>
            </a:r>
          </a:p>
          <a:p>
            <a:pPr>
              <a:lnSpc>
                <a:spcPct val="120000"/>
              </a:lnSpc>
            </a:pPr>
            <a:r>
              <a:rPr lang="sv-SE" sz="1300" dirty="0" smtClean="0">
                <a:latin typeface="Arial" panose="020B0604020202020204" pitchFamily="34" charset="0"/>
                <a:cs typeface="Arial" panose="020B0604020202020204" pitchFamily="34" charset="0"/>
              </a:rPr>
              <a:t>Gör </a:t>
            </a:r>
            <a:r>
              <a:rPr lang="sv-SE" sz="1300" dirty="0">
                <a:latin typeface="Arial" panose="020B0604020202020204" pitchFamily="34" charset="0"/>
                <a:cs typeface="Arial" panose="020B0604020202020204" pitchFamily="34" charset="0"/>
              </a:rPr>
              <a:t>det någon skillnad om Ellis är tjej eller kille och skulle vilja behålla barnet men inte den andre? </a:t>
            </a:r>
          </a:p>
          <a:p>
            <a:pPr>
              <a:lnSpc>
                <a:spcPct val="120000"/>
              </a:lnSpc>
            </a:pPr>
            <a:r>
              <a:rPr lang="sv-SE" sz="1300" dirty="0" smtClean="0">
                <a:latin typeface="Arial" panose="020B0604020202020204" pitchFamily="34" charset="0"/>
                <a:cs typeface="Arial" panose="020B0604020202020204" pitchFamily="34" charset="0"/>
              </a:rPr>
              <a:t>Tycker </a:t>
            </a:r>
            <a:r>
              <a:rPr lang="sv-SE" sz="1300" dirty="0">
                <a:latin typeface="Arial" panose="020B0604020202020204" pitchFamily="34" charset="0"/>
                <a:cs typeface="Arial" panose="020B0604020202020204" pitchFamily="34" charset="0"/>
              </a:rPr>
              <a:t>du att någon annan kan bestämma vad Ellis ska göra, tycka eller tänka</a:t>
            </a:r>
            <a:r>
              <a:rPr lang="sv-SE" sz="1300" dirty="0" smtClean="0">
                <a:latin typeface="Arial" panose="020B0604020202020204" pitchFamily="34" charset="0"/>
                <a:cs typeface="Arial" panose="020B0604020202020204" pitchFamily="34" charset="0"/>
              </a:rPr>
              <a:t>?</a:t>
            </a:r>
            <a:endParaRPr lang="sv-SE" sz="1300" dirty="0">
              <a:latin typeface="Arial" panose="020B0604020202020204" pitchFamily="34" charset="0"/>
              <a:cs typeface="Arial" panose="020B0604020202020204" pitchFamily="34" charset="0"/>
            </a:endParaRPr>
          </a:p>
        </p:txBody>
      </p:sp>
      <p:sp>
        <p:nvSpPr>
          <p:cNvPr id="4" name="Rektangel 3"/>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399330" y="8066862"/>
            <a:ext cx="4211052" cy="1569660"/>
          </a:xfrm>
          <a:prstGeom prst="rect">
            <a:avLst/>
          </a:prstGeom>
          <a:noFill/>
        </p:spPr>
        <p:txBody>
          <a:bodyPr wrap="square" rtlCol="0">
            <a:spAutoFit/>
          </a:bodyPr>
          <a:lstStyle/>
          <a:p>
            <a:r>
              <a:rPr lang="sv-SE" sz="2400" b="1" dirty="0" smtClean="0">
                <a:solidFill>
                  <a:schemeClr val="bg1"/>
                </a:solidFill>
                <a:latin typeface="Times New Roman" panose="02020603050405020304" pitchFamily="18" charset="0"/>
                <a:cs typeface="Times New Roman" panose="02020603050405020304" pitchFamily="18" charset="0"/>
              </a:rPr>
              <a:t>Det finns stöd och hjälp </a:t>
            </a:r>
            <a:br>
              <a:rPr lang="sv-SE" sz="2400" b="1" dirty="0" smtClean="0">
                <a:solidFill>
                  <a:schemeClr val="bg1"/>
                </a:solidFill>
                <a:latin typeface="Times New Roman" panose="02020603050405020304" pitchFamily="18" charset="0"/>
                <a:cs typeface="Times New Roman" panose="02020603050405020304" pitchFamily="18" charset="0"/>
              </a:rPr>
            </a:br>
            <a:r>
              <a:rPr lang="sv-SE" sz="2400" b="1" dirty="0" smtClean="0">
                <a:solidFill>
                  <a:schemeClr val="bg1"/>
                </a:solidFill>
                <a:latin typeface="Times New Roman" panose="02020603050405020304" pitchFamily="18" charset="0"/>
                <a:cs typeface="Times New Roman" panose="02020603050405020304" pitchFamily="18" charset="0"/>
              </a:rPr>
              <a:t>för dig som är utsatt, känner någon som är utsatt eller utsätter någon annan.</a:t>
            </a:r>
            <a:endParaRPr lang="sv-SE" sz="2400" b="1" dirty="0">
              <a:solidFill>
                <a:schemeClr val="bg1"/>
              </a:solidFill>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2"/>
          <a:stretch>
            <a:fillRect/>
          </a:stretch>
        </p:blipFill>
        <p:spPr>
          <a:xfrm>
            <a:off x="5026192" y="7992116"/>
            <a:ext cx="1347538" cy="1347536"/>
          </a:xfrm>
          <a:prstGeom prst="rect">
            <a:avLst/>
          </a:prstGeom>
        </p:spPr>
      </p:pic>
      <p:sp>
        <p:nvSpPr>
          <p:cNvPr id="7" name="textruta 6"/>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95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71488" y="288757"/>
            <a:ext cx="5915025" cy="9276347"/>
          </a:xfrm>
        </p:spPr>
        <p:txBody>
          <a:bodyPr>
            <a:normAutofit/>
          </a:bodyPr>
          <a:lstStyle/>
          <a:p>
            <a:pPr marL="0" indent="0">
              <a:lnSpc>
                <a:spcPct val="120000"/>
              </a:lnSpc>
              <a:buNone/>
            </a:pPr>
            <a:r>
              <a:rPr lang="sv-SE" sz="1800" b="1" dirty="0" smtClean="0">
                <a:latin typeface="Arial" panose="020B0604020202020204" pitchFamily="34" charset="0"/>
                <a:cs typeface="Arial" panose="020B0604020202020204" pitchFamily="34" charset="0"/>
              </a:rPr>
              <a:t>Du </a:t>
            </a:r>
            <a:r>
              <a:rPr lang="sv-SE" sz="1800" b="1" dirty="0">
                <a:latin typeface="Arial" panose="020B0604020202020204" pitchFamily="34" charset="0"/>
                <a:cs typeface="Arial" panose="020B0604020202020204" pitchFamily="34" charset="0"/>
              </a:rPr>
              <a:t>har rätt att påverka och forma ditt eget </a:t>
            </a:r>
            <a:r>
              <a:rPr lang="sv-SE" sz="1800" b="1" dirty="0" smtClean="0">
                <a:latin typeface="Arial" panose="020B0604020202020204" pitchFamily="34" charset="0"/>
                <a:cs typeface="Arial" panose="020B0604020202020204" pitchFamily="34" charset="0"/>
              </a:rPr>
              <a:t>liv</a:t>
            </a:r>
            <a:endParaRPr lang="sv-SE" sz="1800" dirty="0">
              <a:latin typeface="Arial" panose="020B0604020202020204" pitchFamily="34" charset="0"/>
              <a:cs typeface="Arial" panose="020B0604020202020204" pitchFamily="34" charset="0"/>
            </a:endParaRPr>
          </a:p>
          <a:p>
            <a:pPr marL="0" indent="0">
              <a:lnSpc>
                <a:spcPct val="120000"/>
              </a:lnSpc>
              <a:buNone/>
            </a:pPr>
            <a:r>
              <a:rPr lang="sv-SE" sz="1400" dirty="0">
                <a:latin typeface="Arial" panose="020B0604020202020204" pitchFamily="34" charset="0"/>
                <a:cs typeface="Arial" panose="020B0604020202020204" pitchFamily="34" charset="0"/>
              </a:rPr>
              <a:t>Du har rätt att leva ditt eget liv som du vill och det spelar ingen roll vilket land du kommer ifrån, eller vilken kultur eller religion du har. Om du vill uttrycka dina åsikter ska du aldrig behöva bli hotad, utsatt för våld eller hot om våld. Vuxna har ett ansvar att lyssna på dig och dina åsikter och du har rätt till att förstå de beslut som handlar om dig. Det är till exempel din rättighet att få gå i skolan och vara med på alla lektioner, att få vara kär i vem du vill och att få tro på vilken gud du vill, om du vill tro på en gud. Du har rätt till dina tankar och åsikter och andra har rätt till sina. </a:t>
            </a:r>
          </a:p>
          <a:p>
            <a:pPr marL="0" indent="0">
              <a:lnSpc>
                <a:spcPct val="120000"/>
              </a:lnSpc>
              <a:buNone/>
            </a:pPr>
            <a:endParaRPr lang="sv-SE" sz="1400" dirty="0" smtClean="0">
              <a:latin typeface="Arial" panose="020B0604020202020204" pitchFamily="34" charset="0"/>
              <a:cs typeface="Arial" panose="020B0604020202020204" pitchFamily="34" charset="0"/>
            </a:endParaRPr>
          </a:p>
          <a:p>
            <a:pPr marL="0" indent="0">
              <a:lnSpc>
                <a:spcPct val="120000"/>
              </a:lnSpc>
              <a:buNone/>
            </a:pPr>
            <a:r>
              <a:rPr lang="sv-SE" sz="1600" b="1" dirty="0" smtClean="0">
                <a:latin typeface="Arial" panose="020B0604020202020204" pitchFamily="34" charset="0"/>
                <a:cs typeface="Arial" panose="020B0604020202020204" pitchFamily="34" charset="0"/>
              </a:rPr>
              <a:t>Diskutera </a:t>
            </a:r>
            <a:r>
              <a:rPr lang="sv-SE" sz="1600" b="1" dirty="0">
                <a:latin typeface="Arial" panose="020B0604020202020204" pitchFamily="34" charset="0"/>
                <a:cs typeface="Arial" panose="020B0604020202020204" pitchFamily="34" charset="0"/>
              </a:rPr>
              <a:t>gärna med en kompis eller vuxen</a:t>
            </a:r>
          </a:p>
          <a:p>
            <a:pPr marL="0" indent="0">
              <a:lnSpc>
                <a:spcPct val="120000"/>
              </a:lnSpc>
              <a:buNone/>
            </a:pPr>
            <a:r>
              <a:rPr lang="sv-SE" sz="1400" dirty="0" err="1" smtClean="0">
                <a:latin typeface="Arial" panose="020B0604020202020204" pitchFamily="34" charset="0"/>
                <a:cs typeface="Arial" panose="020B0604020202020204" pitchFamily="34" charset="0"/>
              </a:rPr>
              <a:t>Nour</a:t>
            </a:r>
            <a:r>
              <a:rPr lang="sv-SE" sz="1400" dirty="0" smtClean="0">
                <a:latin typeface="Arial" panose="020B0604020202020204" pitchFamily="34" charset="0"/>
                <a:cs typeface="Arial" panose="020B0604020202020204" pitchFamily="34" charset="0"/>
              </a:rPr>
              <a:t>, </a:t>
            </a:r>
            <a:r>
              <a:rPr lang="sv-SE" sz="1400" dirty="0">
                <a:latin typeface="Arial" panose="020B0604020202020204" pitchFamily="34" charset="0"/>
                <a:cs typeface="Arial" panose="020B0604020202020204" pitchFamily="34" charset="0"/>
              </a:rPr>
              <a:t>15 </a:t>
            </a:r>
            <a:r>
              <a:rPr lang="sv-SE" sz="1400" dirty="0" smtClean="0">
                <a:latin typeface="Arial" panose="020B0604020202020204" pitchFamily="34" charset="0"/>
                <a:cs typeface="Arial" panose="020B0604020202020204" pitchFamily="34" charset="0"/>
              </a:rPr>
              <a:t>år, </a:t>
            </a:r>
            <a:r>
              <a:rPr lang="sv-SE" sz="1400" dirty="0">
                <a:latin typeface="Arial" panose="020B0604020202020204" pitchFamily="34" charset="0"/>
                <a:cs typeface="Arial" panose="020B0604020202020204" pitchFamily="34" charset="0"/>
              </a:rPr>
              <a:t>identifierar sig varken som pojke eller flicka men har svårt att prata om det hemma. </a:t>
            </a:r>
            <a:r>
              <a:rPr lang="sv-SE" sz="1400" dirty="0" err="1">
                <a:latin typeface="Arial" panose="020B0604020202020204" pitchFamily="34" charset="0"/>
                <a:cs typeface="Arial" panose="020B0604020202020204" pitchFamily="34" charset="0"/>
              </a:rPr>
              <a:t>Nour</a:t>
            </a:r>
            <a:r>
              <a:rPr lang="sv-SE" sz="1400" dirty="0">
                <a:latin typeface="Arial" panose="020B0604020202020204" pitchFamily="34" charset="0"/>
                <a:cs typeface="Arial" panose="020B0604020202020204" pitchFamily="34" charset="0"/>
              </a:rPr>
              <a:t> vet att det inte är accepterat i familjen då en släkting i en liknande situation tvingades att gifta sig och bilda familj för att inte skämma ut släkten. </a:t>
            </a:r>
            <a:r>
              <a:rPr lang="sv-SE" sz="1400" dirty="0" err="1">
                <a:latin typeface="Arial" panose="020B0604020202020204" pitchFamily="34" charset="0"/>
                <a:cs typeface="Arial" panose="020B0604020202020204" pitchFamily="34" charset="0"/>
              </a:rPr>
              <a:t>Nour</a:t>
            </a:r>
            <a:r>
              <a:rPr lang="sv-SE" sz="1400" dirty="0">
                <a:latin typeface="Arial" panose="020B0604020202020204" pitchFamily="34" charset="0"/>
                <a:cs typeface="Arial" panose="020B0604020202020204" pitchFamily="34" charset="0"/>
              </a:rPr>
              <a:t> vet att föräldrarna inte höll med alla andra samtidigt som de inte kunde se att det fanns något annat alternativ. </a:t>
            </a:r>
            <a:r>
              <a:rPr lang="sv-SE" sz="1400" dirty="0" err="1">
                <a:latin typeface="Arial" panose="020B0604020202020204" pitchFamily="34" charset="0"/>
                <a:cs typeface="Arial" panose="020B0604020202020204" pitchFamily="34" charset="0"/>
              </a:rPr>
              <a:t>Nour</a:t>
            </a:r>
            <a:r>
              <a:rPr lang="sv-SE" sz="1400" dirty="0">
                <a:latin typeface="Arial" panose="020B0604020202020204" pitchFamily="34" charset="0"/>
                <a:cs typeface="Arial" panose="020B0604020202020204" pitchFamily="34" charset="0"/>
              </a:rPr>
              <a:t> tror inte att föräldrarna skulle använda hot eller </a:t>
            </a:r>
            <a:r>
              <a:rPr lang="sv-SE" sz="1400" dirty="0" smtClean="0">
                <a:latin typeface="Arial" panose="020B0604020202020204" pitchFamily="34" charset="0"/>
                <a:cs typeface="Arial" panose="020B0604020202020204" pitchFamily="34" charset="0"/>
              </a:rPr>
              <a:t>våld, </a:t>
            </a:r>
            <a:r>
              <a:rPr lang="sv-SE" sz="1400" dirty="0">
                <a:latin typeface="Arial" panose="020B0604020202020204" pitchFamily="34" charset="0"/>
                <a:cs typeface="Arial" panose="020B0604020202020204" pitchFamily="34" charset="0"/>
              </a:rPr>
              <a:t>men är säker på att de skulle bli ledsna och oroliga för vad släkten skulle säga eller tycka. </a:t>
            </a:r>
            <a:r>
              <a:rPr lang="sv-SE" sz="1400" dirty="0" err="1">
                <a:latin typeface="Arial" panose="020B0604020202020204" pitchFamily="34" charset="0"/>
                <a:cs typeface="Arial" panose="020B0604020202020204" pitchFamily="34" charset="0"/>
              </a:rPr>
              <a:t>Nours</a:t>
            </a:r>
            <a:r>
              <a:rPr lang="sv-SE" sz="1400" dirty="0">
                <a:latin typeface="Arial" panose="020B0604020202020204" pitchFamily="34" charset="0"/>
                <a:cs typeface="Arial" panose="020B0604020202020204" pitchFamily="34" charset="0"/>
              </a:rPr>
              <a:t> pappa är också svårt sjuk och tål inte stress. </a:t>
            </a:r>
            <a:r>
              <a:rPr lang="sv-SE" sz="1400" dirty="0" err="1">
                <a:latin typeface="Arial" panose="020B0604020202020204" pitchFamily="34" charset="0"/>
                <a:cs typeface="Arial" panose="020B0604020202020204" pitchFamily="34" charset="0"/>
              </a:rPr>
              <a:t>Nour</a:t>
            </a:r>
            <a:r>
              <a:rPr lang="sv-SE" sz="1400" dirty="0">
                <a:latin typeface="Arial" panose="020B0604020202020204" pitchFamily="34" charset="0"/>
                <a:cs typeface="Arial" panose="020B0604020202020204" pitchFamily="34" charset="0"/>
              </a:rPr>
              <a:t> vill inte göra situationen i familjen värre men mår dåligt av att inte kunna prata med någon om det. </a:t>
            </a:r>
          </a:p>
          <a:p>
            <a:pPr>
              <a:lnSpc>
                <a:spcPct val="120000"/>
              </a:lnSpc>
            </a:pPr>
            <a:r>
              <a:rPr lang="sv-SE" sz="1400" dirty="0" smtClean="0">
                <a:latin typeface="Arial" panose="020B0604020202020204" pitchFamily="34" charset="0"/>
                <a:cs typeface="Arial" panose="020B0604020202020204" pitchFamily="34" charset="0"/>
              </a:rPr>
              <a:t>Vad </a:t>
            </a:r>
            <a:r>
              <a:rPr lang="sv-SE" sz="1400" dirty="0">
                <a:latin typeface="Arial" panose="020B0604020202020204" pitchFamily="34" charset="0"/>
                <a:cs typeface="Arial" panose="020B0604020202020204" pitchFamily="34" charset="0"/>
              </a:rPr>
              <a:t>tänker du att </a:t>
            </a:r>
            <a:r>
              <a:rPr lang="sv-SE" sz="1400" dirty="0" err="1">
                <a:latin typeface="Arial" panose="020B0604020202020204" pitchFamily="34" charset="0"/>
                <a:cs typeface="Arial" panose="020B0604020202020204" pitchFamily="34" charset="0"/>
              </a:rPr>
              <a:t>Nour</a:t>
            </a:r>
            <a:r>
              <a:rPr lang="sv-SE" sz="1400" dirty="0">
                <a:latin typeface="Arial" panose="020B0604020202020204" pitchFamily="34" charset="0"/>
                <a:cs typeface="Arial" panose="020B0604020202020204" pitchFamily="34" charset="0"/>
              </a:rPr>
              <a:t> skulle kunna göra och vad skulle det kunna få för konsekvenser?</a:t>
            </a:r>
          </a:p>
          <a:p>
            <a:pPr>
              <a:lnSpc>
                <a:spcPct val="120000"/>
              </a:lnSpc>
            </a:pPr>
            <a:r>
              <a:rPr lang="sv-SE" sz="1400" dirty="0">
                <a:latin typeface="Arial" panose="020B0604020202020204" pitchFamily="34" charset="0"/>
                <a:cs typeface="Arial" panose="020B0604020202020204" pitchFamily="34" charset="0"/>
              </a:rPr>
              <a:t>Om du var </a:t>
            </a:r>
            <a:r>
              <a:rPr lang="sv-SE" sz="1400" dirty="0" err="1">
                <a:latin typeface="Arial" panose="020B0604020202020204" pitchFamily="34" charset="0"/>
                <a:cs typeface="Arial" panose="020B0604020202020204" pitchFamily="34" charset="0"/>
              </a:rPr>
              <a:t>Nours</a:t>
            </a:r>
            <a:r>
              <a:rPr lang="sv-SE" sz="1400" dirty="0">
                <a:latin typeface="Arial" panose="020B0604020202020204" pitchFamily="34" charset="0"/>
                <a:cs typeface="Arial" panose="020B0604020202020204" pitchFamily="34" charset="0"/>
              </a:rPr>
              <a:t> föräldrar, hur tror du att du skulle göra och vad skulle det kunna få för </a:t>
            </a:r>
            <a:r>
              <a:rPr lang="sv-SE" sz="1400" dirty="0" smtClean="0">
                <a:latin typeface="Arial" panose="020B0604020202020204" pitchFamily="34" charset="0"/>
                <a:cs typeface="Arial" panose="020B0604020202020204" pitchFamily="34" charset="0"/>
              </a:rPr>
              <a:t>konsekvenser</a:t>
            </a:r>
            <a:r>
              <a:rPr lang="sv-SE" sz="1400" dirty="0">
                <a:latin typeface="Arial" panose="020B0604020202020204" pitchFamily="34" charset="0"/>
                <a:cs typeface="Arial" panose="020B0604020202020204" pitchFamily="34" charset="0"/>
              </a:rPr>
              <a:t>?</a:t>
            </a:r>
          </a:p>
          <a:p>
            <a:pPr marL="0" indent="0">
              <a:buNone/>
            </a:pPr>
            <a:endParaRPr lang="sv-SE" sz="1400" dirty="0"/>
          </a:p>
        </p:txBody>
      </p:sp>
      <p:sp>
        <p:nvSpPr>
          <p:cNvPr id="4" name="Rektangel 3"/>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399330" y="8066862"/>
            <a:ext cx="4211052" cy="1569660"/>
          </a:xfrm>
          <a:prstGeom prst="rect">
            <a:avLst/>
          </a:prstGeom>
          <a:noFill/>
        </p:spPr>
        <p:txBody>
          <a:bodyPr wrap="square" rtlCol="0">
            <a:spAutoFit/>
          </a:bodyPr>
          <a:lstStyle/>
          <a:p>
            <a:r>
              <a:rPr lang="sv-SE" sz="2400" b="1" dirty="0" smtClean="0">
                <a:solidFill>
                  <a:schemeClr val="bg1"/>
                </a:solidFill>
                <a:latin typeface="Times New Roman" panose="02020603050405020304" pitchFamily="18" charset="0"/>
                <a:cs typeface="Times New Roman" panose="02020603050405020304" pitchFamily="18" charset="0"/>
              </a:rPr>
              <a:t>Det finns stöd och hjälp </a:t>
            </a:r>
            <a:br>
              <a:rPr lang="sv-SE" sz="2400" b="1" dirty="0" smtClean="0">
                <a:solidFill>
                  <a:schemeClr val="bg1"/>
                </a:solidFill>
                <a:latin typeface="Times New Roman" panose="02020603050405020304" pitchFamily="18" charset="0"/>
                <a:cs typeface="Times New Roman" panose="02020603050405020304" pitchFamily="18" charset="0"/>
              </a:rPr>
            </a:br>
            <a:r>
              <a:rPr lang="sv-SE" sz="2400" b="1" dirty="0" smtClean="0">
                <a:solidFill>
                  <a:schemeClr val="bg1"/>
                </a:solidFill>
                <a:latin typeface="Times New Roman" panose="02020603050405020304" pitchFamily="18" charset="0"/>
                <a:cs typeface="Times New Roman" panose="02020603050405020304" pitchFamily="18" charset="0"/>
              </a:rPr>
              <a:t>för dig som är utsatt, känner någon som är utsatt eller utsätter någon annan.</a:t>
            </a:r>
            <a:endParaRPr lang="sv-SE" sz="2400" b="1" dirty="0">
              <a:solidFill>
                <a:schemeClr val="bg1"/>
              </a:solidFill>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2"/>
          <a:stretch>
            <a:fillRect/>
          </a:stretch>
        </p:blipFill>
        <p:spPr>
          <a:xfrm>
            <a:off x="5026192" y="7992116"/>
            <a:ext cx="1347538" cy="1347536"/>
          </a:xfrm>
          <a:prstGeom prst="rect">
            <a:avLst/>
          </a:prstGeom>
        </p:spPr>
      </p:pic>
      <p:sp>
        <p:nvSpPr>
          <p:cNvPr id="7" name="textruta 6"/>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66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t="3523"/>
          <a:stretch/>
        </p:blipFill>
        <p:spPr>
          <a:xfrm>
            <a:off x="0" y="-12032"/>
            <a:ext cx="6858000" cy="9918032"/>
          </a:xfrm>
          <a:prstGeom prst="rect">
            <a:avLst/>
          </a:prstGeom>
        </p:spPr>
      </p:pic>
      <p:sp>
        <p:nvSpPr>
          <p:cNvPr id="5" name="Rektangel 4"/>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330870" y="7919924"/>
            <a:ext cx="4211052" cy="1200329"/>
          </a:xfrm>
          <a:prstGeom prst="rect">
            <a:avLst/>
          </a:prstGeom>
          <a:noFill/>
        </p:spPr>
        <p:txBody>
          <a:bodyPr wrap="square" rtlCol="0">
            <a:spAutoFit/>
          </a:bodyPr>
          <a:lstStyle/>
          <a:p>
            <a:r>
              <a:rPr lang="sv-SE" sz="3600" b="1" dirty="0" smtClean="0">
                <a:solidFill>
                  <a:schemeClr val="bg1"/>
                </a:solidFill>
                <a:latin typeface="Times New Roman" panose="02020603050405020304" pitchFamily="18" charset="0"/>
                <a:cs typeface="Times New Roman" panose="02020603050405020304" pitchFamily="18" charset="0"/>
              </a:rPr>
              <a:t>Du har rätt att välja dina egna kompisar</a:t>
            </a:r>
            <a:endParaRPr lang="sv-SE" sz="3600" b="1" dirty="0">
              <a:solidFill>
                <a:schemeClr val="bg1"/>
              </a:solidFill>
              <a:latin typeface="Times New Roman" panose="02020603050405020304" pitchFamily="18" charset="0"/>
              <a:cs typeface="Times New Roman" panose="02020603050405020304" pitchFamily="18" charset="0"/>
            </a:endParaRPr>
          </a:p>
        </p:txBody>
      </p:sp>
      <p:pic>
        <p:nvPicPr>
          <p:cNvPr id="7" name="Bildobjekt 6"/>
          <p:cNvPicPr>
            <a:picLocks noChangeAspect="1"/>
          </p:cNvPicPr>
          <p:nvPr/>
        </p:nvPicPr>
        <p:blipFill>
          <a:blip r:embed="rId3"/>
          <a:stretch>
            <a:fillRect/>
          </a:stretch>
        </p:blipFill>
        <p:spPr>
          <a:xfrm>
            <a:off x="5026192" y="7992116"/>
            <a:ext cx="1347538" cy="1347536"/>
          </a:xfrm>
          <a:prstGeom prst="rect">
            <a:avLst/>
          </a:prstGeom>
        </p:spPr>
      </p:pic>
      <p:sp>
        <p:nvSpPr>
          <p:cNvPr id="8" name="textruta 7"/>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89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71488" y="288757"/>
            <a:ext cx="5915025" cy="9276347"/>
          </a:xfrm>
        </p:spPr>
        <p:txBody>
          <a:bodyPr>
            <a:normAutofit/>
          </a:bodyPr>
          <a:lstStyle/>
          <a:p>
            <a:pPr marL="0" indent="0">
              <a:lnSpc>
                <a:spcPct val="120000"/>
              </a:lnSpc>
              <a:buNone/>
            </a:pPr>
            <a:r>
              <a:rPr lang="sv-SE" sz="1800" b="1" dirty="0" smtClean="0">
                <a:latin typeface="Arial" panose="020B0604020202020204" pitchFamily="34" charset="0"/>
                <a:cs typeface="Arial" panose="020B0604020202020204" pitchFamily="34" charset="0"/>
              </a:rPr>
              <a:t>Du </a:t>
            </a:r>
            <a:r>
              <a:rPr lang="sv-SE" sz="1800" b="1" dirty="0">
                <a:latin typeface="Arial" panose="020B0604020202020204" pitchFamily="34" charset="0"/>
                <a:cs typeface="Arial" panose="020B0604020202020204" pitchFamily="34" charset="0"/>
              </a:rPr>
              <a:t>har rätt att </a:t>
            </a:r>
            <a:r>
              <a:rPr lang="sv-SE" sz="1800" b="1" dirty="0" smtClean="0">
                <a:latin typeface="Arial" panose="020B0604020202020204" pitchFamily="34" charset="0"/>
                <a:cs typeface="Arial" panose="020B0604020202020204" pitchFamily="34" charset="0"/>
              </a:rPr>
              <a:t>välja dina egna vänner</a:t>
            </a:r>
            <a:endParaRPr lang="sv-SE" sz="1800" b="1" dirty="0">
              <a:latin typeface="Arial" panose="020B0604020202020204" pitchFamily="34" charset="0"/>
              <a:cs typeface="Arial" panose="020B0604020202020204" pitchFamily="34" charset="0"/>
            </a:endParaRPr>
          </a:p>
          <a:p>
            <a:pPr marL="0" indent="0">
              <a:lnSpc>
                <a:spcPct val="120000"/>
              </a:lnSpc>
              <a:buNone/>
            </a:pPr>
            <a:r>
              <a:rPr lang="sv-SE" sz="1400" dirty="0">
                <a:latin typeface="Arial" panose="020B0604020202020204" pitchFamily="34" charset="0"/>
                <a:cs typeface="Arial" panose="020B0604020202020204" pitchFamily="34" charset="0"/>
              </a:rPr>
              <a:t>När du umgås eller väljer att vara med någon vän ska det inte göra att du utsätts för hot, hot om våld eller kränkande behandling. Det ska inte ha någon betydelse var personen kommer ifrån, sexuell läggning, religion, kön eller ålder. </a:t>
            </a:r>
          </a:p>
          <a:p>
            <a:pPr marL="0" indent="0">
              <a:lnSpc>
                <a:spcPct val="120000"/>
              </a:lnSpc>
              <a:buNone/>
            </a:pPr>
            <a:r>
              <a:rPr lang="sv-SE" sz="1400" dirty="0">
                <a:latin typeface="Arial" panose="020B0604020202020204" pitchFamily="34" charset="0"/>
                <a:cs typeface="Arial" panose="020B0604020202020204" pitchFamily="34" charset="0"/>
              </a:rPr>
              <a:t>Är du under 18 år har du vårdnadshavare som samtidigt har en skyldighet och ett ansvar att vägleda och sätta gränser för dig. Du har däremot rätt till din åsikt och att bli lyssnad på. Det är dina behov och inte dina vårdnadshavares eller släktens behov som avgör. </a:t>
            </a:r>
          </a:p>
          <a:p>
            <a:pPr marL="0" indent="0">
              <a:lnSpc>
                <a:spcPct val="120000"/>
              </a:lnSpc>
              <a:buNone/>
            </a:pPr>
            <a:endParaRPr lang="sv-SE" sz="1400" dirty="0" smtClean="0">
              <a:latin typeface="Arial" panose="020B0604020202020204" pitchFamily="34" charset="0"/>
              <a:cs typeface="Arial" panose="020B0604020202020204" pitchFamily="34" charset="0"/>
            </a:endParaRPr>
          </a:p>
          <a:p>
            <a:pPr marL="0" indent="0">
              <a:lnSpc>
                <a:spcPct val="120000"/>
              </a:lnSpc>
              <a:buNone/>
            </a:pPr>
            <a:r>
              <a:rPr lang="sv-SE" sz="1600" b="1" dirty="0" smtClean="0">
                <a:latin typeface="Arial" panose="020B0604020202020204" pitchFamily="34" charset="0"/>
                <a:cs typeface="Arial" panose="020B0604020202020204" pitchFamily="34" charset="0"/>
              </a:rPr>
              <a:t>Diskutera </a:t>
            </a:r>
            <a:r>
              <a:rPr lang="sv-SE" sz="1600" b="1" dirty="0">
                <a:latin typeface="Arial" panose="020B0604020202020204" pitchFamily="34" charset="0"/>
                <a:cs typeface="Arial" panose="020B0604020202020204" pitchFamily="34" charset="0"/>
              </a:rPr>
              <a:t>gärna med en kompis eller </a:t>
            </a:r>
            <a:r>
              <a:rPr lang="sv-SE" sz="1600" b="1" dirty="0" smtClean="0">
                <a:latin typeface="Arial" panose="020B0604020202020204" pitchFamily="34" charset="0"/>
                <a:cs typeface="Arial" panose="020B0604020202020204" pitchFamily="34" charset="0"/>
              </a:rPr>
              <a:t>vuxen</a:t>
            </a:r>
          </a:p>
          <a:p>
            <a:pPr marL="0" indent="0">
              <a:lnSpc>
                <a:spcPct val="120000"/>
              </a:lnSpc>
              <a:buNone/>
            </a:pPr>
            <a:r>
              <a:rPr lang="sv-SE" sz="1400" dirty="0">
                <a:latin typeface="Arial" panose="020B0604020202020204" pitchFamily="34" charset="0"/>
                <a:cs typeface="Arial" panose="020B0604020202020204" pitchFamily="34" charset="0"/>
              </a:rPr>
              <a:t>Du är hemma hos en vän. Ni sitter och pratar med varandra om sådant som är privat för er och som ni inte vill dela med några andra just nu. Du märker att kompisens ena förälder har tjuvlyssnat på samtalet. Föräldern är arg och säger åt dig att gå hem. Därefter har föräldrarna förbjudit kompisen att umgås med dig.</a:t>
            </a:r>
          </a:p>
          <a:p>
            <a:pPr>
              <a:lnSpc>
                <a:spcPct val="120000"/>
              </a:lnSpc>
            </a:pPr>
            <a:r>
              <a:rPr lang="sv-SE" sz="1400" dirty="0" smtClean="0">
                <a:latin typeface="Arial" panose="020B0604020202020204" pitchFamily="34" charset="0"/>
                <a:cs typeface="Arial" panose="020B0604020202020204" pitchFamily="34" charset="0"/>
              </a:rPr>
              <a:t>Finns </a:t>
            </a:r>
            <a:r>
              <a:rPr lang="sv-SE" sz="1400" dirty="0">
                <a:latin typeface="Arial" panose="020B0604020202020204" pitchFamily="34" charset="0"/>
                <a:cs typeface="Arial" panose="020B0604020202020204" pitchFamily="34" charset="0"/>
              </a:rPr>
              <a:t>det tillfällen när vuxna får tjuvlyssna eller hålla koll på var ens barn är via t.ex. </a:t>
            </a:r>
            <a:r>
              <a:rPr lang="sv-SE" sz="1400" dirty="0" err="1">
                <a:latin typeface="Arial" panose="020B0604020202020204" pitchFamily="34" charset="0"/>
                <a:cs typeface="Arial" panose="020B0604020202020204" pitchFamily="34" charset="0"/>
              </a:rPr>
              <a:t>gps</a:t>
            </a:r>
            <a:r>
              <a:rPr lang="sv-SE" sz="1400" dirty="0">
                <a:latin typeface="Arial" panose="020B0604020202020204" pitchFamily="34" charset="0"/>
                <a:cs typeface="Arial" panose="020B0604020202020204" pitchFamily="34" charset="0"/>
              </a:rPr>
              <a:t> i telefonen, läsa sms eller liknande?</a:t>
            </a:r>
          </a:p>
          <a:p>
            <a:pPr>
              <a:lnSpc>
                <a:spcPct val="120000"/>
              </a:lnSpc>
            </a:pPr>
            <a:r>
              <a:rPr lang="sv-SE" sz="1400" dirty="0" smtClean="0">
                <a:latin typeface="Arial" panose="020B0604020202020204" pitchFamily="34" charset="0"/>
                <a:cs typeface="Arial" panose="020B0604020202020204" pitchFamily="34" charset="0"/>
              </a:rPr>
              <a:t>Hur </a:t>
            </a:r>
            <a:r>
              <a:rPr lang="sv-SE" sz="1400" dirty="0">
                <a:latin typeface="Arial" panose="020B0604020202020204" pitchFamily="34" charset="0"/>
                <a:cs typeface="Arial" panose="020B0604020202020204" pitchFamily="34" charset="0"/>
              </a:rPr>
              <a:t>skulle du agera om du var kompisen eller den som blir förbjuden? </a:t>
            </a:r>
          </a:p>
          <a:p>
            <a:pPr>
              <a:lnSpc>
                <a:spcPct val="120000"/>
              </a:lnSpc>
            </a:pPr>
            <a:r>
              <a:rPr lang="sv-SE" sz="1400" dirty="0" smtClean="0">
                <a:latin typeface="Arial" panose="020B0604020202020204" pitchFamily="34" charset="0"/>
                <a:cs typeface="Arial" panose="020B0604020202020204" pitchFamily="34" charset="0"/>
              </a:rPr>
              <a:t>Kan </a:t>
            </a:r>
            <a:r>
              <a:rPr lang="sv-SE" sz="1400" dirty="0">
                <a:latin typeface="Arial" panose="020B0604020202020204" pitchFamily="34" charset="0"/>
                <a:cs typeface="Arial" panose="020B0604020202020204" pitchFamily="34" charset="0"/>
              </a:rPr>
              <a:t>det finnas risker med att inte göra som ens föräldrar säger?</a:t>
            </a:r>
          </a:p>
          <a:p>
            <a:pPr marL="0" indent="0">
              <a:lnSpc>
                <a:spcPct val="120000"/>
              </a:lnSpc>
              <a:buNone/>
            </a:pPr>
            <a:endParaRPr lang="sv-SE" sz="1400" dirty="0">
              <a:latin typeface="Arial" panose="020B0604020202020204" pitchFamily="34" charset="0"/>
              <a:cs typeface="Arial" panose="020B0604020202020204" pitchFamily="34" charset="0"/>
            </a:endParaRPr>
          </a:p>
        </p:txBody>
      </p:sp>
      <p:sp>
        <p:nvSpPr>
          <p:cNvPr id="4" name="Rektangel 3"/>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399330" y="8066862"/>
            <a:ext cx="4211052" cy="1569660"/>
          </a:xfrm>
          <a:prstGeom prst="rect">
            <a:avLst/>
          </a:prstGeom>
          <a:noFill/>
        </p:spPr>
        <p:txBody>
          <a:bodyPr wrap="square" rtlCol="0">
            <a:spAutoFit/>
          </a:bodyPr>
          <a:lstStyle/>
          <a:p>
            <a:r>
              <a:rPr lang="sv-SE" sz="2400" b="1" dirty="0" smtClean="0">
                <a:solidFill>
                  <a:schemeClr val="bg1"/>
                </a:solidFill>
                <a:latin typeface="Times New Roman" panose="02020603050405020304" pitchFamily="18" charset="0"/>
                <a:cs typeface="Times New Roman" panose="02020603050405020304" pitchFamily="18" charset="0"/>
              </a:rPr>
              <a:t>Det finns stöd och hjälp </a:t>
            </a:r>
            <a:br>
              <a:rPr lang="sv-SE" sz="2400" b="1" dirty="0" smtClean="0">
                <a:solidFill>
                  <a:schemeClr val="bg1"/>
                </a:solidFill>
                <a:latin typeface="Times New Roman" panose="02020603050405020304" pitchFamily="18" charset="0"/>
                <a:cs typeface="Times New Roman" panose="02020603050405020304" pitchFamily="18" charset="0"/>
              </a:rPr>
            </a:br>
            <a:r>
              <a:rPr lang="sv-SE" sz="2400" b="1" dirty="0" smtClean="0">
                <a:solidFill>
                  <a:schemeClr val="bg1"/>
                </a:solidFill>
                <a:latin typeface="Times New Roman" panose="02020603050405020304" pitchFamily="18" charset="0"/>
                <a:cs typeface="Times New Roman" panose="02020603050405020304" pitchFamily="18" charset="0"/>
              </a:rPr>
              <a:t>för dig som är utsatt, känner någon som är utsatt eller utsätter någon annan.</a:t>
            </a:r>
            <a:endParaRPr lang="sv-SE" sz="2400" b="1" dirty="0">
              <a:solidFill>
                <a:schemeClr val="bg1"/>
              </a:solidFill>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2"/>
          <a:stretch>
            <a:fillRect/>
          </a:stretch>
        </p:blipFill>
        <p:spPr>
          <a:xfrm>
            <a:off x="5026192" y="7992116"/>
            <a:ext cx="1347538" cy="1347536"/>
          </a:xfrm>
          <a:prstGeom prst="rect">
            <a:avLst/>
          </a:prstGeom>
        </p:spPr>
      </p:pic>
      <p:sp>
        <p:nvSpPr>
          <p:cNvPr id="7" name="textruta 6"/>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77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print">
            <a:extLst>
              <a:ext uri="{28A0092B-C50C-407E-A947-70E740481C1C}">
                <a14:useLocalDpi xmlns:a14="http://schemas.microsoft.com/office/drawing/2010/main" val="0"/>
              </a:ext>
            </a:extLst>
          </a:blip>
          <a:srcRect t="3290"/>
          <a:stretch/>
        </p:blipFill>
        <p:spPr>
          <a:xfrm>
            <a:off x="0" y="-36095"/>
            <a:ext cx="6858000" cy="9942095"/>
          </a:xfrm>
          <a:prstGeom prst="rect">
            <a:avLst/>
          </a:prstGeom>
        </p:spPr>
      </p:pic>
      <p:sp>
        <p:nvSpPr>
          <p:cNvPr id="5" name="Rektangel 4"/>
          <p:cNvSpPr/>
          <p:nvPr/>
        </p:nvSpPr>
        <p:spPr>
          <a:xfrm>
            <a:off x="0" y="7760368"/>
            <a:ext cx="6862573" cy="2145632"/>
          </a:xfrm>
          <a:prstGeom prst="rect">
            <a:avLst/>
          </a:prstGeom>
          <a:solidFill>
            <a:srgbClr val="7F7F7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330870" y="7919924"/>
            <a:ext cx="4499810" cy="1200329"/>
          </a:xfrm>
          <a:prstGeom prst="rect">
            <a:avLst/>
          </a:prstGeom>
          <a:noFill/>
        </p:spPr>
        <p:txBody>
          <a:bodyPr wrap="square" rtlCol="0">
            <a:spAutoFit/>
          </a:bodyPr>
          <a:lstStyle/>
          <a:p>
            <a:r>
              <a:rPr lang="sv-SE" sz="3600" b="1" dirty="0" smtClean="0">
                <a:solidFill>
                  <a:schemeClr val="bg1"/>
                </a:solidFill>
                <a:latin typeface="Times New Roman" panose="02020603050405020304" pitchFamily="18" charset="0"/>
                <a:cs typeface="Times New Roman" panose="02020603050405020304" pitchFamily="18" charset="0"/>
              </a:rPr>
              <a:t>Du har rätt </a:t>
            </a:r>
            <a:r>
              <a:rPr lang="sv-SE" sz="3600" b="1" dirty="0">
                <a:solidFill>
                  <a:schemeClr val="bg1"/>
                </a:solidFill>
                <a:latin typeface="Times New Roman" panose="02020603050405020304" pitchFamily="18" charset="0"/>
                <a:cs typeface="Times New Roman" panose="02020603050405020304" pitchFamily="18" charset="0"/>
              </a:rPr>
              <a:t>att </a:t>
            </a:r>
            <a:r>
              <a:rPr lang="sv-SE" sz="3600" b="1" dirty="0" smtClean="0">
                <a:solidFill>
                  <a:schemeClr val="bg1"/>
                </a:solidFill>
                <a:latin typeface="Times New Roman" panose="02020603050405020304" pitchFamily="18" charset="0"/>
                <a:cs typeface="Times New Roman" panose="02020603050405020304" pitchFamily="18" charset="0"/>
              </a:rPr>
              <a:t>avstå </a:t>
            </a:r>
            <a:r>
              <a:rPr lang="sv-SE" sz="3600" b="1" dirty="0">
                <a:solidFill>
                  <a:schemeClr val="bg1"/>
                </a:solidFill>
                <a:latin typeface="Times New Roman" panose="02020603050405020304" pitchFamily="18" charset="0"/>
                <a:cs typeface="Times New Roman" panose="02020603050405020304" pitchFamily="18" charset="0"/>
              </a:rPr>
              <a:t>kriminella handlingar</a:t>
            </a:r>
          </a:p>
        </p:txBody>
      </p:sp>
      <p:pic>
        <p:nvPicPr>
          <p:cNvPr id="7" name="Bildobjekt 6"/>
          <p:cNvPicPr>
            <a:picLocks noChangeAspect="1"/>
          </p:cNvPicPr>
          <p:nvPr/>
        </p:nvPicPr>
        <p:blipFill>
          <a:blip r:embed="rId3"/>
          <a:stretch>
            <a:fillRect/>
          </a:stretch>
        </p:blipFill>
        <p:spPr>
          <a:xfrm>
            <a:off x="5026192" y="7992116"/>
            <a:ext cx="1347538" cy="1347536"/>
          </a:xfrm>
          <a:prstGeom prst="rect">
            <a:avLst/>
          </a:prstGeom>
        </p:spPr>
      </p:pic>
      <p:sp>
        <p:nvSpPr>
          <p:cNvPr id="8" name="textruta 7"/>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81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71488" y="288757"/>
            <a:ext cx="5915025" cy="9276347"/>
          </a:xfrm>
        </p:spPr>
        <p:txBody>
          <a:bodyPr>
            <a:normAutofit/>
          </a:bodyPr>
          <a:lstStyle/>
          <a:p>
            <a:pPr marL="0" indent="0">
              <a:lnSpc>
                <a:spcPct val="120000"/>
              </a:lnSpc>
              <a:buNone/>
            </a:pPr>
            <a:r>
              <a:rPr lang="sv-SE" sz="1800" b="1" dirty="0" smtClean="0">
                <a:latin typeface="Arial" panose="020B0604020202020204" pitchFamily="34" charset="0"/>
                <a:cs typeface="Arial" panose="020B0604020202020204" pitchFamily="34" charset="0"/>
              </a:rPr>
              <a:t>Du </a:t>
            </a:r>
            <a:r>
              <a:rPr lang="sv-SE" sz="1800" b="1" dirty="0">
                <a:latin typeface="Arial" panose="020B0604020202020204" pitchFamily="34" charset="0"/>
                <a:cs typeface="Arial" panose="020B0604020202020204" pitchFamily="34" charset="0"/>
              </a:rPr>
              <a:t>har rätt att </a:t>
            </a:r>
            <a:r>
              <a:rPr lang="sv-SE" sz="1800" b="1" dirty="0" smtClean="0">
                <a:latin typeface="Arial" panose="020B0604020202020204" pitchFamily="34" charset="0"/>
                <a:cs typeface="Arial" panose="020B0604020202020204" pitchFamily="34" charset="0"/>
              </a:rPr>
              <a:t>avstå kriminella handlingar</a:t>
            </a:r>
            <a:endParaRPr lang="sv-SE" sz="1800" b="1" dirty="0">
              <a:latin typeface="Arial" panose="020B0604020202020204" pitchFamily="34" charset="0"/>
              <a:cs typeface="Arial" panose="020B0604020202020204" pitchFamily="34" charset="0"/>
            </a:endParaRPr>
          </a:p>
          <a:p>
            <a:pPr marL="0" indent="0">
              <a:lnSpc>
                <a:spcPct val="120000"/>
              </a:lnSpc>
              <a:buNone/>
            </a:pPr>
            <a:r>
              <a:rPr lang="sv-SE" sz="1200" dirty="0">
                <a:latin typeface="Arial" panose="020B0604020202020204" pitchFamily="34" charset="0"/>
                <a:cs typeface="Arial" panose="020B0604020202020204" pitchFamily="34" charset="0"/>
              </a:rPr>
              <a:t>Känner du att du måste kontrollera dina syskon eller andra släktingar. Kanske är familjen eller släkten orolig att det ska börja gå dåliga rykten om dem. Det kan tillexempel ses som dåligt att en flicka umgås med pojkar. Det som du eller andra i familjen eller släkten tycker är bäst för en annan person, kanske inte personen själv tycker är bäst och så måste det få vara.</a:t>
            </a:r>
          </a:p>
          <a:p>
            <a:pPr marL="0" indent="0">
              <a:lnSpc>
                <a:spcPct val="120000"/>
              </a:lnSpc>
              <a:buNone/>
            </a:pPr>
            <a:r>
              <a:rPr lang="sv-SE" sz="1200" dirty="0">
                <a:latin typeface="Arial" panose="020B0604020202020204" pitchFamily="34" charset="0"/>
                <a:cs typeface="Arial" panose="020B0604020202020204" pitchFamily="34" charset="0"/>
              </a:rPr>
              <a:t>Du kanske inte håller med om de regler och förväntningar som finns i familjen eller släkten och vill att det ska var på något annat sätt men inte känner att du vet hur du ska göra. Det finns hjälp för dig att få. Du har rätt till att få leva ditt eget liv utan att behöva kontrollera någon annan. Det kan även vara så att du, genom att kontrollera andra, deltar i en brottslig handling.</a:t>
            </a:r>
          </a:p>
          <a:p>
            <a:pPr marL="0" indent="0">
              <a:lnSpc>
                <a:spcPct val="120000"/>
              </a:lnSpc>
              <a:buNone/>
            </a:pPr>
            <a:r>
              <a:rPr lang="sv-SE" sz="1600" b="1" dirty="0" smtClean="0">
                <a:latin typeface="Arial" panose="020B0604020202020204" pitchFamily="34" charset="0"/>
                <a:cs typeface="Arial" panose="020B0604020202020204" pitchFamily="34" charset="0"/>
              </a:rPr>
              <a:t>Diskutera </a:t>
            </a:r>
            <a:r>
              <a:rPr lang="sv-SE" sz="1600" b="1" dirty="0">
                <a:latin typeface="Arial" panose="020B0604020202020204" pitchFamily="34" charset="0"/>
                <a:cs typeface="Arial" panose="020B0604020202020204" pitchFamily="34" charset="0"/>
              </a:rPr>
              <a:t>gärna med en kompis eller </a:t>
            </a:r>
            <a:r>
              <a:rPr lang="sv-SE" sz="1600" b="1" dirty="0" smtClean="0">
                <a:latin typeface="Arial" panose="020B0604020202020204" pitchFamily="34" charset="0"/>
                <a:cs typeface="Arial" panose="020B0604020202020204" pitchFamily="34" charset="0"/>
              </a:rPr>
              <a:t>vuxen</a:t>
            </a:r>
          </a:p>
          <a:p>
            <a:pPr marL="0" indent="0">
              <a:lnSpc>
                <a:spcPct val="120000"/>
              </a:lnSpc>
              <a:buNone/>
            </a:pPr>
            <a:r>
              <a:rPr lang="sv-SE" sz="1200" dirty="0">
                <a:latin typeface="Arial" panose="020B0604020202020204" pitchFamily="34" charset="0"/>
                <a:cs typeface="Arial" panose="020B0604020202020204" pitchFamily="34" charset="0"/>
              </a:rPr>
              <a:t>Josef går sista året i högstadiet och sommaren börjar närma sig. På sista tiden har Josefs familj, släkt och vänner till familjen allt mer börjat diskutera det olämpliga i att Josefs lillasyster </a:t>
            </a:r>
            <a:r>
              <a:rPr lang="sv-SE" sz="1200" dirty="0" err="1">
                <a:latin typeface="Arial" panose="020B0604020202020204" pitchFamily="34" charset="0"/>
                <a:cs typeface="Arial" panose="020B0604020202020204" pitchFamily="34" charset="0"/>
              </a:rPr>
              <a:t>Zara</a:t>
            </a:r>
            <a:r>
              <a:rPr lang="sv-SE" sz="1200" dirty="0">
                <a:latin typeface="Arial" panose="020B0604020202020204" pitchFamily="34" charset="0"/>
                <a:cs typeface="Arial" panose="020B0604020202020204" pitchFamily="34" charset="0"/>
              </a:rPr>
              <a:t> leker med både killar och tjejer efter skolan. Det pratas också om att hon i samband med en skolteater kramade en pojke. Josef vet inte riktigt vad han ska tycka. Föräldrarna har pratat med </a:t>
            </a:r>
            <a:r>
              <a:rPr lang="sv-SE" sz="1200" dirty="0" err="1">
                <a:latin typeface="Arial" panose="020B0604020202020204" pitchFamily="34" charset="0"/>
                <a:cs typeface="Arial" panose="020B0604020202020204" pitchFamily="34" charset="0"/>
              </a:rPr>
              <a:t>Zara</a:t>
            </a:r>
            <a:r>
              <a:rPr lang="sv-SE" sz="1200" dirty="0">
                <a:latin typeface="Arial" panose="020B0604020202020204" pitchFamily="34" charset="0"/>
                <a:cs typeface="Arial" panose="020B0604020202020204" pitchFamily="34" charset="0"/>
              </a:rPr>
              <a:t> och sagt att hon inte får vara med pojkar efter skolan och att hon ska komma direkt hem för att göra skolarbete. De har också sagt åt Josef att se så att </a:t>
            </a:r>
            <a:r>
              <a:rPr lang="sv-SE" sz="1200" dirty="0" err="1">
                <a:latin typeface="Arial" panose="020B0604020202020204" pitchFamily="34" charset="0"/>
                <a:cs typeface="Arial" panose="020B0604020202020204" pitchFamily="34" charset="0"/>
              </a:rPr>
              <a:t>Zara</a:t>
            </a:r>
            <a:r>
              <a:rPr lang="sv-SE" sz="1200" dirty="0">
                <a:latin typeface="Arial" panose="020B0604020202020204" pitchFamily="34" charset="0"/>
                <a:cs typeface="Arial" panose="020B0604020202020204" pitchFamily="34" charset="0"/>
              </a:rPr>
              <a:t> gör som hon ska och berätta för dem om det händer något. Till sommaren har familjen också planerat att resa utomlands. Josef ser fram mot det men har också förstått att föräldrarna planerar för att </a:t>
            </a:r>
            <a:r>
              <a:rPr lang="sv-SE" sz="1200" dirty="0" err="1">
                <a:latin typeface="Arial" panose="020B0604020202020204" pitchFamily="34" charset="0"/>
                <a:cs typeface="Arial" panose="020B0604020202020204" pitchFamily="34" charset="0"/>
              </a:rPr>
              <a:t>Zara</a:t>
            </a:r>
            <a:r>
              <a:rPr lang="sv-SE" sz="1200" dirty="0">
                <a:latin typeface="Arial" panose="020B0604020202020204" pitchFamily="34" charset="0"/>
                <a:cs typeface="Arial" panose="020B0604020202020204" pitchFamily="34" charset="0"/>
              </a:rPr>
              <a:t> ska omskäras (könsstympning).Finns det tillfällen när vuxna får tjuvlyssna eller hålla koll på var ens barn är via t.ex. </a:t>
            </a:r>
            <a:r>
              <a:rPr lang="sv-SE" sz="1200" dirty="0" err="1">
                <a:latin typeface="Arial" panose="020B0604020202020204" pitchFamily="34" charset="0"/>
                <a:cs typeface="Arial" panose="020B0604020202020204" pitchFamily="34" charset="0"/>
              </a:rPr>
              <a:t>gps</a:t>
            </a:r>
            <a:r>
              <a:rPr lang="sv-SE" sz="1200" dirty="0">
                <a:latin typeface="Arial" panose="020B0604020202020204" pitchFamily="34" charset="0"/>
                <a:cs typeface="Arial" panose="020B0604020202020204" pitchFamily="34" charset="0"/>
              </a:rPr>
              <a:t> i telefonen, läsa sms eller liknande?</a:t>
            </a:r>
          </a:p>
          <a:p>
            <a:pPr>
              <a:lnSpc>
                <a:spcPct val="120000"/>
              </a:lnSpc>
            </a:pPr>
            <a:r>
              <a:rPr lang="sv-SE" sz="1200" dirty="0" smtClean="0">
                <a:latin typeface="Arial" panose="020B0604020202020204" pitchFamily="34" charset="0"/>
                <a:cs typeface="Arial" panose="020B0604020202020204" pitchFamily="34" charset="0"/>
              </a:rPr>
              <a:t>Kan </a:t>
            </a:r>
            <a:r>
              <a:rPr lang="sv-SE" sz="1200" dirty="0">
                <a:latin typeface="Arial" panose="020B0604020202020204" pitchFamily="34" charset="0"/>
                <a:cs typeface="Arial" panose="020B0604020202020204" pitchFamily="34" charset="0"/>
              </a:rPr>
              <a:t>det finnas olika förväntningar på pojkar och flickor?</a:t>
            </a:r>
          </a:p>
          <a:p>
            <a:pPr>
              <a:lnSpc>
                <a:spcPct val="120000"/>
              </a:lnSpc>
            </a:pPr>
            <a:r>
              <a:rPr lang="sv-SE" sz="1200" dirty="0" smtClean="0">
                <a:latin typeface="Arial" panose="020B0604020202020204" pitchFamily="34" charset="0"/>
                <a:cs typeface="Arial" panose="020B0604020202020204" pitchFamily="34" charset="0"/>
              </a:rPr>
              <a:t>Kan </a:t>
            </a:r>
            <a:r>
              <a:rPr lang="sv-SE" sz="1200" dirty="0">
                <a:latin typeface="Arial" panose="020B0604020202020204" pitchFamily="34" charset="0"/>
                <a:cs typeface="Arial" panose="020B0604020202020204" pitchFamily="34" charset="0"/>
              </a:rPr>
              <a:t>både tjejer och killar tvingas att utöva kontroll på t.ex. ett syskon eller släkting?</a:t>
            </a:r>
          </a:p>
          <a:p>
            <a:pPr>
              <a:lnSpc>
                <a:spcPct val="120000"/>
              </a:lnSpc>
            </a:pPr>
            <a:r>
              <a:rPr lang="sv-SE" sz="1200" dirty="0" smtClean="0">
                <a:latin typeface="Arial" panose="020B0604020202020204" pitchFamily="34" charset="0"/>
                <a:cs typeface="Arial" panose="020B0604020202020204" pitchFamily="34" charset="0"/>
              </a:rPr>
              <a:t>Är </a:t>
            </a:r>
            <a:r>
              <a:rPr lang="sv-SE" sz="1200" dirty="0">
                <a:latin typeface="Arial" panose="020B0604020202020204" pitchFamily="34" charset="0"/>
                <a:cs typeface="Arial" panose="020B0604020202020204" pitchFamily="34" charset="0"/>
              </a:rPr>
              <a:t>både Josef och </a:t>
            </a:r>
            <a:r>
              <a:rPr lang="sv-SE" sz="1200" dirty="0" err="1">
                <a:latin typeface="Arial" panose="020B0604020202020204" pitchFamily="34" charset="0"/>
                <a:cs typeface="Arial" panose="020B0604020202020204" pitchFamily="34" charset="0"/>
              </a:rPr>
              <a:t>Zara</a:t>
            </a:r>
            <a:r>
              <a:rPr lang="sv-SE" sz="1200" dirty="0">
                <a:latin typeface="Arial" panose="020B0604020202020204" pitchFamily="34" charset="0"/>
                <a:cs typeface="Arial" panose="020B0604020202020204" pitchFamily="34" charset="0"/>
              </a:rPr>
              <a:t> i en utsatt situation? </a:t>
            </a:r>
          </a:p>
          <a:p>
            <a:pPr>
              <a:lnSpc>
                <a:spcPct val="120000"/>
              </a:lnSpc>
            </a:pPr>
            <a:r>
              <a:rPr lang="sv-SE" sz="1200" dirty="0" smtClean="0">
                <a:latin typeface="Arial" panose="020B0604020202020204" pitchFamily="34" charset="0"/>
                <a:cs typeface="Arial" panose="020B0604020202020204" pitchFamily="34" charset="0"/>
              </a:rPr>
              <a:t>Vad </a:t>
            </a:r>
            <a:r>
              <a:rPr lang="sv-SE" sz="1200" dirty="0">
                <a:latin typeface="Arial" panose="020B0604020202020204" pitchFamily="34" charset="0"/>
                <a:cs typeface="Arial" panose="020B0604020202020204" pitchFamily="34" charset="0"/>
              </a:rPr>
              <a:t>betyder det för dig att ingen får göra dig illa?</a:t>
            </a:r>
          </a:p>
          <a:p>
            <a:pPr marL="0" indent="0">
              <a:lnSpc>
                <a:spcPct val="120000"/>
              </a:lnSpc>
              <a:buNone/>
            </a:pPr>
            <a:endParaRPr lang="sv-SE" sz="1200" dirty="0">
              <a:latin typeface="Arial" panose="020B0604020202020204" pitchFamily="34" charset="0"/>
              <a:cs typeface="Arial" panose="020B0604020202020204" pitchFamily="34" charset="0"/>
            </a:endParaRPr>
          </a:p>
        </p:txBody>
      </p:sp>
      <p:sp>
        <p:nvSpPr>
          <p:cNvPr id="4" name="Rektangel 3"/>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399330" y="8066862"/>
            <a:ext cx="4211052" cy="1569660"/>
          </a:xfrm>
          <a:prstGeom prst="rect">
            <a:avLst/>
          </a:prstGeom>
          <a:noFill/>
        </p:spPr>
        <p:txBody>
          <a:bodyPr wrap="square" rtlCol="0">
            <a:spAutoFit/>
          </a:bodyPr>
          <a:lstStyle/>
          <a:p>
            <a:r>
              <a:rPr lang="sv-SE" sz="2400" b="1" dirty="0" smtClean="0">
                <a:solidFill>
                  <a:schemeClr val="bg1"/>
                </a:solidFill>
                <a:latin typeface="Times New Roman" panose="02020603050405020304" pitchFamily="18" charset="0"/>
                <a:cs typeface="Times New Roman" panose="02020603050405020304" pitchFamily="18" charset="0"/>
              </a:rPr>
              <a:t>Det finns stöd och hjälp </a:t>
            </a:r>
            <a:br>
              <a:rPr lang="sv-SE" sz="2400" b="1" dirty="0" smtClean="0">
                <a:solidFill>
                  <a:schemeClr val="bg1"/>
                </a:solidFill>
                <a:latin typeface="Times New Roman" panose="02020603050405020304" pitchFamily="18" charset="0"/>
                <a:cs typeface="Times New Roman" panose="02020603050405020304" pitchFamily="18" charset="0"/>
              </a:rPr>
            </a:br>
            <a:r>
              <a:rPr lang="sv-SE" sz="2400" b="1" dirty="0" smtClean="0">
                <a:solidFill>
                  <a:schemeClr val="bg1"/>
                </a:solidFill>
                <a:latin typeface="Times New Roman" panose="02020603050405020304" pitchFamily="18" charset="0"/>
                <a:cs typeface="Times New Roman" panose="02020603050405020304" pitchFamily="18" charset="0"/>
              </a:rPr>
              <a:t>för dig som är utsatt, känner någon som är utsatt eller utsätter någon annan.</a:t>
            </a:r>
            <a:endParaRPr lang="sv-SE" sz="2400" b="1" dirty="0">
              <a:solidFill>
                <a:schemeClr val="bg1"/>
              </a:solidFill>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2"/>
          <a:stretch>
            <a:fillRect/>
          </a:stretch>
        </p:blipFill>
        <p:spPr>
          <a:xfrm>
            <a:off x="5026192" y="7992116"/>
            <a:ext cx="1347538" cy="1347536"/>
          </a:xfrm>
          <a:prstGeom prst="rect">
            <a:avLst/>
          </a:prstGeom>
        </p:spPr>
      </p:pic>
      <p:sp>
        <p:nvSpPr>
          <p:cNvPr id="7" name="textruta 6"/>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08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t="3405"/>
          <a:stretch/>
        </p:blipFill>
        <p:spPr>
          <a:xfrm>
            <a:off x="0" y="-24064"/>
            <a:ext cx="6858000" cy="9930063"/>
          </a:xfrm>
          <a:prstGeom prst="rect">
            <a:avLst/>
          </a:prstGeom>
        </p:spPr>
      </p:pic>
      <p:sp>
        <p:nvSpPr>
          <p:cNvPr id="5" name="Rektangel 4"/>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276727" y="8160827"/>
            <a:ext cx="4211052" cy="1200329"/>
          </a:xfrm>
          <a:prstGeom prst="rect">
            <a:avLst/>
          </a:prstGeom>
          <a:noFill/>
        </p:spPr>
        <p:txBody>
          <a:bodyPr wrap="square" rtlCol="0">
            <a:spAutoFit/>
          </a:bodyPr>
          <a:lstStyle/>
          <a:p>
            <a:r>
              <a:rPr lang="sv-SE" sz="3600" b="1" dirty="0" smtClean="0">
                <a:solidFill>
                  <a:schemeClr val="bg1"/>
                </a:solidFill>
                <a:latin typeface="Times New Roman" panose="02020603050405020304" pitchFamily="18" charset="0"/>
                <a:cs typeface="Times New Roman" panose="02020603050405020304" pitchFamily="18" charset="0"/>
              </a:rPr>
              <a:t>Du har rätt </a:t>
            </a:r>
            <a:r>
              <a:rPr lang="sv-SE" sz="3600" b="1" dirty="0">
                <a:solidFill>
                  <a:schemeClr val="bg1"/>
                </a:solidFill>
                <a:latin typeface="Times New Roman" panose="02020603050405020304" pitchFamily="18" charset="0"/>
                <a:cs typeface="Times New Roman" panose="02020603050405020304" pitchFamily="18" charset="0"/>
              </a:rPr>
              <a:t>att </a:t>
            </a:r>
            <a:r>
              <a:rPr lang="sv-SE" sz="3600" b="1" dirty="0" smtClean="0">
                <a:solidFill>
                  <a:schemeClr val="bg1"/>
                </a:solidFill>
                <a:latin typeface="Times New Roman" panose="02020603050405020304" pitchFamily="18" charset="0"/>
                <a:cs typeface="Times New Roman" panose="02020603050405020304" pitchFamily="18" charset="0"/>
              </a:rPr>
              <a:t>älska vem du vill</a:t>
            </a:r>
            <a:endParaRPr lang="sv-SE" sz="3600" b="1" dirty="0">
              <a:solidFill>
                <a:schemeClr val="bg1"/>
              </a:solidFill>
              <a:latin typeface="Times New Roman" panose="02020603050405020304" pitchFamily="18" charset="0"/>
              <a:cs typeface="Times New Roman" panose="02020603050405020304" pitchFamily="18" charset="0"/>
            </a:endParaRPr>
          </a:p>
        </p:txBody>
      </p:sp>
      <p:pic>
        <p:nvPicPr>
          <p:cNvPr id="7" name="Bildobjekt 6"/>
          <p:cNvPicPr>
            <a:picLocks noChangeAspect="1"/>
          </p:cNvPicPr>
          <p:nvPr/>
        </p:nvPicPr>
        <p:blipFill>
          <a:blip r:embed="rId3"/>
          <a:stretch>
            <a:fillRect/>
          </a:stretch>
        </p:blipFill>
        <p:spPr>
          <a:xfrm>
            <a:off x="5026192" y="7992116"/>
            <a:ext cx="1347538" cy="1347536"/>
          </a:xfrm>
          <a:prstGeom prst="rect">
            <a:avLst/>
          </a:prstGeom>
        </p:spPr>
      </p:pic>
      <p:sp>
        <p:nvSpPr>
          <p:cNvPr id="8" name="textruta 7"/>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25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71488" y="288757"/>
            <a:ext cx="5915025" cy="9276347"/>
          </a:xfrm>
        </p:spPr>
        <p:txBody>
          <a:bodyPr>
            <a:normAutofit/>
          </a:bodyPr>
          <a:lstStyle/>
          <a:p>
            <a:pPr marL="0" indent="0">
              <a:lnSpc>
                <a:spcPct val="120000"/>
              </a:lnSpc>
              <a:buNone/>
            </a:pPr>
            <a:r>
              <a:rPr lang="sv-SE" sz="1800" b="1" dirty="0" smtClean="0">
                <a:latin typeface="Arial" panose="020B0604020202020204" pitchFamily="34" charset="0"/>
                <a:cs typeface="Arial" panose="020B0604020202020204" pitchFamily="34" charset="0"/>
              </a:rPr>
              <a:t>Du </a:t>
            </a:r>
            <a:r>
              <a:rPr lang="sv-SE" sz="1800" b="1" dirty="0">
                <a:latin typeface="Arial" panose="020B0604020202020204" pitchFamily="34" charset="0"/>
                <a:cs typeface="Arial" panose="020B0604020202020204" pitchFamily="34" charset="0"/>
              </a:rPr>
              <a:t>har rätt </a:t>
            </a:r>
            <a:r>
              <a:rPr lang="sv-SE" sz="1800" b="1" dirty="0" smtClean="0">
                <a:latin typeface="Arial" panose="020B0604020202020204" pitchFamily="34" charset="0"/>
                <a:cs typeface="Arial" panose="020B0604020202020204" pitchFamily="34" charset="0"/>
              </a:rPr>
              <a:t>att älska vem du vill</a:t>
            </a:r>
          </a:p>
          <a:p>
            <a:pPr marL="0" indent="0">
              <a:lnSpc>
                <a:spcPct val="120000"/>
              </a:lnSpc>
              <a:buNone/>
            </a:pPr>
            <a:r>
              <a:rPr lang="sv-SE" sz="1300" dirty="0">
                <a:latin typeface="Arial" panose="020B0604020202020204" pitchFamily="34" charset="0"/>
                <a:cs typeface="Arial" panose="020B0604020202020204" pitchFamily="34" charset="0"/>
              </a:rPr>
              <a:t>Att visa kärlek ska inte göra att du utsätts för hot, våld eller kränkande behandling. Du ska öppet kunna umgås, gifta dig och älska vem du vill oavsett ålder, kön, religion och sexuell läggning. Ingen annan får bestämma vem du ska gifta dig med och du måste vara 18 år för att få gifta dig. </a:t>
            </a:r>
          </a:p>
          <a:p>
            <a:pPr marL="0" indent="0">
              <a:lnSpc>
                <a:spcPct val="120000"/>
              </a:lnSpc>
              <a:buNone/>
            </a:pPr>
            <a:r>
              <a:rPr lang="sv-SE" sz="1300" dirty="0">
                <a:latin typeface="Arial" panose="020B0604020202020204" pitchFamily="34" charset="0"/>
                <a:cs typeface="Arial" panose="020B0604020202020204" pitchFamily="34" charset="0"/>
              </a:rPr>
              <a:t>Din vårdnadshavare har samtidigt en skyldighet och ett ansvar att vägleda och sätta gränser för dig under 18 år. Det betyder inte att det är dina vårdnadshavares eller släktens behov som ska styra utan dina. Det är också dina vårdnadshavares ansvar att du mår bra</a:t>
            </a:r>
            <a:r>
              <a:rPr lang="sv-SE" sz="1300" dirty="0" smtClean="0">
                <a:latin typeface="Arial" panose="020B0604020202020204" pitchFamily="34" charset="0"/>
                <a:cs typeface="Arial" panose="020B0604020202020204" pitchFamily="34" charset="0"/>
              </a:rPr>
              <a:t>.</a:t>
            </a:r>
            <a:br>
              <a:rPr lang="sv-SE" sz="1300" dirty="0" smtClean="0">
                <a:latin typeface="Arial" panose="020B0604020202020204" pitchFamily="34" charset="0"/>
                <a:cs typeface="Arial" panose="020B0604020202020204" pitchFamily="34" charset="0"/>
              </a:rPr>
            </a:br>
            <a:endParaRPr lang="sv-SE" sz="1300" dirty="0">
              <a:latin typeface="Arial" panose="020B0604020202020204" pitchFamily="34" charset="0"/>
              <a:cs typeface="Arial" panose="020B0604020202020204" pitchFamily="34" charset="0"/>
            </a:endParaRPr>
          </a:p>
          <a:p>
            <a:pPr marL="0" indent="0">
              <a:lnSpc>
                <a:spcPct val="120000"/>
              </a:lnSpc>
              <a:buNone/>
            </a:pPr>
            <a:r>
              <a:rPr lang="sv-SE" sz="1600" b="1" dirty="0" smtClean="0">
                <a:latin typeface="Arial" panose="020B0604020202020204" pitchFamily="34" charset="0"/>
                <a:cs typeface="Arial" panose="020B0604020202020204" pitchFamily="34" charset="0"/>
              </a:rPr>
              <a:t>Diskutera </a:t>
            </a:r>
            <a:r>
              <a:rPr lang="sv-SE" sz="1600" b="1" dirty="0">
                <a:latin typeface="Arial" panose="020B0604020202020204" pitchFamily="34" charset="0"/>
                <a:cs typeface="Arial" panose="020B0604020202020204" pitchFamily="34" charset="0"/>
              </a:rPr>
              <a:t>gärna med en kompis eller </a:t>
            </a:r>
            <a:r>
              <a:rPr lang="sv-SE" sz="1600" b="1" dirty="0" smtClean="0">
                <a:latin typeface="Arial" panose="020B0604020202020204" pitchFamily="34" charset="0"/>
                <a:cs typeface="Arial" panose="020B0604020202020204" pitchFamily="34" charset="0"/>
              </a:rPr>
              <a:t>vuxen</a:t>
            </a:r>
          </a:p>
          <a:p>
            <a:pPr marL="0" indent="0">
              <a:lnSpc>
                <a:spcPct val="120000"/>
              </a:lnSpc>
              <a:buNone/>
            </a:pPr>
            <a:r>
              <a:rPr lang="sv-SE" sz="1300" dirty="0">
                <a:latin typeface="Arial" panose="020B0604020202020204" pitchFamily="34" charset="0"/>
                <a:cs typeface="Arial" panose="020B0604020202020204" pitchFamily="34" charset="0"/>
              </a:rPr>
              <a:t>Kim och </a:t>
            </a:r>
            <a:r>
              <a:rPr lang="sv-SE" sz="1300" dirty="0" err="1">
                <a:latin typeface="Arial" panose="020B0604020202020204" pitchFamily="34" charset="0"/>
                <a:cs typeface="Arial" panose="020B0604020202020204" pitchFamily="34" charset="0"/>
              </a:rPr>
              <a:t>Amel</a:t>
            </a:r>
            <a:r>
              <a:rPr lang="sv-SE" sz="1300" dirty="0">
                <a:latin typeface="Arial" panose="020B0604020202020204" pitchFamily="34" charset="0"/>
                <a:cs typeface="Arial" panose="020B0604020202020204" pitchFamily="34" charset="0"/>
              </a:rPr>
              <a:t> är båda 16 år gamla. De har umgåtts en tid som vänner och har nu blivit kära i varandra. Båda har en oro för vad som kan komma att hända om någon får reda på att de har ett förhållande. Både familj och kompisar vet om att de har umgåtts som vänner. Det är ingen som har hotat dem men det är inte heller någon som vet om att de är kära i varandra. Framför allt Kim är orolig för vad föräldrar och släkt ska säga och kanske göra mot någon av dem</a:t>
            </a:r>
            <a:r>
              <a:rPr lang="sv-SE" sz="1300" dirty="0" smtClean="0">
                <a:latin typeface="Arial" panose="020B0604020202020204" pitchFamily="34" charset="0"/>
                <a:cs typeface="Arial" panose="020B0604020202020204" pitchFamily="34" charset="0"/>
              </a:rPr>
              <a:t>.</a:t>
            </a:r>
          </a:p>
          <a:p>
            <a:pPr>
              <a:lnSpc>
                <a:spcPct val="120000"/>
              </a:lnSpc>
            </a:pPr>
            <a:r>
              <a:rPr lang="sv-SE" sz="1300" dirty="0" smtClean="0">
                <a:latin typeface="Arial" panose="020B0604020202020204" pitchFamily="34" charset="0"/>
                <a:cs typeface="Arial" panose="020B0604020202020204" pitchFamily="34" charset="0"/>
              </a:rPr>
              <a:t>Både Kim </a:t>
            </a:r>
            <a:r>
              <a:rPr lang="sv-SE" sz="1300" dirty="0">
                <a:latin typeface="Arial" panose="020B0604020202020204" pitchFamily="34" charset="0"/>
                <a:cs typeface="Arial" panose="020B0604020202020204" pitchFamily="34" charset="0"/>
              </a:rPr>
              <a:t>och </a:t>
            </a:r>
            <a:r>
              <a:rPr lang="sv-SE" sz="1300" dirty="0" err="1">
                <a:latin typeface="Arial" panose="020B0604020202020204" pitchFamily="34" charset="0"/>
                <a:cs typeface="Arial" panose="020B0604020202020204" pitchFamily="34" charset="0"/>
              </a:rPr>
              <a:t>Amel</a:t>
            </a:r>
            <a:r>
              <a:rPr lang="sv-SE" sz="1300" dirty="0">
                <a:latin typeface="Arial" panose="020B0604020202020204" pitchFamily="34" charset="0"/>
                <a:cs typeface="Arial" panose="020B0604020202020204" pitchFamily="34" charset="0"/>
              </a:rPr>
              <a:t> är namn som kan bäras av flickor ock pojkar. Vad såg du framför dig när du läste texten?</a:t>
            </a:r>
          </a:p>
          <a:p>
            <a:pPr>
              <a:lnSpc>
                <a:spcPct val="120000"/>
              </a:lnSpc>
            </a:pPr>
            <a:r>
              <a:rPr lang="sv-SE" sz="1300" dirty="0" smtClean="0">
                <a:latin typeface="Arial" panose="020B0604020202020204" pitchFamily="34" charset="0"/>
                <a:cs typeface="Arial" panose="020B0604020202020204" pitchFamily="34" charset="0"/>
              </a:rPr>
              <a:t>Tycker </a:t>
            </a:r>
            <a:r>
              <a:rPr lang="sv-SE" sz="1300" dirty="0">
                <a:latin typeface="Arial" panose="020B0604020202020204" pitchFamily="34" charset="0"/>
                <a:cs typeface="Arial" panose="020B0604020202020204" pitchFamily="34" charset="0"/>
              </a:rPr>
              <a:t>du att Kim och </a:t>
            </a:r>
            <a:r>
              <a:rPr lang="sv-SE" sz="1300" dirty="0" err="1">
                <a:latin typeface="Arial" panose="020B0604020202020204" pitchFamily="34" charset="0"/>
                <a:cs typeface="Arial" panose="020B0604020202020204" pitchFamily="34" charset="0"/>
              </a:rPr>
              <a:t>Amel</a:t>
            </a:r>
            <a:r>
              <a:rPr lang="sv-SE" sz="1300" dirty="0">
                <a:latin typeface="Arial" panose="020B0604020202020204" pitchFamily="34" charset="0"/>
                <a:cs typeface="Arial" panose="020B0604020202020204" pitchFamily="34" charset="0"/>
              </a:rPr>
              <a:t> behöver agera på olika sätt beroende på om relationen är hetero- eller samkönad? </a:t>
            </a:r>
          </a:p>
          <a:p>
            <a:pPr>
              <a:lnSpc>
                <a:spcPct val="120000"/>
              </a:lnSpc>
            </a:pPr>
            <a:r>
              <a:rPr lang="sv-SE" sz="1300" dirty="0" smtClean="0">
                <a:latin typeface="Arial" panose="020B0604020202020204" pitchFamily="34" charset="0"/>
                <a:cs typeface="Arial" panose="020B0604020202020204" pitchFamily="34" charset="0"/>
              </a:rPr>
              <a:t>Innebär </a:t>
            </a:r>
            <a:r>
              <a:rPr lang="sv-SE" sz="1300" dirty="0">
                <a:latin typeface="Arial" panose="020B0604020202020204" pitchFamily="34" charset="0"/>
                <a:cs typeface="Arial" panose="020B0604020202020204" pitchFamily="34" charset="0"/>
              </a:rPr>
              <a:t>Kim och </a:t>
            </a:r>
            <a:r>
              <a:rPr lang="sv-SE" sz="1300" dirty="0" err="1">
                <a:latin typeface="Arial" panose="020B0604020202020204" pitchFamily="34" charset="0"/>
                <a:cs typeface="Arial" panose="020B0604020202020204" pitchFamily="34" charset="0"/>
              </a:rPr>
              <a:t>Amel</a:t>
            </a:r>
            <a:r>
              <a:rPr lang="sv-SE" sz="1300" dirty="0">
                <a:latin typeface="Arial" panose="020B0604020202020204" pitchFamily="34" charset="0"/>
                <a:cs typeface="Arial" panose="020B0604020202020204" pitchFamily="34" charset="0"/>
              </a:rPr>
              <a:t> situation att de kan vara utsatta för hot eller kontroll och skulle det i så fall kunna variera beroende på vilka normer* och värderingar som gäller i deras närhet? </a:t>
            </a:r>
          </a:p>
          <a:p>
            <a:pPr>
              <a:lnSpc>
                <a:spcPct val="120000"/>
              </a:lnSpc>
            </a:pPr>
            <a:r>
              <a:rPr lang="sv-SE" sz="1300" dirty="0" smtClean="0">
                <a:latin typeface="Arial" panose="020B0604020202020204" pitchFamily="34" charset="0"/>
                <a:cs typeface="Arial" panose="020B0604020202020204" pitchFamily="34" charset="0"/>
              </a:rPr>
              <a:t>Kan </a:t>
            </a:r>
            <a:r>
              <a:rPr lang="sv-SE" sz="1300" dirty="0">
                <a:latin typeface="Arial" panose="020B0604020202020204" pitchFamily="34" charset="0"/>
                <a:cs typeface="Arial" panose="020B0604020202020204" pitchFamily="34" charset="0"/>
              </a:rPr>
              <a:t>det finnas tillfällen när föräldrar får säga nej till vem du träffar?</a:t>
            </a:r>
          </a:p>
          <a:p>
            <a:pPr marL="0" indent="0">
              <a:lnSpc>
                <a:spcPct val="120000"/>
              </a:lnSpc>
              <a:buNone/>
            </a:pPr>
            <a:endParaRPr lang="sv-SE" sz="1400" dirty="0">
              <a:latin typeface="Arial" panose="020B0604020202020204" pitchFamily="34" charset="0"/>
              <a:cs typeface="Arial" panose="020B0604020202020204" pitchFamily="34" charset="0"/>
            </a:endParaRPr>
          </a:p>
        </p:txBody>
      </p:sp>
      <p:sp>
        <p:nvSpPr>
          <p:cNvPr id="4" name="Rektangel 3"/>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399330" y="8066862"/>
            <a:ext cx="4211052" cy="1569660"/>
          </a:xfrm>
          <a:prstGeom prst="rect">
            <a:avLst/>
          </a:prstGeom>
          <a:noFill/>
        </p:spPr>
        <p:txBody>
          <a:bodyPr wrap="square" rtlCol="0">
            <a:spAutoFit/>
          </a:bodyPr>
          <a:lstStyle/>
          <a:p>
            <a:r>
              <a:rPr lang="sv-SE" sz="2400" b="1" dirty="0" smtClean="0">
                <a:solidFill>
                  <a:schemeClr val="bg1"/>
                </a:solidFill>
                <a:latin typeface="Times New Roman" panose="02020603050405020304" pitchFamily="18" charset="0"/>
                <a:cs typeface="Times New Roman" panose="02020603050405020304" pitchFamily="18" charset="0"/>
              </a:rPr>
              <a:t>Det finns stöd och hjälp </a:t>
            </a:r>
            <a:br>
              <a:rPr lang="sv-SE" sz="2400" b="1" dirty="0" smtClean="0">
                <a:solidFill>
                  <a:schemeClr val="bg1"/>
                </a:solidFill>
                <a:latin typeface="Times New Roman" panose="02020603050405020304" pitchFamily="18" charset="0"/>
                <a:cs typeface="Times New Roman" panose="02020603050405020304" pitchFamily="18" charset="0"/>
              </a:rPr>
            </a:br>
            <a:r>
              <a:rPr lang="sv-SE" sz="2400" b="1" dirty="0" smtClean="0">
                <a:solidFill>
                  <a:schemeClr val="bg1"/>
                </a:solidFill>
                <a:latin typeface="Times New Roman" panose="02020603050405020304" pitchFamily="18" charset="0"/>
                <a:cs typeface="Times New Roman" panose="02020603050405020304" pitchFamily="18" charset="0"/>
              </a:rPr>
              <a:t>för dig som är utsatt, känner någon som är utsatt eller utsätter någon annan.</a:t>
            </a:r>
            <a:endParaRPr lang="sv-SE" sz="2400" b="1" dirty="0">
              <a:solidFill>
                <a:schemeClr val="bg1"/>
              </a:solidFill>
              <a:latin typeface="Times New Roman" panose="02020603050405020304" pitchFamily="18" charset="0"/>
              <a:cs typeface="Times New Roman" panose="02020603050405020304" pitchFamily="18" charset="0"/>
            </a:endParaRPr>
          </a:p>
        </p:txBody>
      </p:sp>
      <p:pic>
        <p:nvPicPr>
          <p:cNvPr id="6" name="Bildobjekt 5"/>
          <p:cNvPicPr>
            <a:picLocks noChangeAspect="1"/>
          </p:cNvPicPr>
          <p:nvPr/>
        </p:nvPicPr>
        <p:blipFill>
          <a:blip r:embed="rId2"/>
          <a:stretch>
            <a:fillRect/>
          </a:stretch>
        </p:blipFill>
        <p:spPr>
          <a:xfrm>
            <a:off x="5026192" y="7992116"/>
            <a:ext cx="1347538" cy="1347536"/>
          </a:xfrm>
          <a:prstGeom prst="rect">
            <a:avLst/>
          </a:prstGeom>
        </p:spPr>
      </p:pic>
      <p:sp>
        <p:nvSpPr>
          <p:cNvPr id="7" name="textruta 6"/>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73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2" cstate="print">
            <a:extLst>
              <a:ext uri="{28A0092B-C50C-407E-A947-70E740481C1C}">
                <a14:useLocalDpi xmlns:a14="http://schemas.microsoft.com/office/drawing/2010/main" val="0"/>
              </a:ext>
            </a:extLst>
          </a:blip>
          <a:srcRect t="1078" b="2730"/>
          <a:stretch/>
        </p:blipFill>
        <p:spPr>
          <a:xfrm>
            <a:off x="0" y="0"/>
            <a:ext cx="6858000" cy="9889957"/>
          </a:xfrm>
          <a:prstGeom prst="rect">
            <a:avLst/>
          </a:prstGeom>
        </p:spPr>
      </p:pic>
      <p:sp>
        <p:nvSpPr>
          <p:cNvPr id="5" name="Rektangel 4"/>
          <p:cNvSpPr/>
          <p:nvPr/>
        </p:nvSpPr>
        <p:spPr>
          <a:xfrm>
            <a:off x="0" y="7760368"/>
            <a:ext cx="6862573" cy="2145632"/>
          </a:xfrm>
          <a:prstGeom prst="rect">
            <a:avLst/>
          </a:prstGeom>
          <a:solidFill>
            <a:srgbClr val="4C4C4C">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330870" y="7919924"/>
            <a:ext cx="3949365" cy="1754326"/>
          </a:xfrm>
          <a:prstGeom prst="rect">
            <a:avLst/>
          </a:prstGeom>
          <a:noFill/>
        </p:spPr>
        <p:txBody>
          <a:bodyPr wrap="square" rtlCol="0">
            <a:spAutoFit/>
          </a:bodyPr>
          <a:lstStyle/>
          <a:p>
            <a:r>
              <a:rPr lang="sv-SE" sz="3600" b="1" dirty="0" smtClean="0">
                <a:solidFill>
                  <a:schemeClr val="bg1"/>
                </a:solidFill>
                <a:latin typeface="Times New Roman" panose="02020603050405020304" pitchFamily="18" charset="0"/>
                <a:cs typeface="Times New Roman" panose="02020603050405020304" pitchFamily="18" charset="0"/>
              </a:rPr>
              <a:t>Du har rätt </a:t>
            </a:r>
            <a:r>
              <a:rPr lang="sv-SE" sz="3600" b="1" dirty="0">
                <a:solidFill>
                  <a:schemeClr val="bg1"/>
                </a:solidFill>
                <a:latin typeface="Times New Roman" panose="02020603050405020304" pitchFamily="18" charset="0"/>
                <a:cs typeface="Times New Roman" panose="02020603050405020304" pitchFamily="18" charset="0"/>
              </a:rPr>
              <a:t>att göra vad du vill med din kropp</a:t>
            </a:r>
          </a:p>
        </p:txBody>
      </p:sp>
      <p:pic>
        <p:nvPicPr>
          <p:cNvPr id="7" name="Bildobjekt 6"/>
          <p:cNvPicPr>
            <a:picLocks noChangeAspect="1"/>
          </p:cNvPicPr>
          <p:nvPr/>
        </p:nvPicPr>
        <p:blipFill>
          <a:blip r:embed="rId3"/>
          <a:stretch>
            <a:fillRect/>
          </a:stretch>
        </p:blipFill>
        <p:spPr>
          <a:xfrm>
            <a:off x="5026192" y="7992116"/>
            <a:ext cx="1347538" cy="1347536"/>
          </a:xfrm>
          <a:prstGeom prst="rect">
            <a:avLst/>
          </a:prstGeom>
        </p:spPr>
      </p:pic>
      <p:sp>
        <p:nvSpPr>
          <p:cNvPr id="8" name="textruta 7"/>
          <p:cNvSpPr txBox="1"/>
          <p:nvPr/>
        </p:nvSpPr>
        <p:spPr>
          <a:xfrm>
            <a:off x="4764505" y="9338608"/>
            <a:ext cx="1804737" cy="369332"/>
          </a:xfrm>
          <a:prstGeom prst="rect">
            <a:avLst/>
          </a:prstGeom>
          <a:noFill/>
        </p:spPr>
        <p:txBody>
          <a:bodyPr wrap="square" rtlCol="0">
            <a:spAutoFit/>
          </a:bodyPr>
          <a:lstStyle/>
          <a:p>
            <a:pPr algn="ctr"/>
            <a:r>
              <a:rPr lang="sv-SE" dirty="0" smtClean="0">
                <a:solidFill>
                  <a:schemeClr val="bg1"/>
                </a:solidFill>
                <a:latin typeface="Times New Roman" panose="02020603050405020304" pitchFamily="18" charset="0"/>
                <a:cs typeface="Times New Roman" panose="02020603050405020304" pitchFamily="18" charset="0"/>
              </a:rPr>
              <a:t>tasnacket.nu</a:t>
            </a:r>
            <a:endParaRPr lang="sv-S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27051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3426</TotalTime>
  <Words>1786</Words>
  <Application>Microsoft Office PowerPoint</Application>
  <PresentationFormat>A4 (210 x 297 mm)</PresentationFormat>
  <Paragraphs>63</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Mjölby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Magdalena Green</dc:creator>
  <cp:lastModifiedBy>Magdalena Green</cp:lastModifiedBy>
  <cp:revision>12</cp:revision>
  <dcterms:created xsi:type="dcterms:W3CDTF">2021-11-09T09:02:51Z</dcterms:created>
  <dcterms:modified xsi:type="dcterms:W3CDTF">2021-11-17T06:53:09Z</dcterms:modified>
</cp:coreProperties>
</file>