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277" r:id="rId2"/>
    <p:sldId id="351" r:id="rId3"/>
    <p:sldId id="348" r:id="rId4"/>
    <p:sldId id="346" r:id="rId5"/>
    <p:sldId id="326" r:id="rId6"/>
    <p:sldId id="327" r:id="rId7"/>
    <p:sldId id="349" r:id="rId8"/>
    <p:sldId id="330" r:id="rId9"/>
    <p:sldId id="332" r:id="rId10"/>
    <p:sldId id="280" r:id="rId11"/>
    <p:sldId id="281" r:id="rId12"/>
    <p:sldId id="350" r:id="rId13"/>
    <p:sldId id="313" r:id="rId14"/>
    <p:sldId id="342" r:id="rId15"/>
    <p:sldId id="352" r:id="rId16"/>
    <p:sldId id="364" r:id="rId17"/>
    <p:sldId id="353" r:id="rId18"/>
    <p:sldId id="355" r:id="rId19"/>
    <p:sldId id="356" r:id="rId20"/>
    <p:sldId id="357" r:id="rId21"/>
    <p:sldId id="333" r:id="rId22"/>
    <p:sldId id="305" r:id="rId23"/>
    <p:sldId id="358" r:id="rId24"/>
    <p:sldId id="359" r:id="rId25"/>
    <p:sldId id="338" r:id="rId26"/>
    <p:sldId id="283" r:id="rId27"/>
    <p:sldId id="312" r:id="rId28"/>
    <p:sldId id="284" r:id="rId29"/>
    <p:sldId id="285" r:id="rId30"/>
    <p:sldId id="287" r:id="rId31"/>
    <p:sldId id="286" r:id="rId32"/>
    <p:sldId id="335" r:id="rId33"/>
    <p:sldId id="343" r:id="rId34"/>
    <p:sldId id="301" r:id="rId35"/>
    <p:sldId id="303" r:id="rId36"/>
    <p:sldId id="339" r:id="rId37"/>
    <p:sldId id="302" r:id="rId38"/>
    <p:sldId id="344" r:id="rId39"/>
    <p:sldId id="307" r:id="rId40"/>
    <p:sldId id="318" r:id="rId41"/>
    <p:sldId id="323" r:id="rId42"/>
    <p:sldId id="361" r:id="rId43"/>
    <p:sldId id="319" r:id="rId44"/>
    <p:sldId id="362" r:id="rId45"/>
    <p:sldId id="363" r:id="rId46"/>
    <p:sldId id="324" r:id="rId47"/>
    <p:sldId id="311" r:id="rId48"/>
  </p:sldIdLst>
  <p:sldSz cx="9144000" cy="6858000" type="screen4x3"/>
  <p:notesSz cx="6797675" cy="9926638"/>
  <p:defaultTextStyle>
    <a:defPPr>
      <a:defRPr lang="sv-SE"/>
    </a:defPPr>
    <a:lvl1pPr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5pPr>
    <a:lvl6pPr marL="2286000" algn="l" defTabSz="914400" rtl="0" eaLnBrk="1" latinLnBrk="0" hangingPunct="1">
      <a:defRPr kern="1200">
        <a:solidFill>
          <a:schemeClr val="tx1"/>
        </a:solidFill>
        <a:latin typeface="Georgia" pitchFamily="18" charset="0"/>
        <a:ea typeface="ＭＳ Ｐゴシック" pitchFamily="34" charset="-128"/>
        <a:cs typeface="+mn-cs"/>
      </a:defRPr>
    </a:lvl6pPr>
    <a:lvl7pPr marL="2743200" algn="l" defTabSz="914400" rtl="0" eaLnBrk="1" latinLnBrk="0" hangingPunct="1">
      <a:defRPr kern="1200">
        <a:solidFill>
          <a:schemeClr val="tx1"/>
        </a:solidFill>
        <a:latin typeface="Georgia" pitchFamily="18" charset="0"/>
        <a:ea typeface="ＭＳ Ｐゴシック" pitchFamily="34" charset="-128"/>
        <a:cs typeface="+mn-cs"/>
      </a:defRPr>
    </a:lvl7pPr>
    <a:lvl8pPr marL="3200400" algn="l" defTabSz="914400" rtl="0" eaLnBrk="1" latinLnBrk="0" hangingPunct="1">
      <a:defRPr kern="1200">
        <a:solidFill>
          <a:schemeClr val="tx1"/>
        </a:solidFill>
        <a:latin typeface="Georgia" pitchFamily="18" charset="0"/>
        <a:ea typeface="ＭＳ Ｐゴシック" pitchFamily="34" charset="-128"/>
        <a:cs typeface="+mn-cs"/>
      </a:defRPr>
    </a:lvl8pPr>
    <a:lvl9pPr marL="3657600" algn="l" defTabSz="914400" rtl="0" eaLnBrk="1" latinLnBrk="0" hangingPunct="1">
      <a:defRPr kern="1200">
        <a:solidFill>
          <a:schemeClr val="tx1"/>
        </a:solidFill>
        <a:latin typeface="Georgia"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3" d="2"/>
        <a:sy n="3" d="2"/>
      </p:scale>
      <p:origin x="0" y="0"/>
    </p:cViewPr>
  </p:notesTextViewPr>
  <p:sorterViewPr>
    <p:cViewPr>
      <p:scale>
        <a:sx n="100" d="100"/>
        <a:sy n="100" d="100"/>
      </p:scale>
      <p:origin x="0" y="-121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46400" cy="496888"/>
          </a:xfrm>
          <a:prstGeom prst="rect">
            <a:avLst/>
          </a:prstGeom>
        </p:spPr>
        <p:txBody>
          <a:bodyPr vert="horz" lIns="91431" tIns="45715" rIns="91431" bIns="45715" rtlCol="0"/>
          <a:lstStyle>
            <a:lvl1pPr algn="l">
              <a:defRPr sz="1200"/>
            </a:lvl1pPr>
          </a:lstStyle>
          <a:p>
            <a:endParaRPr lang="sv-SE"/>
          </a:p>
        </p:txBody>
      </p:sp>
      <p:sp>
        <p:nvSpPr>
          <p:cNvPr id="3" name="Platshållare för datum 2"/>
          <p:cNvSpPr>
            <a:spLocks noGrp="1"/>
          </p:cNvSpPr>
          <p:nvPr>
            <p:ph type="dt" sz="quarter" idx="1"/>
          </p:nvPr>
        </p:nvSpPr>
        <p:spPr>
          <a:xfrm>
            <a:off x="3849688" y="1"/>
            <a:ext cx="2946400" cy="496888"/>
          </a:xfrm>
          <a:prstGeom prst="rect">
            <a:avLst/>
          </a:prstGeom>
        </p:spPr>
        <p:txBody>
          <a:bodyPr vert="horz" lIns="91431" tIns="45715" rIns="91431" bIns="45715" rtlCol="0"/>
          <a:lstStyle>
            <a:lvl1pPr algn="r">
              <a:defRPr sz="1200"/>
            </a:lvl1pPr>
          </a:lstStyle>
          <a:p>
            <a:fld id="{F3BEB30A-F4D9-4093-9E3D-1F316C7CDEB1}" type="datetimeFigureOut">
              <a:rPr lang="sv-SE" smtClean="0"/>
              <a:pPr/>
              <a:t>2019-10-08</a:t>
            </a:fld>
            <a:endParaRPr lang="sv-SE"/>
          </a:p>
        </p:txBody>
      </p:sp>
      <p:sp>
        <p:nvSpPr>
          <p:cNvPr id="4" name="Platshållare för sidfot 3"/>
          <p:cNvSpPr>
            <a:spLocks noGrp="1"/>
          </p:cNvSpPr>
          <p:nvPr>
            <p:ph type="ftr" sz="quarter" idx="2"/>
          </p:nvPr>
        </p:nvSpPr>
        <p:spPr>
          <a:xfrm>
            <a:off x="0" y="9428163"/>
            <a:ext cx="2946400" cy="496887"/>
          </a:xfrm>
          <a:prstGeom prst="rect">
            <a:avLst/>
          </a:prstGeom>
        </p:spPr>
        <p:txBody>
          <a:bodyPr vert="horz" lIns="91431" tIns="45715" rIns="91431" bIns="45715" rtlCol="0" anchor="b"/>
          <a:lstStyle>
            <a:lvl1pPr algn="l">
              <a:defRPr sz="1200"/>
            </a:lvl1pPr>
          </a:lstStyle>
          <a:p>
            <a:endParaRPr lang="sv-SE"/>
          </a:p>
        </p:txBody>
      </p:sp>
      <p:sp>
        <p:nvSpPr>
          <p:cNvPr id="5" name="Platshållare för bildnummer 4"/>
          <p:cNvSpPr>
            <a:spLocks noGrp="1"/>
          </p:cNvSpPr>
          <p:nvPr>
            <p:ph type="sldNum" sz="quarter" idx="3"/>
          </p:nvPr>
        </p:nvSpPr>
        <p:spPr>
          <a:xfrm>
            <a:off x="3849688" y="9428163"/>
            <a:ext cx="2946400" cy="496887"/>
          </a:xfrm>
          <a:prstGeom prst="rect">
            <a:avLst/>
          </a:prstGeom>
        </p:spPr>
        <p:txBody>
          <a:bodyPr vert="horz" lIns="91431" tIns="45715" rIns="91431" bIns="45715" rtlCol="0" anchor="b"/>
          <a:lstStyle>
            <a:lvl1pPr algn="r">
              <a:defRPr sz="1200"/>
            </a:lvl1pPr>
          </a:lstStyle>
          <a:p>
            <a:fld id="{5B2AC74C-1393-4EAB-9C1D-B4B066B892B2}" type="slidenum">
              <a:rPr lang="sv-SE" smtClean="0"/>
              <a:pPr/>
              <a:t>‹#›</a:t>
            </a:fld>
            <a:endParaRPr lang="sv-SE"/>
          </a:p>
        </p:txBody>
      </p:sp>
    </p:spTree>
    <p:extLst>
      <p:ext uri="{BB962C8B-B14F-4D97-AF65-F5344CB8AC3E}">
        <p14:creationId xmlns:p14="http://schemas.microsoft.com/office/powerpoint/2010/main" val="1109705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1"/>
            <a:ext cx="2945659" cy="496332"/>
          </a:xfrm>
          <a:prstGeom prst="rect">
            <a:avLst/>
          </a:prstGeom>
        </p:spPr>
        <p:txBody>
          <a:bodyPr vert="horz" lIns="91431" tIns="45715" rIns="91431" bIns="45715" rtlCol="0"/>
          <a:lstStyle>
            <a:lvl1pPr algn="l">
              <a:defRPr sz="1200">
                <a:latin typeface="Calibri" charset="0"/>
                <a:ea typeface="ＭＳ Ｐゴシック" charset="0"/>
                <a:cs typeface="ＭＳ Ｐゴシック" charset="0"/>
              </a:defRPr>
            </a:lvl1pPr>
          </a:lstStyle>
          <a:p>
            <a:pPr>
              <a:defRPr/>
            </a:pPr>
            <a:endParaRPr lang="sv-SE"/>
          </a:p>
        </p:txBody>
      </p:sp>
      <p:sp>
        <p:nvSpPr>
          <p:cNvPr id="3" name="Platshållare för datum 2"/>
          <p:cNvSpPr>
            <a:spLocks noGrp="1"/>
          </p:cNvSpPr>
          <p:nvPr>
            <p:ph type="dt" idx="1"/>
          </p:nvPr>
        </p:nvSpPr>
        <p:spPr>
          <a:xfrm>
            <a:off x="3850444" y="1"/>
            <a:ext cx="2945659" cy="496332"/>
          </a:xfrm>
          <a:prstGeom prst="rect">
            <a:avLst/>
          </a:prstGeom>
        </p:spPr>
        <p:txBody>
          <a:bodyPr vert="horz" lIns="91431" tIns="45715" rIns="91431" bIns="45715" rtlCol="0"/>
          <a:lstStyle>
            <a:lvl1pPr algn="r">
              <a:defRPr sz="1200" smtClean="0">
                <a:latin typeface="Calibri" charset="0"/>
                <a:ea typeface="ＭＳ Ｐゴシック" charset="0"/>
                <a:cs typeface="ＭＳ Ｐゴシック" charset="0"/>
              </a:defRPr>
            </a:lvl1pPr>
          </a:lstStyle>
          <a:p>
            <a:pPr>
              <a:defRPr/>
            </a:pPr>
            <a:fld id="{70CA4327-488F-432B-B564-5D9FD899FF4E}" type="datetimeFigureOut">
              <a:rPr lang="sv-SE"/>
              <a:pPr>
                <a:defRPr/>
              </a:pPr>
              <a:t>2019-10-08</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1" tIns="45715" rIns="91431" bIns="45715" rtlCol="0" anchor="ctr"/>
          <a:lstStyle/>
          <a:p>
            <a:pPr lvl="0"/>
            <a:endParaRPr lang="sv-SE" noProof="0"/>
          </a:p>
        </p:txBody>
      </p:sp>
      <p:sp>
        <p:nvSpPr>
          <p:cNvPr id="5" name="Platshållare för anteckningar 4"/>
          <p:cNvSpPr>
            <a:spLocks noGrp="1"/>
          </p:cNvSpPr>
          <p:nvPr>
            <p:ph type="body" sz="quarter" idx="3"/>
          </p:nvPr>
        </p:nvSpPr>
        <p:spPr>
          <a:xfrm>
            <a:off x="679768" y="4715154"/>
            <a:ext cx="5438140" cy="4466987"/>
          </a:xfrm>
          <a:prstGeom prst="rect">
            <a:avLst/>
          </a:prstGeom>
        </p:spPr>
        <p:txBody>
          <a:bodyPr vert="horz" lIns="91431" tIns="45715" rIns="91431" bIns="45715" rtlCol="0">
            <a:normAutofit/>
          </a:body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sp>
        <p:nvSpPr>
          <p:cNvPr id="6" name="Platshållare för sidfot 5"/>
          <p:cNvSpPr>
            <a:spLocks noGrp="1"/>
          </p:cNvSpPr>
          <p:nvPr>
            <p:ph type="ftr" sz="quarter" idx="4"/>
          </p:nvPr>
        </p:nvSpPr>
        <p:spPr>
          <a:xfrm>
            <a:off x="1" y="9428584"/>
            <a:ext cx="2945659" cy="496332"/>
          </a:xfrm>
          <a:prstGeom prst="rect">
            <a:avLst/>
          </a:prstGeom>
        </p:spPr>
        <p:txBody>
          <a:bodyPr vert="horz" lIns="91431" tIns="45715" rIns="91431" bIns="45715" rtlCol="0" anchor="b"/>
          <a:lstStyle>
            <a:lvl1pPr algn="l">
              <a:defRPr sz="1200">
                <a:latin typeface="Calibri" charset="0"/>
                <a:ea typeface="ＭＳ Ｐゴシック" charset="0"/>
                <a:cs typeface="ＭＳ Ｐゴシック" charset="0"/>
              </a:defRPr>
            </a:lvl1pPr>
          </a:lstStyle>
          <a:p>
            <a:pPr>
              <a:defRPr/>
            </a:pPr>
            <a:endParaRPr lang="sv-SE"/>
          </a:p>
        </p:txBody>
      </p:sp>
      <p:sp>
        <p:nvSpPr>
          <p:cNvPr id="7" name="Platshållare för bildnummer 6"/>
          <p:cNvSpPr>
            <a:spLocks noGrp="1"/>
          </p:cNvSpPr>
          <p:nvPr>
            <p:ph type="sldNum" sz="quarter" idx="5"/>
          </p:nvPr>
        </p:nvSpPr>
        <p:spPr>
          <a:xfrm>
            <a:off x="3850444" y="9428584"/>
            <a:ext cx="2945659" cy="496332"/>
          </a:xfrm>
          <a:prstGeom prst="rect">
            <a:avLst/>
          </a:prstGeom>
        </p:spPr>
        <p:txBody>
          <a:bodyPr vert="horz" lIns="91431" tIns="45715" rIns="91431" bIns="45715" rtlCol="0" anchor="b"/>
          <a:lstStyle>
            <a:lvl1pPr algn="r">
              <a:defRPr sz="1200" smtClean="0">
                <a:latin typeface="Calibri" charset="0"/>
                <a:ea typeface="ＭＳ Ｐゴシック" charset="0"/>
                <a:cs typeface="ＭＳ Ｐゴシック" charset="0"/>
              </a:defRPr>
            </a:lvl1pPr>
          </a:lstStyle>
          <a:p>
            <a:pPr>
              <a:defRPr/>
            </a:pPr>
            <a:fld id="{66B251DF-595D-457F-B839-250E4D015FF1}" type="slidenum">
              <a:rPr lang="sv-SE"/>
              <a:pPr>
                <a:defRPr/>
              </a:pPr>
              <a:t>‹#›</a:t>
            </a:fld>
            <a:endParaRPr lang="sv-SE"/>
          </a:p>
        </p:txBody>
      </p:sp>
    </p:spTree>
    <p:extLst>
      <p:ext uri="{BB962C8B-B14F-4D97-AF65-F5344CB8AC3E}">
        <p14:creationId xmlns:p14="http://schemas.microsoft.com/office/powerpoint/2010/main" val="4682583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1</a:t>
            </a:fld>
            <a:endParaRPr lang="sv-SE"/>
          </a:p>
        </p:txBody>
      </p:sp>
    </p:spTree>
    <p:extLst>
      <p:ext uri="{BB962C8B-B14F-4D97-AF65-F5344CB8AC3E}">
        <p14:creationId xmlns:p14="http://schemas.microsoft.com/office/powerpoint/2010/main" val="2634543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17</a:t>
            </a:fld>
            <a:endParaRPr lang="sv-SE"/>
          </a:p>
        </p:txBody>
      </p:sp>
    </p:spTree>
    <p:extLst>
      <p:ext uri="{BB962C8B-B14F-4D97-AF65-F5344CB8AC3E}">
        <p14:creationId xmlns:p14="http://schemas.microsoft.com/office/powerpoint/2010/main" val="196393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tshållare för bildobjekt 1"/>
          <p:cNvSpPr>
            <a:spLocks noGrp="1" noRot="1" noChangeAspect="1" noTextEdit="1"/>
          </p:cNvSpPr>
          <p:nvPr>
            <p:ph type="sldImg"/>
          </p:nvPr>
        </p:nvSpPr>
        <p:spPr>
          <a:ln/>
        </p:spPr>
      </p:sp>
      <p:sp>
        <p:nvSpPr>
          <p:cNvPr id="33795" name="Platshållare för anteckningar 2"/>
          <p:cNvSpPr>
            <a:spLocks noGrp="1"/>
          </p:cNvSpPr>
          <p:nvPr>
            <p:ph type="body" idx="1"/>
          </p:nvPr>
        </p:nvSpPr>
        <p:spPr>
          <a:noFill/>
          <a:ln/>
        </p:spPr>
        <p:txBody>
          <a:bodyPr/>
          <a:lstStyle/>
          <a:p>
            <a:endParaRPr lang="sv-SE" smtClean="0"/>
          </a:p>
        </p:txBody>
      </p:sp>
      <p:sp>
        <p:nvSpPr>
          <p:cNvPr id="33796" name="Platshållare för bildnummer 3"/>
          <p:cNvSpPr>
            <a:spLocks noGrp="1"/>
          </p:cNvSpPr>
          <p:nvPr>
            <p:ph type="sldNum" sz="quarter" idx="5"/>
          </p:nvPr>
        </p:nvSpPr>
        <p:spPr>
          <a:noFill/>
        </p:spPr>
        <p:txBody>
          <a:bodyPr/>
          <a:lstStyle/>
          <a:p>
            <a:fld id="{CD0FA318-DC22-4F47-AE9E-78173B5B5701}" type="slidenum">
              <a:rPr lang="sv-SE" smtClean="0">
                <a:latin typeface="Times New Roman" pitchFamily="18" charset="0"/>
              </a:rPr>
              <a:pPr/>
              <a:t>19</a:t>
            </a:fld>
            <a:endParaRPr lang="sv-SE" smtClean="0">
              <a:latin typeface="Times New Roman" pitchFamily="18" charset="0"/>
            </a:endParaRPr>
          </a:p>
        </p:txBody>
      </p:sp>
    </p:spTree>
    <p:extLst>
      <p:ext uri="{BB962C8B-B14F-4D97-AF65-F5344CB8AC3E}">
        <p14:creationId xmlns:p14="http://schemas.microsoft.com/office/powerpoint/2010/main" val="11118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21</a:t>
            </a:fld>
            <a:endParaRPr lang="sv-SE"/>
          </a:p>
        </p:txBody>
      </p:sp>
    </p:spTree>
    <p:extLst>
      <p:ext uri="{BB962C8B-B14F-4D97-AF65-F5344CB8AC3E}">
        <p14:creationId xmlns:p14="http://schemas.microsoft.com/office/powerpoint/2010/main" val="2268013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22</a:t>
            </a:fld>
            <a:endParaRPr lang="sv-SE"/>
          </a:p>
        </p:txBody>
      </p:sp>
    </p:spTree>
    <p:extLst>
      <p:ext uri="{BB962C8B-B14F-4D97-AF65-F5344CB8AC3E}">
        <p14:creationId xmlns:p14="http://schemas.microsoft.com/office/powerpoint/2010/main" val="2355145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25</a:t>
            </a:fld>
            <a:endParaRPr lang="sv-SE"/>
          </a:p>
        </p:txBody>
      </p:sp>
    </p:spTree>
    <p:extLst>
      <p:ext uri="{BB962C8B-B14F-4D97-AF65-F5344CB8AC3E}">
        <p14:creationId xmlns:p14="http://schemas.microsoft.com/office/powerpoint/2010/main" val="3940409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26</a:t>
            </a:fld>
            <a:endParaRPr lang="sv-SE"/>
          </a:p>
        </p:txBody>
      </p:sp>
    </p:spTree>
    <p:extLst>
      <p:ext uri="{BB962C8B-B14F-4D97-AF65-F5344CB8AC3E}">
        <p14:creationId xmlns:p14="http://schemas.microsoft.com/office/powerpoint/2010/main" val="3261178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27</a:t>
            </a:fld>
            <a:endParaRPr lang="sv-SE"/>
          </a:p>
        </p:txBody>
      </p:sp>
    </p:spTree>
    <p:extLst>
      <p:ext uri="{BB962C8B-B14F-4D97-AF65-F5344CB8AC3E}">
        <p14:creationId xmlns:p14="http://schemas.microsoft.com/office/powerpoint/2010/main" val="1736524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28</a:t>
            </a:fld>
            <a:endParaRPr lang="sv-SE"/>
          </a:p>
        </p:txBody>
      </p:sp>
    </p:spTree>
    <p:extLst>
      <p:ext uri="{BB962C8B-B14F-4D97-AF65-F5344CB8AC3E}">
        <p14:creationId xmlns:p14="http://schemas.microsoft.com/office/powerpoint/2010/main" val="253429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34</a:t>
            </a:fld>
            <a:endParaRPr lang="sv-SE"/>
          </a:p>
        </p:txBody>
      </p:sp>
    </p:spTree>
    <p:extLst>
      <p:ext uri="{BB962C8B-B14F-4D97-AF65-F5344CB8AC3E}">
        <p14:creationId xmlns:p14="http://schemas.microsoft.com/office/powerpoint/2010/main" val="3435033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 klicka på länken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35</a:t>
            </a:fld>
            <a:endParaRPr lang="sv-SE"/>
          </a:p>
        </p:txBody>
      </p:sp>
    </p:spTree>
    <p:extLst>
      <p:ext uri="{BB962C8B-B14F-4D97-AF65-F5344CB8AC3E}">
        <p14:creationId xmlns:p14="http://schemas.microsoft.com/office/powerpoint/2010/main" val="3771832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3</a:t>
            </a:fld>
            <a:endParaRPr lang="sv-SE"/>
          </a:p>
        </p:txBody>
      </p:sp>
    </p:spTree>
    <p:extLst>
      <p:ext uri="{BB962C8B-B14F-4D97-AF65-F5344CB8AC3E}">
        <p14:creationId xmlns:p14="http://schemas.microsoft.com/office/powerpoint/2010/main" val="1517095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36</a:t>
            </a:fld>
            <a:endParaRPr lang="sv-SE"/>
          </a:p>
        </p:txBody>
      </p:sp>
    </p:spTree>
    <p:extLst>
      <p:ext uri="{BB962C8B-B14F-4D97-AF65-F5344CB8AC3E}">
        <p14:creationId xmlns:p14="http://schemas.microsoft.com/office/powerpoint/2010/main" val="2982667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37</a:t>
            </a:fld>
            <a:endParaRPr lang="sv-SE"/>
          </a:p>
        </p:txBody>
      </p:sp>
    </p:spTree>
    <p:extLst>
      <p:ext uri="{BB962C8B-B14F-4D97-AF65-F5344CB8AC3E}">
        <p14:creationId xmlns:p14="http://schemas.microsoft.com/office/powerpoint/2010/main" val="1888581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38</a:t>
            </a:fld>
            <a:endParaRPr lang="sv-SE"/>
          </a:p>
        </p:txBody>
      </p:sp>
    </p:spTree>
    <p:extLst>
      <p:ext uri="{BB962C8B-B14F-4D97-AF65-F5344CB8AC3E}">
        <p14:creationId xmlns:p14="http://schemas.microsoft.com/office/powerpoint/2010/main" val="4206054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39</a:t>
            </a:fld>
            <a:endParaRPr lang="sv-SE"/>
          </a:p>
        </p:txBody>
      </p:sp>
    </p:spTree>
    <p:extLst>
      <p:ext uri="{BB962C8B-B14F-4D97-AF65-F5344CB8AC3E}">
        <p14:creationId xmlns:p14="http://schemas.microsoft.com/office/powerpoint/2010/main" val="174152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40</a:t>
            </a:fld>
            <a:endParaRPr lang="sv-SE"/>
          </a:p>
        </p:txBody>
      </p:sp>
    </p:spTree>
    <p:extLst>
      <p:ext uri="{BB962C8B-B14F-4D97-AF65-F5344CB8AC3E}">
        <p14:creationId xmlns:p14="http://schemas.microsoft.com/office/powerpoint/2010/main" val="644000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43</a:t>
            </a:fld>
            <a:endParaRPr lang="sv-SE"/>
          </a:p>
        </p:txBody>
      </p:sp>
    </p:spTree>
    <p:extLst>
      <p:ext uri="{BB962C8B-B14F-4D97-AF65-F5344CB8AC3E}">
        <p14:creationId xmlns:p14="http://schemas.microsoft.com/office/powerpoint/2010/main" val="2635933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44</a:t>
            </a:fld>
            <a:endParaRPr lang="sv-SE"/>
          </a:p>
        </p:txBody>
      </p:sp>
    </p:spTree>
    <p:extLst>
      <p:ext uri="{BB962C8B-B14F-4D97-AF65-F5344CB8AC3E}">
        <p14:creationId xmlns:p14="http://schemas.microsoft.com/office/powerpoint/2010/main" val="892381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45</a:t>
            </a:fld>
            <a:endParaRPr lang="sv-SE"/>
          </a:p>
        </p:txBody>
      </p:sp>
    </p:spTree>
    <p:extLst>
      <p:ext uri="{BB962C8B-B14F-4D97-AF65-F5344CB8AC3E}">
        <p14:creationId xmlns:p14="http://schemas.microsoft.com/office/powerpoint/2010/main" val="3816591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MD </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46</a:t>
            </a:fld>
            <a:endParaRPr lang="sv-SE"/>
          </a:p>
        </p:txBody>
      </p:sp>
    </p:spTree>
    <p:extLst>
      <p:ext uri="{BB962C8B-B14F-4D97-AF65-F5344CB8AC3E}">
        <p14:creationId xmlns:p14="http://schemas.microsoft.com/office/powerpoint/2010/main" val="3726195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 </a:t>
            </a:r>
          </a:p>
          <a:p>
            <a:r>
              <a:rPr lang="sv-SE" dirty="0" smtClean="0"/>
              <a:t>Tillsynsarbete – utbildning, rådgivning, inspektioner, beslut i tillsynsärende</a:t>
            </a:r>
            <a:r>
              <a:rPr lang="sv-SE" baseline="0" dirty="0" smtClean="0"/>
              <a:t> och gallring m.m. Sträva efter enhetlighet och effektivitet</a:t>
            </a:r>
            <a:endParaRPr lang="sv-SE" dirty="0" smtClean="0"/>
          </a:p>
          <a:p>
            <a:r>
              <a:rPr lang="sv-SE" dirty="0" smtClean="0"/>
              <a:t>Ta emot arkiv – när verksamhet upphör eller efter överenskommelse. När ett arkiv/handlingar lämnas över till arkivmyndigheten så</a:t>
            </a:r>
            <a:r>
              <a:rPr lang="sv-SE" baseline="0" dirty="0" smtClean="0"/>
              <a:t> övergår hela ansvaret till arkivmyndigheten. </a:t>
            </a:r>
          </a:p>
          <a:p>
            <a:r>
              <a:rPr lang="sv-SE" baseline="0" dirty="0" smtClean="0"/>
              <a:t>Vårda och förvara arkiv – en del av det nationella kulturarvet. Viktigt att bevara och vårda på rätt sätt. </a:t>
            </a:r>
          </a:p>
          <a:p>
            <a:r>
              <a:rPr lang="sv-SE" baseline="0" dirty="0" smtClean="0"/>
              <a:t>Svara på förfrågningar – Tillgängliggöra. Lämna ut handlingar till enskilda och myndigheter på begäran, bereda möjlighet till forskning och sprida arkivinformation. </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4</a:t>
            </a:fld>
            <a:endParaRPr lang="sv-SE"/>
          </a:p>
        </p:txBody>
      </p:sp>
    </p:spTree>
    <p:extLst>
      <p:ext uri="{BB962C8B-B14F-4D97-AF65-F5344CB8AC3E}">
        <p14:creationId xmlns:p14="http://schemas.microsoft.com/office/powerpoint/2010/main" val="1167707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6</a:t>
            </a:fld>
            <a:endParaRPr lang="sv-SE"/>
          </a:p>
        </p:txBody>
      </p:sp>
    </p:spTree>
    <p:extLst>
      <p:ext uri="{BB962C8B-B14F-4D97-AF65-F5344CB8AC3E}">
        <p14:creationId xmlns:p14="http://schemas.microsoft.com/office/powerpoint/2010/main" val="822558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7</a:t>
            </a:fld>
            <a:endParaRPr lang="sv-SE"/>
          </a:p>
        </p:txBody>
      </p:sp>
    </p:spTree>
    <p:extLst>
      <p:ext uri="{BB962C8B-B14F-4D97-AF65-F5344CB8AC3E}">
        <p14:creationId xmlns:p14="http://schemas.microsoft.com/office/powerpoint/2010/main" val="2052828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tshållare för bildobjekt 1"/>
          <p:cNvSpPr>
            <a:spLocks noGrp="1" noRot="1" noChangeAspect="1" noTextEdit="1"/>
          </p:cNvSpPr>
          <p:nvPr>
            <p:ph type="sldImg"/>
          </p:nvPr>
        </p:nvSpPr>
        <p:spPr>
          <a:ln/>
        </p:spPr>
      </p:sp>
      <p:sp>
        <p:nvSpPr>
          <p:cNvPr id="31747" name="Platshållare för anteckningar 2"/>
          <p:cNvSpPr>
            <a:spLocks noGrp="1"/>
          </p:cNvSpPr>
          <p:nvPr>
            <p:ph type="body" idx="1"/>
          </p:nvPr>
        </p:nvSpPr>
        <p:spPr>
          <a:noFill/>
          <a:ln/>
        </p:spPr>
        <p:txBody>
          <a:bodyPr/>
          <a:lstStyle/>
          <a:p>
            <a:r>
              <a:rPr lang="sv-SE" smtClean="0"/>
              <a:t>Inkommen handling</a:t>
            </a:r>
          </a:p>
          <a:p>
            <a:r>
              <a:rPr lang="sv-SE" smtClean="0"/>
              <a:t>Handlingar som skickas inom den egna myndigheten ska normalt sett inte anses inkomna, och de behöver därför inte diarieföras. De blir allmän handling om de ej rensas bort vid ärendets arkivering.</a:t>
            </a:r>
            <a:br>
              <a:rPr lang="sv-SE" smtClean="0"/>
            </a:br>
            <a:r>
              <a:rPr lang="sv-SE" smtClean="0"/>
              <a:t>Handlingar som skickas mellan olika kommunala bolag räknas som korrespondens mellan myndigheter.</a:t>
            </a:r>
          </a:p>
          <a:p>
            <a:endParaRPr lang="sv-SE" smtClean="0"/>
          </a:p>
          <a:p>
            <a:r>
              <a:rPr lang="sv-SE" smtClean="0"/>
              <a:t>En upprättad allmän handling måste ha färdigställts vid myndigheten. </a:t>
            </a:r>
          </a:p>
          <a:p>
            <a:r>
              <a:rPr lang="sv-SE" b="1" i="1" smtClean="0"/>
              <a:t>	</a:t>
            </a:r>
            <a:r>
              <a:rPr lang="sv-SE" smtClean="0"/>
              <a:t>Man skiljer mellan tre slag av upprättade handlingar:</a:t>
            </a:r>
          </a:p>
          <a:p>
            <a:r>
              <a:rPr lang="sv-SE" smtClean="0"/>
              <a:t>Med handlingar som har </a:t>
            </a:r>
            <a:r>
              <a:rPr lang="sv-SE" b="1" i="1" smtClean="0"/>
              <a:t>expedierats</a:t>
            </a:r>
            <a:r>
              <a:rPr lang="sv-SE" smtClean="0"/>
              <a:t> menas skrivelser, som har skickats iväg till en mottagare utanför myndigheten. Myndighetens arkivkopia blir då allmän handling.</a:t>
            </a:r>
            <a:r>
              <a:rPr lang="sv-SE" i="1" smtClean="0"/>
              <a:t>  </a:t>
            </a:r>
            <a:endParaRPr lang="sv-SE" smtClean="0"/>
          </a:p>
          <a:p>
            <a:r>
              <a:rPr lang="sv-SE" smtClean="0"/>
              <a:t>Handlingar som </a:t>
            </a:r>
            <a:r>
              <a:rPr lang="sv-SE" b="1" i="1" smtClean="0"/>
              <a:t>inte har expedierats men som tillhör ett visst ärende</a:t>
            </a:r>
            <a:r>
              <a:rPr lang="sv-SE" smtClean="0"/>
              <a:t> blir allmän först när ärendet har slutbehandlats.</a:t>
            </a:r>
          </a:p>
          <a:p>
            <a:r>
              <a:rPr lang="sv-SE" smtClean="0"/>
              <a:t>Handlingar som </a:t>
            </a:r>
            <a:r>
              <a:rPr lang="sv-SE" b="1" i="1" smtClean="0"/>
              <a:t>varken har expedierats eller hör till ett visst ärende</a:t>
            </a:r>
            <a:r>
              <a:rPr lang="sv-SE" smtClean="0"/>
              <a:t> blir allmänna när de har justerats eller färdigställts på något annat sätt t.ex. PM, protokoll och rapporter.</a:t>
            </a:r>
          </a:p>
          <a:p>
            <a:endParaRPr lang="sv-SE" smtClean="0"/>
          </a:p>
          <a:p>
            <a:endParaRPr lang="sv-SE" smtClean="0"/>
          </a:p>
        </p:txBody>
      </p:sp>
      <p:sp>
        <p:nvSpPr>
          <p:cNvPr id="31748" name="Platshållare för bildnummer 3"/>
          <p:cNvSpPr>
            <a:spLocks noGrp="1"/>
          </p:cNvSpPr>
          <p:nvPr>
            <p:ph type="sldNum" sz="quarter" idx="5"/>
          </p:nvPr>
        </p:nvSpPr>
        <p:spPr>
          <a:noFill/>
        </p:spPr>
        <p:txBody>
          <a:bodyPr/>
          <a:lstStyle/>
          <a:p>
            <a:fld id="{F269939C-CCF2-4935-AF39-E6E94B6691E4}" type="slidenum">
              <a:rPr lang="sv-SE" smtClean="0">
                <a:latin typeface="Times New Roman" pitchFamily="18" charset="0"/>
              </a:rPr>
              <a:pPr/>
              <a:t>10</a:t>
            </a:fld>
            <a:endParaRPr lang="sv-SE" smtClean="0">
              <a:latin typeface="Times New Roman" pitchFamily="18" charset="0"/>
            </a:endParaRPr>
          </a:p>
        </p:txBody>
      </p:sp>
    </p:spTree>
    <p:extLst>
      <p:ext uri="{BB962C8B-B14F-4D97-AF65-F5344CB8AC3E}">
        <p14:creationId xmlns:p14="http://schemas.microsoft.com/office/powerpoint/2010/main" val="2811440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tshållare för bildobjekt 1"/>
          <p:cNvSpPr>
            <a:spLocks noGrp="1" noRot="1" noChangeAspect="1" noTextEdit="1"/>
          </p:cNvSpPr>
          <p:nvPr>
            <p:ph type="sldImg"/>
          </p:nvPr>
        </p:nvSpPr>
        <p:spPr>
          <a:ln/>
        </p:spPr>
      </p:sp>
      <p:sp>
        <p:nvSpPr>
          <p:cNvPr id="32771" name="Platshållare för anteckningar 2"/>
          <p:cNvSpPr>
            <a:spLocks noGrp="1"/>
          </p:cNvSpPr>
          <p:nvPr>
            <p:ph type="body" idx="1"/>
          </p:nvPr>
        </p:nvSpPr>
        <p:spPr>
          <a:noFill/>
          <a:ln/>
        </p:spPr>
        <p:txBody>
          <a:bodyPr/>
          <a:lstStyle/>
          <a:p>
            <a:r>
              <a:rPr lang="sv-SE" smtClean="0"/>
              <a:t>Inkommen handling</a:t>
            </a:r>
          </a:p>
          <a:p>
            <a:r>
              <a:rPr lang="sv-SE" smtClean="0"/>
              <a:t>Handlingar som skickas inom den egna myndigheten ska normalt sett inte anses inkomna, och de behöver därför inte diarieföras. De blir allmän handling om de ej rensas bort vid ärendets arkivering.</a:t>
            </a:r>
            <a:br>
              <a:rPr lang="sv-SE" smtClean="0"/>
            </a:br>
            <a:r>
              <a:rPr lang="sv-SE" smtClean="0"/>
              <a:t>Handlingar som skickas mellan olika kommunala bolag räknas som korrespondens mellan myndigheter.</a:t>
            </a:r>
          </a:p>
          <a:p>
            <a:endParaRPr lang="sv-SE" smtClean="0"/>
          </a:p>
          <a:p>
            <a:r>
              <a:rPr lang="sv-SE" smtClean="0"/>
              <a:t>En upprättad allmän handling måste ha färdigställts vid myndigheten. </a:t>
            </a:r>
          </a:p>
          <a:p>
            <a:r>
              <a:rPr lang="sv-SE" b="1" i="1" smtClean="0"/>
              <a:t>	</a:t>
            </a:r>
            <a:r>
              <a:rPr lang="sv-SE" smtClean="0"/>
              <a:t>Man skiljer mellan tre slag av upprättade handlingar:</a:t>
            </a:r>
          </a:p>
          <a:p>
            <a:r>
              <a:rPr lang="sv-SE" smtClean="0"/>
              <a:t>Med handlingar som har </a:t>
            </a:r>
            <a:r>
              <a:rPr lang="sv-SE" b="1" i="1" smtClean="0"/>
              <a:t>expedierats</a:t>
            </a:r>
            <a:r>
              <a:rPr lang="sv-SE" smtClean="0"/>
              <a:t> menas skrivelser, som har skickats iväg till en mottagare utanför myndigheten. Myndighetens arkivkopia blir då allmän handling.</a:t>
            </a:r>
            <a:r>
              <a:rPr lang="sv-SE" i="1" smtClean="0"/>
              <a:t>  </a:t>
            </a:r>
            <a:endParaRPr lang="sv-SE" smtClean="0"/>
          </a:p>
          <a:p>
            <a:r>
              <a:rPr lang="sv-SE" smtClean="0"/>
              <a:t>Handlingar som </a:t>
            </a:r>
            <a:r>
              <a:rPr lang="sv-SE" b="1" i="1" smtClean="0"/>
              <a:t>inte har expedierats men som tillhör ett visst ärende</a:t>
            </a:r>
            <a:r>
              <a:rPr lang="sv-SE" smtClean="0"/>
              <a:t> blir allmän först när ärendet har slutbehandlats.</a:t>
            </a:r>
          </a:p>
          <a:p>
            <a:r>
              <a:rPr lang="sv-SE" smtClean="0"/>
              <a:t>Handlingar som </a:t>
            </a:r>
            <a:r>
              <a:rPr lang="sv-SE" b="1" i="1" smtClean="0"/>
              <a:t>varken har expedierats eller hör till ett visst ärende</a:t>
            </a:r>
            <a:r>
              <a:rPr lang="sv-SE" smtClean="0"/>
              <a:t> blir allmänna när de har justerats eller färdigställts på något annat sätt t.ex. PM, protokoll och rapporter.</a:t>
            </a:r>
          </a:p>
          <a:p>
            <a:endParaRPr lang="sv-SE" smtClean="0"/>
          </a:p>
          <a:p>
            <a:endParaRPr lang="sv-SE" smtClean="0"/>
          </a:p>
        </p:txBody>
      </p:sp>
      <p:sp>
        <p:nvSpPr>
          <p:cNvPr id="32772" name="Platshållare för bildnummer 3"/>
          <p:cNvSpPr>
            <a:spLocks noGrp="1"/>
          </p:cNvSpPr>
          <p:nvPr>
            <p:ph type="sldNum" sz="quarter" idx="5"/>
          </p:nvPr>
        </p:nvSpPr>
        <p:spPr>
          <a:noFill/>
        </p:spPr>
        <p:txBody>
          <a:bodyPr/>
          <a:lstStyle/>
          <a:p>
            <a:fld id="{67DC5F4B-FCBA-498B-B06D-3B412E38269D}" type="slidenum">
              <a:rPr lang="sv-SE" smtClean="0">
                <a:latin typeface="Times New Roman" pitchFamily="18" charset="0"/>
              </a:rPr>
              <a:pPr/>
              <a:t>11</a:t>
            </a:fld>
            <a:endParaRPr lang="sv-SE" smtClean="0">
              <a:latin typeface="Times New Roman" pitchFamily="18" charset="0"/>
            </a:endParaRPr>
          </a:p>
        </p:txBody>
      </p:sp>
    </p:spTree>
    <p:extLst>
      <p:ext uri="{BB962C8B-B14F-4D97-AF65-F5344CB8AC3E}">
        <p14:creationId xmlns:p14="http://schemas.microsoft.com/office/powerpoint/2010/main" val="1463668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smtClean="0"/>
          </a:p>
        </p:txBody>
      </p:sp>
      <p:sp>
        <p:nvSpPr>
          <p:cNvPr id="5222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409" eaLnBrk="0" hangingPunct="0">
              <a:defRPr>
                <a:solidFill>
                  <a:schemeClr val="tx1"/>
                </a:solidFill>
                <a:latin typeface="Calibri" panose="020F0502020204030204" pitchFamily="34" charset="0"/>
                <a:ea typeface="ＭＳ Ｐゴシック" panose="020B0600070205080204" pitchFamily="34" charset="-128"/>
              </a:defRPr>
            </a:lvl1pPr>
            <a:lvl2pPr marL="742727" indent="-285664" defTabSz="928409" eaLnBrk="0" hangingPunct="0">
              <a:defRPr>
                <a:solidFill>
                  <a:schemeClr val="tx1"/>
                </a:solidFill>
                <a:latin typeface="Calibri" panose="020F0502020204030204" pitchFamily="34" charset="0"/>
                <a:ea typeface="ＭＳ Ｐゴシック" panose="020B0600070205080204" pitchFamily="34" charset="-128"/>
              </a:defRPr>
            </a:lvl2pPr>
            <a:lvl3pPr marL="1142657" indent="-228531" defTabSz="928409" eaLnBrk="0" hangingPunct="0">
              <a:defRPr>
                <a:solidFill>
                  <a:schemeClr val="tx1"/>
                </a:solidFill>
                <a:latin typeface="Calibri" panose="020F0502020204030204" pitchFamily="34" charset="0"/>
                <a:ea typeface="ＭＳ Ｐゴシック" panose="020B0600070205080204" pitchFamily="34" charset="-128"/>
              </a:defRPr>
            </a:lvl3pPr>
            <a:lvl4pPr marL="1599720" indent="-228531" defTabSz="928409" eaLnBrk="0" hangingPunct="0">
              <a:defRPr>
                <a:solidFill>
                  <a:schemeClr val="tx1"/>
                </a:solidFill>
                <a:latin typeface="Calibri" panose="020F0502020204030204" pitchFamily="34" charset="0"/>
                <a:ea typeface="ＭＳ Ｐゴシック" panose="020B0600070205080204" pitchFamily="34" charset="-128"/>
              </a:defRPr>
            </a:lvl4pPr>
            <a:lvl5pPr marL="2056783" indent="-228531" defTabSz="928409" eaLnBrk="0" hangingPunct="0">
              <a:defRPr>
                <a:solidFill>
                  <a:schemeClr val="tx1"/>
                </a:solidFill>
                <a:latin typeface="Calibri" panose="020F0502020204030204" pitchFamily="34" charset="0"/>
                <a:ea typeface="ＭＳ Ｐゴシック" panose="020B0600070205080204" pitchFamily="34" charset="-128"/>
              </a:defRPr>
            </a:lvl5pPr>
            <a:lvl6pPr marL="2513846" indent="-228531" defTabSz="928409"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0908" indent="-228531" defTabSz="928409"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7971" indent="-228531" defTabSz="928409"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5034" indent="-228531" defTabSz="928409"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fld id="{0792FC0B-F4A0-4F2A-B578-2F80B9726406}" type="slidenum">
              <a:rPr lang="sv-SE" altLang="sv-SE">
                <a:latin typeface="Times New Roman" panose="02020603050405020304" pitchFamily="18" charset="0"/>
              </a:rPr>
              <a:pPr eaLnBrk="1" hangingPunct="1"/>
              <a:t>12</a:t>
            </a:fld>
            <a:endParaRPr lang="sv-SE" altLang="sv-SE">
              <a:latin typeface="Times New Roman" panose="02020603050405020304" pitchFamily="18" charset="0"/>
            </a:endParaRPr>
          </a:p>
        </p:txBody>
      </p:sp>
    </p:spTree>
    <p:extLst>
      <p:ext uri="{BB962C8B-B14F-4D97-AF65-F5344CB8AC3E}">
        <p14:creationId xmlns:p14="http://schemas.microsoft.com/office/powerpoint/2010/main" val="3626637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 Gå</a:t>
            </a:r>
            <a:r>
              <a:rPr lang="sv-SE" baseline="0" dirty="0" smtClean="0"/>
              <a:t> igenom mallen. Olika rutorna och rubriker. Vad betyder olika fraser som ”kapslas”? </a:t>
            </a:r>
            <a:endParaRPr lang="sv-SE" dirty="0" smtClean="0"/>
          </a:p>
          <a:p>
            <a:r>
              <a:rPr lang="sv-SE" dirty="0" smtClean="0"/>
              <a:t>Läkarintyg</a:t>
            </a:r>
            <a:r>
              <a:rPr lang="sv-SE" baseline="0" dirty="0" smtClean="0"/>
              <a:t> som exempel till rehabiliteringsakt</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15</a:t>
            </a:fld>
            <a:endParaRPr lang="sv-SE"/>
          </a:p>
        </p:txBody>
      </p:sp>
    </p:spTree>
    <p:extLst>
      <p:ext uri="{BB962C8B-B14F-4D97-AF65-F5344CB8AC3E}">
        <p14:creationId xmlns:p14="http://schemas.microsoft.com/office/powerpoint/2010/main" val="179417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bild - Där ideér blir verklighe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vå innehållsdela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Bildobjekt 6" descr="LKPG_Ide_ligg_CMYK.eps"/>
          <p:cNvPicPr>
            <a:picLocks noChangeAspect="1"/>
          </p:cNvPicPr>
          <p:nvPr/>
        </p:nvPicPr>
        <p:blipFill>
          <a:blip r:embed="rId3"/>
          <a:srcRect/>
          <a:stretch>
            <a:fillRect/>
          </a:stretch>
        </p:blipFill>
        <p:spPr bwMode="auto">
          <a:xfrm>
            <a:off x="6821488" y="6200775"/>
            <a:ext cx="1601787" cy="511175"/>
          </a:xfrm>
          <a:prstGeom prst="rect">
            <a:avLst/>
          </a:prstGeom>
          <a:noFill/>
          <a:ln w="9525">
            <a:noFill/>
            <a:miter lim="800000"/>
            <a:headEnd/>
            <a:tailEnd/>
          </a:ln>
        </p:spPr>
      </p:pic>
      <p:sp>
        <p:nvSpPr>
          <p:cNvPr id="2" name="Rubrik 1"/>
          <p:cNvSpPr>
            <a:spLocks noGrp="1"/>
          </p:cNvSpPr>
          <p:nvPr>
            <p:ph type="title"/>
          </p:nvPr>
        </p:nvSpPr>
        <p:spPr>
          <a:xfrm>
            <a:off x="684212" y="383495"/>
            <a:ext cx="7704000" cy="1143000"/>
          </a:xfrm>
          <a:prstGeom prst="rect">
            <a:avLst/>
          </a:prstGeom>
        </p:spPr>
        <p:txBody>
          <a:bodyPr lIns="0" tIns="0" rIns="0" bIns="0"/>
          <a:lstStyle>
            <a:lvl1pPr algn="l">
              <a:defRPr sz="3200">
                <a:latin typeface="Arial"/>
                <a:cs typeface="Arial"/>
              </a:defRPr>
            </a:lvl1pPr>
          </a:lstStyle>
          <a:p>
            <a:r>
              <a:rPr lang="sv-SE" smtClean="0"/>
              <a:t>Klicka här för att ändra format</a:t>
            </a:r>
            <a:endParaRPr lang="sv-SE" dirty="0"/>
          </a:p>
        </p:txBody>
      </p:sp>
      <p:sp>
        <p:nvSpPr>
          <p:cNvPr id="12" name="Platshållare för innehåll 2"/>
          <p:cNvSpPr>
            <a:spLocks noGrp="1"/>
          </p:cNvSpPr>
          <p:nvPr>
            <p:ph idx="1"/>
          </p:nvPr>
        </p:nvSpPr>
        <p:spPr>
          <a:xfrm>
            <a:off x="684212" y="1600200"/>
            <a:ext cx="3716476" cy="4525963"/>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13" name="Platshållare för innehåll 2"/>
          <p:cNvSpPr>
            <a:spLocks noGrp="1"/>
          </p:cNvSpPr>
          <p:nvPr>
            <p:ph idx="16"/>
          </p:nvPr>
        </p:nvSpPr>
        <p:spPr>
          <a:xfrm>
            <a:off x="4671736" y="1600200"/>
            <a:ext cx="3716476" cy="4525963"/>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6" name="Platshållare för datum 8"/>
          <p:cNvSpPr>
            <a:spLocks noGrp="1"/>
          </p:cNvSpPr>
          <p:nvPr>
            <p:ph type="dt" sz="half" idx="17"/>
          </p:nvPr>
        </p:nvSpPr>
        <p:spPr/>
        <p:txBody>
          <a:bodyPr/>
          <a:lstStyle>
            <a:lvl1pPr>
              <a:defRPr smtClean="0"/>
            </a:lvl1pPr>
          </a:lstStyle>
          <a:p>
            <a:pPr>
              <a:defRPr/>
            </a:pPr>
            <a:fld id="{EFF82E5B-BB51-4AEF-9C26-BE230FB9A3D0}" type="datetime1">
              <a:rPr lang="sv-SE" smtClean="0"/>
              <a:t>2019-10-08</a:t>
            </a:fld>
            <a:endParaRPr lang="sv-SE" dirty="0"/>
          </a:p>
        </p:txBody>
      </p:sp>
      <p:sp>
        <p:nvSpPr>
          <p:cNvPr id="7" name="Platshållare för sidfot 9"/>
          <p:cNvSpPr>
            <a:spLocks noGrp="1"/>
          </p:cNvSpPr>
          <p:nvPr>
            <p:ph type="ftr" sz="quarter" idx="18"/>
          </p:nvPr>
        </p:nvSpPr>
        <p:spPr/>
        <p:txBody>
          <a:bodyPr/>
          <a:lstStyle>
            <a:lvl1pPr>
              <a:defRPr smtClean="0"/>
            </a:lvl1pPr>
          </a:lstStyle>
          <a:p>
            <a:pPr>
              <a:defRPr/>
            </a:pPr>
            <a:r>
              <a:rPr lang="sv-SE" smtClean="0"/>
              <a:t>Arkivutbildning personalhandlingar</a:t>
            </a:r>
            <a:endParaRPr lang="sv-SE" dirty="0"/>
          </a:p>
        </p:txBody>
      </p:sp>
      <p:sp>
        <p:nvSpPr>
          <p:cNvPr id="8" name="Platshållare för bildnummer 10"/>
          <p:cNvSpPr>
            <a:spLocks noGrp="1"/>
          </p:cNvSpPr>
          <p:nvPr>
            <p:ph type="sldNum" sz="quarter" idx="19"/>
          </p:nvPr>
        </p:nvSpPr>
        <p:spPr/>
        <p:txBody>
          <a:bodyPr/>
          <a:lstStyle>
            <a:lvl1pPr>
              <a:defRPr/>
            </a:lvl1pPr>
          </a:lstStyle>
          <a:p>
            <a:pPr>
              <a:defRPr/>
            </a:pPr>
            <a:fld id="{350111C8-1A68-46E2-A006-67F1E20FF11D}" type="slidenum">
              <a:rPr lang="sv-SE"/>
              <a:pPr>
                <a:defRPr/>
              </a:pPr>
              <a:t>‹#›</a:t>
            </a:fld>
            <a:endParaRPr lang="sv-S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ämförels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 name="Bildobjekt 6" descr="LKPG_Ide_ligg_CMYK.eps"/>
          <p:cNvPicPr>
            <a:picLocks noChangeAspect="1"/>
          </p:cNvPicPr>
          <p:nvPr/>
        </p:nvPicPr>
        <p:blipFill>
          <a:blip r:embed="rId3"/>
          <a:srcRect/>
          <a:stretch>
            <a:fillRect/>
          </a:stretch>
        </p:blipFill>
        <p:spPr bwMode="auto">
          <a:xfrm>
            <a:off x="6821488" y="6210300"/>
            <a:ext cx="1601787" cy="511175"/>
          </a:xfrm>
          <a:prstGeom prst="rect">
            <a:avLst/>
          </a:prstGeom>
          <a:noFill/>
          <a:ln w="9525">
            <a:noFill/>
            <a:miter lim="800000"/>
            <a:headEnd/>
            <a:tailEnd/>
          </a:ln>
        </p:spPr>
      </p:pic>
      <p:sp>
        <p:nvSpPr>
          <p:cNvPr id="3" name="Platshållare för text 2"/>
          <p:cNvSpPr>
            <a:spLocks noGrp="1"/>
          </p:cNvSpPr>
          <p:nvPr>
            <p:ph type="body" idx="1"/>
          </p:nvPr>
        </p:nvSpPr>
        <p:spPr>
          <a:xfrm>
            <a:off x="673840" y="1535113"/>
            <a:ext cx="3726848" cy="639762"/>
          </a:xfrm>
          <a:prstGeom prst="rect">
            <a:avLst/>
          </a:prstGeom>
        </p:spPr>
        <p:txBody>
          <a:bodyPr lIns="0" tIns="0" rIns="0" bIns="0" anchor="b"/>
          <a:lstStyle>
            <a:lvl1pPr marL="0" indent="0">
              <a:buNone/>
              <a:defRPr sz="2000" b="0">
                <a:solidFill>
                  <a:srgbClr val="91919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5" name="Platshållare för text 4"/>
          <p:cNvSpPr>
            <a:spLocks noGrp="1"/>
          </p:cNvSpPr>
          <p:nvPr>
            <p:ph type="body" sz="quarter" idx="3"/>
          </p:nvPr>
        </p:nvSpPr>
        <p:spPr>
          <a:xfrm>
            <a:off x="4671736" y="1535113"/>
            <a:ext cx="3716476" cy="639762"/>
          </a:xfrm>
          <a:prstGeom prst="rect">
            <a:avLst/>
          </a:prstGeom>
        </p:spPr>
        <p:txBody>
          <a:bodyPr lIns="0" rIns="0" bIns="0" anchor="b"/>
          <a:lstStyle>
            <a:lvl1pPr marL="0" indent="0">
              <a:buNone/>
              <a:defRPr sz="2000" b="0">
                <a:solidFill>
                  <a:srgbClr val="91919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17" name="Rubrik 1"/>
          <p:cNvSpPr>
            <a:spLocks noGrp="1"/>
          </p:cNvSpPr>
          <p:nvPr>
            <p:ph type="title"/>
          </p:nvPr>
        </p:nvSpPr>
        <p:spPr>
          <a:xfrm>
            <a:off x="684212" y="383495"/>
            <a:ext cx="7704000" cy="1143000"/>
          </a:xfrm>
          <a:prstGeom prst="rect">
            <a:avLst/>
          </a:prstGeom>
        </p:spPr>
        <p:txBody>
          <a:bodyPr lIns="0" tIns="0" rIns="0" bIns="0"/>
          <a:lstStyle>
            <a:lvl1pPr algn="l">
              <a:defRPr sz="3200">
                <a:latin typeface="Arial"/>
                <a:cs typeface="Arial"/>
              </a:defRPr>
            </a:lvl1pPr>
          </a:lstStyle>
          <a:p>
            <a:r>
              <a:rPr lang="sv-SE" smtClean="0"/>
              <a:t>Klicka här för att ändra format</a:t>
            </a:r>
            <a:endParaRPr lang="sv-SE" dirty="0"/>
          </a:p>
        </p:txBody>
      </p:sp>
      <p:sp>
        <p:nvSpPr>
          <p:cNvPr id="14" name="Platshållare för innehåll 2"/>
          <p:cNvSpPr>
            <a:spLocks noGrp="1"/>
          </p:cNvSpPr>
          <p:nvPr>
            <p:ph idx="16"/>
          </p:nvPr>
        </p:nvSpPr>
        <p:spPr>
          <a:xfrm>
            <a:off x="684212" y="2177927"/>
            <a:ext cx="3716476" cy="3948236"/>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15" name="Platshållare för innehåll 2"/>
          <p:cNvSpPr>
            <a:spLocks noGrp="1"/>
          </p:cNvSpPr>
          <p:nvPr>
            <p:ph idx="17"/>
          </p:nvPr>
        </p:nvSpPr>
        <p:spPr>
          <a:xfrm>
            <a:off x="4671736" y="2195512"/>
            <a:ext cx="3716476" cy="3930651"/>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8" name="Platshållare för datum 10"/>
          <p:cNvSpPr>
            <a:spLocks noGrp="1"/>
          </p:cNvSpPr>
          <p:nvPr>
            <p:ph type="dt" sz="half" idx="18"/>
          </p:nvPr>
        </p:nvSpPr>
        <p:spPr/>
        <p:txBody>
          <a:bodyPr/>
          <a:lstStyle>
            <a:lvl1pPr>
              <a:defRPr smtClean="0"/>
            </a:lvl1pPr>
          </a:lstStyle>
          <a:p>
            <a:pPr>
              <a:defRPr/>
            </a:pPr>
            <a:fld id="{13FF698A-9C6D-4465-BE48-7166958EE73C}" type="datetime1">
              <a:rPr lang="sv-SE" smtClean="0"/>
              <a:t>2019-10-08</a:t>
            </a:fld>
            <a:endParaRPr lang="sv-SE" dirty="0"/>
          </a:p>
        </p:txBody>
      </p:sp>
      <p:sp>
        <p:nvSpPr>
          <p:cNvPr id="9" name="Platshållare för sidfot 11"/>
          <p:cNvSpPr>
            <a:spLocks noGrp="1"/>
          </p:cNvSpPr>
          <p:nvPr>
            <p:ph type="ftr" sz="quarter" idx="19"/>
          </p:nvPr>
        </p:nvSpPr>
        <p:spPr/>
        <p:txBody>
          <a:bodyPr/>
          <a:lstStyle>
            <a:lvl1pPr>
              <a:defRPr smtClean="0"/>
            </a:lvl1pPr>
          </a:lstStyle>
          <a:p>
            <a:pPr>
              <a:defRPr/>
            </a:pPr>
            <a:r>
              <a:rPr lang="sv-SE" smtClean="0"/>
              <a:t>Arkivutbildning personalhandlingar</a:t>
            </a:r>
            <a:endParaRPr lang="sv-SE" dirty="0"/>
          </a:p>
        </p:txBody>
      </p:sp>
      <p:sp>
        <p:nvSpPr>
          <p:cNvPr id="10" name="Platshållare för bildnummer 12"/>
          <p:cNvSpPr>
            <a:spLocks noGrp="1"/>
          </p:cNvSpPr>
          <p:nvPr>
            <p:ph type="sldNum" sz="quarter" idx="20"/>
          </p:nvPr>
        </p:nvSpPr>
        <p:spPr/>
        <p:txBody>
          <a:bodyPr/>
          <a:lstStyle>
            <a:lvl1pPr>
              <a:defRPr/>
            </a:lvl1pPr>
          </a:lstStyle>
          <a:p>
            <a:pPr>
              <a:defRPr/>
            </a:pPr>
            <a:fld id="{CB6AEC90-C34A-44EE-AA52-F96C8B8EFDC0}" type="slidenum">
              <a:rPr lang="sv-SE"/>
              <a:pPr>
                <a:defRPr/>
              </a:pPr>
              <a:t>‹#›</a:t>
            </a:fld>
            <a:endParaRPr lang="sv-S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rubrik">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ildobjekt 6" descr="LKPG_Ide_ligg_CMYK.eps"/>
          <p:cNvPicPr>
            <a:picLocks noChangeAspect="1"/>
          </p:cNvPicPr>
          <p:nvPr/>
        </p:nvPicPr>
        <p:blipFill>
          <a:blip r:embed="rId3"/>
          <a:srcRect/>
          <a:stretch>
            <a:fillRect/>
          </a:stretch>
        </p:blipFill>
        <p:spPr bwMode="auto">
          <a:xfrm>
            <a:off x="6821488" y="6210300"/>
            <a:ext cx="1601787" cy="511175"/>
          </a:xfrm>
          <a:prstGeom prst="rect">
            <a:avLst/>
          </a:prstGeom>
          <a:noFill/>
          <a:ln w="9525">
            <a:noFill/>
            <a:miter lim="800000"/>
            <a:headEnd/>
            <a:tailEnd/>
          </a:ln>
        </p:spPr>
      </p:pic>
      <p:sp>
        <p:nvSpPr>
          <p:cNvPr id="10" name="Rubrik 1"/>
          <p:cNvSpPr>
            <a:spLocks noGrp="1"/>
          </p:cNvSpPr>
          <p:nvPr>
            <p:ph type="title"/>
          </p:nvPr>
        </p:nvSpPr>
        <p:spPr>
          <a:xfrm>
            <a:off x="684212" y="383495"/>
            <a:ext cx="7704000" cy="1143000"/>
          </a:xfrm>
          <a:prstGeom prst="rect">
            <a:avLst/>
          </a:prstGeom>
        </p:spPr>
        <p:txBody>
          <a:bodyPr lIns="0" tIns="0" rIns="0" bIns="0"/>
          <a:lstStyle>
            <a:lvl1pPr algn="l">
              <a:defRPr sz="3200">
                <a:latin typeface="Arial"/>
                <a:cs typeface="Arial"/>
              </a:defRPr>
            </a:lvl1pPr>
          </a:lstStyle>
          <a:p>
            <a:r>
              <a:rPr lang="sv-SE" smtClean="0"/>
              <a:t>Klicka här för att ändra format</a:t>
            </a:r>
            <a:endParaRPr lang="sv-SE" dirty="0"/>
          </a:p>
        </p:txBody>
      </p:sp>
      <p:sp>
        <p:nvSpPr>
          <p:cNvPr id="4" name="Platshållare för datum 6"/>
          <p:cNvSpPr>
            <a:spLocks noGrp="1"/>
          </p:cNvSpPr>
          <p:nvPr>
            <p:ph type="dt" sz="half" idx="10"/>
          </p:nvPr>
        </p:nvSpPr>
        <p:spPr/>
        <p:txBody>
          <a:bodyPr/>
          <a:lstStyle>
            <a:lvl1pPr>
              <a:defRPr smtClean="0"/>
            </a:lvl1pPr>
          </a:lstStyle>
          <a:p>
            <a:pPr>
              <a:defRPr/>
            </a:pPr>
            <a:fld id="{15BCEA1D-D8CF-4AFF-BA79-FBF25A782B96}" type="datetime1">
              <a:rPr lang="sv-SE" smtClean="0"/>
              <a:t>2019-10-08</a:t>
            </a:fld>
            <a:endParaRPr lang="sv-SE" dirty="0"/>
          </a:p>
        </p:txBody>
      </p:sp>
      <p:sp>
        <p:nvSpPr>
          <p:cNvPr id="5" name="Platshållare för sidfot 7"/>
          <p:cNvSpPr>
            <a:spLocks noGrp="1"/>
          </p:cNvSpPr>
          <p:nvPr>
            <p:ph type="ftr" sz="quarter" idx="11"/>
          </p:nvPr>
        </p:nvSpPr>
        <p:spPr/>
        <p:txBody>
          <a:bodyPr/>
          <a:lstStyle>
            <a:lvl1pPr>
              <a:defRPr smtClean="0"/>
            </a:lvl1pPr>
          </a:lstStyle>
          <a:p>
            <a:pPr>
              <a:defRPr/>
            </a:pPr>
            <a:r>
              <a:rPr lang="sv-SE" smtClean="0"/>
              <a:t>Arkivutbildning personalhandlingar</a:t>
            </a:r>
            <a:endParaRPr lang="sv-SE" dirty="0"/>
          </a:p>
        </p:txBody>
      </p:sp>
      <p:sp>
        <p:nvSpPr>
          <p:cNvPr id="6" name="Platshållare för bildnummer 8"/>
          <p:cNvSpPr>
            <a:spLocks noGrp="1"/>
          </p:cNvSpPr>
          <p:nvPr>
            <p:ph type="sldNum" sz="quarter" idx="12"/>
          </p:nvPr>
        </p:nvSpPr>
        <p:spPr/>
        <p:txBody>
          <a:bodyPr/>
          <a:lstStyle>
            <a:lvl1pPr>
              <a:defRPr/>
            </a:lvl1pPr>
          </a:lstStyle>
          <a:p>
            <a:pPr>
              <a:defRPr/>
            </a:pPr>
            <a:fld id="{C754EC5B-3293-4B4C-8369-69DA0F3DA54B}" type="slidenum">
              <a:rPr lang="sv-SE"/>
              <a:pPr>
                <a:defRPr/>
              </a:pPr>
              <a:t>‹#›</a:t>
            </a:fld>
            <a:endParaRPr lang="sv-S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m">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Bildobjekt 6" descr="LKPG_Ide_ligg_CMYK.eps"/>
          <p:cNvPicPr>
            <a:picLocks noChangeAspect="1"/>
          </p:cNvPicPr>
          <p:nvPr/>
        </p:nvPicPr>
        <p:blipFill>
          <a:blip r:embed="rId3"/>
          <a:srcRect/>
          <a:stretch>
            <a:fillRect/>
          </a:stretch>
        </p:blipFill>
        <p:spPr bwMode="auto">
          <a:xfrm>
            <a:off x="6821488" y="6184900"/>
            <a:ext cx="1601787" cy="511175"/>
          </a:xfrm>
          <a:prstGeom prst="rect">
            <a:avLst/>
          </a:prstGeom>
          <a:noFill/>
          <a:ln w="9525">
            <a:noFill/>
            <a:miter lim="800000"/>
            <a:headEnd/>
            <a:tailEnd/>
          </a:ln>
        </p:spPr>
      </p:pic>
      <p:sp>
        <p:nvSpPr>
          <p:cNvPr id="3" name="Platshållare för datum 5"/>
          <p:cNvSpPr>
            <a:spLocks noGrp="1"/>
          </p:cNvSpPr>
          <p:nvPr>
            <p:ph type="dt" sz="half" idx="10"/>
          </p:nvPr>
        </p:nvSpPr>
        <p:spPr/>
        <p:txBody>
          <a:bodyPr/>
          <a:lstStyle>
            <a:lvl1pPr>
              <a:defRPr smtClean="0"/>
            </a:lvl1pPr>
          </a:lstStyle>
          <a:p>
            <a:pPr>
              <a:defRPr/>
            </a:pPr>
            <a:fld id="{F858589C-57F1-4833-ACAF-576DAB538832}" type="datetime1">
              <a:rPr lang="sv-SE" smtClean="0"/>
              <a:t>2019-10-08</a:t>
            </a:fld>
            <a:endParaRPr lang="sv-SE" dirty="0"/>
          </a:p>
        </p:txBody>
      </p:sp>
      <p:sp>
        <p:nvSpPr>
          <p:cNvPr id="4" name="Platshållare för sidfot 6"/>
          <p:cNvSpPr>
            <a:spLocks noGrp="1"/>
          </p:cNvSpPr>
          <p:nvPr>
            <p:ph type="ftr" sz="quarter" idx="11"/>
          </p:nvPr>
        </p:nvSpPr>
        <p:spPr/>
        <p:txBody>
          <a:bodyPr/>
          <a:lstStyle>
            <a:lvl1pPr>
              <a:defRPr smtClean="0"/>
            </a:lvl1pPr>
          </a:lstStyle>
          <a:p>
            <a:pPr>
              <a:defRPr/>
            </a:pPr>
            <a:r>
              <a:rPr lang="sv-SE" smtClean="0"/>
              <a:t>Arkivutbildning personalhandlingar</a:t>
            </a:r>
            <a:endParaRPr lang="sv-SE" dirty="0"/>
          </a:p>
        </p:txBody>
      </p:sp>
      <p:sp>
        <p:nvSpPr>
          <p:cNvPr id="5" name="Platshållare för bildnummer 7"/>
          <p:cNvSpPr>
            <a:spLocks noGrp="1"/>
          </p:cNvSpPr>
          <p:nvPr>
            <p:ph type="sldNum" sz="quarter" idx="12"/>
          </p:nvPr>
        </p:nvSpPr>
        <p:spPr/>
        <p:txBody>
          <a:bodyPr/>
          <a:lstStyle>
            <a:lvl1pPr>
              <a:defRPr/>
            </a:lvl1pPr>
          </a:lstStyle>
          <a:p>
            <a:pPr>
              <a:defRPr/>
            </a:pPr>
            <a:fld id="{1DE59039-F6F5-4BC7-9773-2AC29438F8A5}" type="slidenum">
              <a:rPr lang="sv-SE"/>
              <a:pPr>
                <a:defRPr/>
              </a:pPr>
              <a:t>‹#›</a:t>
            </a:fld>
            <a:endParaRPr lang="sv-S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 med bildtex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Bildobjekt 6" descr="LKPG_Ide_ligg_CMYK.eps"/>
          <p:cNvPicPr>
            <a:picLocks noChangeAspect="1"/>
          </p:cNvPicPr>
          <p:nvPr/>
        </p:nvPicPr>
        <p:blipFill>
          <a:blip r:embed="rId3"/>
          <a:srcRect/>
          <a:stretch>
            <a:fillRect/>
          </a:stretch>
        </p:blipFill>
        <p:spPr bwMode="auto">
          <a:xfrm>
            <a:off x="6821488" y="6210300"/>
            <a:ext cx="1601787" cy="511175"/>
          </a:xfrm>
          <a:prstGeom prst="rect">
            <a:avLst/>
          </a:prstGeom>
          <a:noFill/>
          <a:ln w="9525">
            <a:noFill/>
            <a:miter lim="800000"/>
            <a:headEnd/>
            <a:tailEnd/>
          </a:ln>
        </p:spPr>
      </p:pic>
      <p:sp>
        <p:nvSpPr>
          <p:cNvPr id="2" name="Rubrik 1"/>
          <p:cNvSpPr>
            <a:spLocks noGrp="1"/>
          </p:cNvSpPr>
          <p:nvPr>
            <p:ph type="title"/>
          </p:nvPr>
        </p:nvSpPr>
        <p:spPr>
          <a:xfrm>
            <a:off x="720725" y="273050"/>
            <a:ext cx="2744788" cy="1162050"/>
          </a:xfrm>
          <a:prstGeom prst="rect">
            <a:avLst/>
          </a:prstGeom>
        </p:spPr>
        <p:txBody>
          <a:bodyPr lIns="0" tIns="0" bIns="0" anchor="b"/>
          <a:lstStyle>
            <a:lvl1pPr algn="l">
              <a:defRPr sz="2000" b="1">
                <a:latin typeface="Arial"/>
                <a:cs typeface="Arial"/>
              </a:defRPr>
            </a:lvl1pPr>
          </a:lstStyle>
          <a:p>
            <a:r>
              <a:rPr lang="sv-SE" smtClean="0"/>
              <a:t>Klicka här för att ändra format</a:t>
            </a:r>
            <a:endParaRPr lang="sv-SE" dirty="0"/>
          </a:p>
        </p:txBody>
      </p:sp>
      <p:sp>
        <p:nvSpPr>
          <p:cNvPr id="4" name="Platshållare för text 3"/>
          <p:cNvSpPr>
            <a:spLocks noGrp="1"/>
          </p:cNvSpPr>
          <p:nvPr>
            <p:ph type="body" sz="half" idx="2"/>
          </p:nvPr>
        </p:nvSpPr>
        <p:spPr>
          <a:xfrm>
            <a:off x="720725" y="1435100"/>
            <a:ext cx="2744788" cy="4691063"/>
          </a:xfrm>
          <a:prstGeom prst="rect">
            <a:avLst/>
          </a:prstGeom>
        </p:spPr>
        <p:txBody>
          <a:bodyPr lIns="0" tIns="0" bIns="0"/>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12" name="Platshållare för innehåll 2"/>
          <p:cNvSpPr>
            <a:spLocks noGrp="1"/>
          </p:cNvSpPr>
          <p:nvPr>
            <p:ph idx="1"/>
          </p:nvPr>
        </p:nvSpPr>
        <p:spPr>
          <a:xfrm>
            <a:off x="3825511" y="273051"/>
            <a:ext cx="4597764" cy="5853112"/>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6" name="Platshållare för datum 8"/>
          <p:cNvSpPr>
            <a:spLocks noGrp="1"/>
          </p:cNvSpPr>
          <p:nvPr>
            <p:ph type="dt" sz="half" idx="10"/>
          </p:nvPr>
        </p:nvSpPr>
        <p:spPr/>
        <p:txBody>
          <a:bodyPr/>
          <a:lstStyle>
            <a:lvl1pPr>
              <a:defRPr smtClean="0"/>
            </a:lvl1pPr>
          </a:lstStyle>
          <a:p>
            <a:pPr>
              <a:defRPr/>
            </a:pPr>
            <a:fld id="{226DA0AF-FE4C-47F4-B549-22E2CA2648F3}" type="datetime1">
              <a:rPr lang="sv-SE" smtClean="0"/>
              <a:t>2019-10-08</a:t>
            </a:fld>
            <a:endParaRPr lang="sv-SE" dirty="0"/>
          </a:p>
        </p:txBody>
      </p:sp>
      <p:sp>
        <p:nvSpPr>
          <p:cNvPr id="7" name="Platshållare för sidfot 9"/>
          <p:cNvSpPr>
            <a:spLocks noGrp="1"/>
          </p:cNvSpPr>
          <p:nvPr>
            <p:ph type="ftr" sz="quarter" idx="11"/>
          </p:nvPr>
        </p:nvSpPr>
        <p:spPr/>
        <p:txBody>
          <a:bodyPr/>
          <a:lstStyle>
            <a:lvl1pPr>
              <a:defRPr smtClean="0"/>
            </a:lvl1pPr>
          </a:lstStyle>
          <a:p>
            <a:pPr>
              <a:defRPr/>
            </a:pPr>
            <a:r>
              <a:rPr lang="sv-SE" smtClean="0"/>
              <a:t>Arkivutbildning personalhandlingar</a:t>
            </a:r>
            <a:endParaRPr lang="sv-SE" dirty="0"/>
          </a:p>
        </p:txBody>
      </p:sp>
      <p:sp>
        <p:nvSpPr>
          <p:cNvPr id="8" name="Platshållare för bildnummer 10"/>
          <p:cNvSpPr>
            <a:spLocks noGrp="1"/>
          </p:cNvSpPr>
          <p:nvPr>
            <p:ph type="sldNum" sz="quarter" idx="12"/>
          </p:nvPr>
        </p:nvSpPr>
        <p:spPr/>
        <p:txBody>
          <a:bodyPr/>
          <a:lstStyle>
            <a:lvl1pPr>
              <a:defRPr/>
            </a:lvl1pPr>
          </a:lstStyle>
          <a:p>
            <a:pPr>
              <a:defRPr/>
            </a:pPr>
            <a:fld id="{1124A4FB-1446-4EF7-AF4A-B8A37ED9F533}" type="slidenum">
              <a:rPr lang="sv-SE"/>
              <a:pPr>
                <a:defRPr/>
              </a:pPr>
              <a:t>‹#›</a:t>
            </a:fld>
            <a:endParaRPr lang="sv-S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med bildtex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Bildobjekt 6" descr="LKPG_Ide_ligg_CMYK.eps"/>
          <p:cNvPicPr>
            <a:picLocks noChangeAspect="1"/>
          </p:cNvPicPr>
          <p:nvPr/>
        </p:nvPicPr>
        <p:blipFill>
          <a:blip r:embed="rId3"/>
          <a:srcRect/>
          <a:stretch>
            <a:fillRect/>
          </a:stretch>
        </p:blipFill>
        <p:spPr bwMode="auto">
          <a:xfrm>
            <a:off x="6821488" y="6210300"/>
            <a:ext cx="1601787" cy="511175"/>
          </a:xfrm>
          <a:prstGeom prst="rect">
            <a:avLst/>
          </a:prstGeom>
          <a:noFill/>
          <a:ln w="9525">
            <a:noFill/>
            <a:miter lim="800000"/>
            <a:headEnd/>
            <a:tailEnd/>
          </a:ln>
        </p:spPr>
      </p:pic>
      <p:sp>
        <p:nvSpPr>
          <p:cNvPr id="2" name="Rubrik 1"/>
          <p:cNvSpPr>
            <a:spLocks noGrp="1"/>
          </p:cNvSpPr>
          <p:nvPr>
            <p:ph type="title"/>
          </p:nvPr>
        </p:nvSpPr>
        <p:spPr>
          <a:xfrm>
            <a:off x="1792288" y="4800600"/>
            <a:ext cx="5486400" cy="566738"/>
          </a:xfrm>
          <a:prstGeom prst="rect">
            <a:avLst/>
          </a:prstGeom>
        </p:spPr>
        <p:txBody>
          <a:bodyPr lIns="0" tIns="0" rIns="0" bIns="0" anchor="b"/>
          <a:lstStyle>
            <a:lvl1pPr algn="l">
              <a:defRPr sz="2000" b="1">
                <a:latin typeface="Arial"/>
                <a:cs typeface="Arial"/>
              </a:defRPr>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a:prstGeom prst="rect">
            <a:avLst/>
          </a:prstGeom>
        </p:spPr>
        <p:txBody>
          <a:bodyPr lIns="0" tIns="0" rIns="0" bIns="0"/>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smtClean="0"/>
              <a:t>Klicka på ikonen för att lägga till en bild</a:t>
            </a:r>
            <a:endParaRPr lang="sv-SE" noProof="0"/>
          </a:p>
        </p:txBody>
      </p:sp>
      <p:sp>
        <p:nvSpPr>
          <p:cNvPr id="4" name="Platshållare för text 3"/>
          <p:cNvSpPr>
            <a:spLocks noGrp="1"/>
          </p:cNvSpPr>
          <p:nvPr>
            <p:ph type="body" sz="half" idx="2"/>
          </p:nvPr>
        </p:nvSpPr>
        <p:spPr>
          <a:xfrm>
            <a:off x="1792288" y="5367338"/>
            <a:ext cx="5486400" cy="804862"/>
          </a:xfrm>
          <a:prstGeom prst="rect">
            <a:avLst/>
          </a:prstGeom>
        </p:spPr>
        <p:txBody>
          <a:bodyPr lIns="0" tIns="0" rIns="0" bIns="0"/>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6" name="Platshållare för datum 8"/>
          <p:cNvSpPr>
            <a:spLocks noGrp="1"/>
          </p:cNvSpPr>
          <p:nvPr>
            <p:ph type="dt" sz="half" idx="10"/>
          </p:nvPr>
        </p:nvSpPr>
        <p:spPr/>
        <p:txBody>
          <a:bodyPr/>
          <a:lstStyle>
            <a:lvl1pPr>
              <a:defRPr smtClean="0"/>
            </a:lvl1pPr>
          </a:lstStyle>
          <a:p>
            <a:pPr>
              <a:defRPr/>
            </a:pPr>
            <a:fld id="{94E2D4B4-D0B7-4D3A-8C71-83180811A58B}" type="datetime1">
              <a:rPr lang="sv-SE" smtClean="0"/>
              <a:t>2019-10-08</a:t>
            </a:fld>
            <a:endParaRPr lang="sv-SE" dirty="0"/>
          </a:p>
        </p:txBody>
      </p:sp>
      <p:sp>
        <p:nvSpPr>
          <p:cNvPr id="7" name="Platshållare för sidfot 9"/>
          <p:cNvSpPr>
            <a:spLocks noGrp="1"/>
          </p:cNvSpPr>
          <p:nvPr>
            <p:ph type="ftr" sz="quarter" idx="11"/>
          </p:nvPr>
        </p:nvSpPr>
        <p:spPr/>
        <p:txBody>
          <a:bodyPr/>
          <a:lstStyle>
            <a:lvl1pPr>
              <a:defRPr smtClean="0"/>
            </a:lvl1pPr>
          </a:lstStyle>
          <a:p>
            <a:pPr>
              <a:defRPr/>
            </a:pPr>
            <a:r>
              <a:rPr lang="sv-SE" smtClean="0"/>
              <a:t>Arkivutbildning personalhandlingar</a:t>
            </a:r>
            <a:endParaRPr lang="sv-SE" dirty="0"/>
          </a:p>
        </p:txBody>
      </p:sp>
      <p:sp>
        <p:nvSpPr>
          <p:cNvPr id="8" name="Platshållare för bildnummer 10"/>
          <p:cNvSpPr>
            <a:spLocks noGrp="1"/>
          </p:cNvSpPr>
          <p:nvPr>
            <p:ph type="sldNum" sz="quarter" idx="12"/>
          </p:nvPr>
        </p:nvSpPr>
        <p:spPr/>
        <p:txBody>
          <a:bodyPr/>
          <a:lstStyle>
            <a:lvl1pPr>
              <a:defRPr/>
            </a:lvl1pPr>
          </a:lstStyle>
          <a:p>
            <a:pPr>
              <a:defRPr/>
            </a:pPr>
            <a:fld id="{FAB8A1C6-C733-436E-AD4E-176BA3194F97}" type="slidenum">
              <a:rPr lang="sv-SE"/>
              <a:pPr>
                <a:defRPr/>
              </a:pPr>
              <a:t>‹#›</a:t>
            </a:fld>
            <a:endParaRPr lang="sv-S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Rubrikbi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85800" y="990600"/>
            <a:ext cx="7772400" cy="1143000"/>
          </a:xfrm>
          <a:prstGeom prst="rect">
            <a:avLst/>
          </a:prstGeom>
        </p:spPr>
        <p:txBody>
          <a:bodyPr anchor="t"/>
          <a:lstStyle>
            <a:lvl1pPr algn="l">
              <a:defRPr/>
            </a:lvl1pPr>
          </a:lstStyle>
          <a:p>
            <a:r>
              <a:rPr lang="sv-SE" smtClean="0"/>
              <a:t>Klicka här för att ändra format</a:t>
            </a:r>
            <a:endParaRPr lang="sv-SE" dirty="0"/>
          </a:p>
        </p:txBody>
      </p:sp>
      <p:sp>
        <p:nvSpPr>
          <p:cNvPr id="12291" name="Rectangle 3"/>
          <p:cNvSpPr>
            <a:spLocks noGrp="1" noChangeArrowheads="1"/>
          </p:cNvSpPr>
          <p:nvPr>
            <p:ph type="subTitle" idx="1"/>
          </p:nvPr>
        </p:nvSpPr>
        <p:spPr>
          <a:xfrm>
            <a:off x="685800" y="2362200"/>
            <a:ext cx="7772400" cy="3657600"/>
          </a:xfrm>
          <a:prstGeom prst="rect">
            <a:avLst/>
          </a:prstGeom>
        </p:spPr>
        <p:txBody>
          <a:bodyPr/>
          <a:lstStyle>
            <a:lvl1pPr marL="0" indent="0">
              <a:buFont typeface="Arial" pitchFamily="34" charset="0"/>
              <a:buNone/>
              <a:defRPr sz="2000"/>
            </a:lvl1pPr>
          </a:lstStyle>
          <a:p>
            <a:r>
              <a:rPr lang="sv-SE" smtClean="0"/>
              <a:t>Klicka här för att ändra format på underrubrik i bakgrunden</a:t>
            </a:r>
            <a:endParaRPr lang="sv-SE" dirty="0"/>
          </a:p>
        </p:txBody>
      </p:sp>
      <p:sp>
        <p:nvSpPr>
          <p:cNvPr id="4" name="Rectangle 4"/>
          <p:cNvSpPr>
            <a:spLocks noGrp="1" noChangeArrowheads="1"/>
          </p:cNvSpPr>
          <p:nvPr>
            <p:ph type="dt" sz="half" idx="10"/>
          </p:nvPr>
        </p:nvSpPr>
        <p:spPr>
          <a:ln/>
        </p:spPr>
        <p:txBody>
          <a:bodyPr/>
          <a:lstStyle>
            <a:lvl1pPr>
              <a:defRPr/>
            </a:lvl1pPr>
          </a:lstStyle>
          <a:p>
            <a:pPr>
              <a:defRPr/>
            </a:pPr>
            <a:fld id="{FA1900A0-816E-4400-8068-CD7C34171A73}" type="datetime1">
              <a:rPr lang="sv-SE" smtClean="0"/>
              <a:t>2019-10-08</a:t>
            </a:fld>
            <a:endParaRPr lang="sv-SE" dirty="0"/>
          </a:p>
        </p:txBody>
      </p:sp>
      <p:sp>
        <p:nvSpPr>
          <p:cNvPr id="5" name="Rectangle 5"/>
          <p:cNvSpPr>
            <a:spLocks noGrp="1" noChangeArrowheads="1"/>
          </p:cNvSpPr>
          <p:nvPr>
            <p:ph type="ftr" sz="quarter" idx="11"/>
          </p:nvPr>
        </p:nvSpPr>
        <p:spPr>
          <a:ln/>
        </p:spPr>
        <p:txBody>
          <a:bodyPr/>
          <a:lstStyle>
            <a:lvl1pPr>
              <a:defRPr/>
            </a:lvl1pPr>
          </a:lstStyle>
          <a:p>
            <a:pPr>
              <a:defRPr/>
            </a:pPr>
            <a:r>
              <a:rPr lang="sv-SE" smtClean="0"/>
              <a:t>Arkivutbildning personalhandlingar</a:t>
            </a:r>
            <a:endParaRPr lang="sv-SE" dirty="0"/>
          </a:p>
        </p:txBody>
      </p:sp>
      <p:sp>
        <p:nvSpPr>
          <p:cNvPr id="6" name="Rectangle 6"/>
          <p:cNvSpPr>
            <a:spLocks noGrp="1" noChangeArrowheads="1"/>
          </p:cNvSpPr>
          <p:nvPr>
            <p:ph type="sldNum" sz="quarter" idx="12"/>
          </p:nvPr>
        </p:nvSpPr>
        <p:spPr>
          <a:ln/>
        </p:spPr>
        <p:txBody>
          <a:bodyPr/>
          <a:lstStyle>
            <a:lvl1pPr>
              <a:defRPr/>
            </a:lvl1pPr>
          </a:lstStyle>
          <a:p>
            <a:pPr>
              <a:defRPr/>
            </a:pPr>
            <a:fld id="{CE120969-A8C0-4B2D-9206-9736A63407E6}" type="slidenum">
              <a:rPr lang="sv-SE"/>
              <a:pPr>
                <a:defRPr/>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ildobjekt 6" descr="LKPG_Ide_ligg_CMYK.eps"/>
          <p:cNvPicPr>
            <a:picLocks noChangeAspect="1"/>
          </p:cNvPicPr>
          <p:nvPr/>
        </p:nvPicPr>
        <p:blipFill>
          <a:blip r:embed="rId3"/>
          <a:srcRect/>
          <a:stretch>
            <a:fillRect/>
          </a:stretch>
        </p:blipFill>
        <p:spPr bwMode="auto">
          <a:xfrm>
            <a:off x="6821488" y="6207125"/>
            <a:ext cx="1601787" cy="511175"/>
          </a:xfrm>
          <a:prstGeom prst="rect">
            <a:avLst/>
          </a:prstGeom>
          <a:noFill/>
          <a:ln w="9525">
            <a:noFill/>
            <a:miter lim="800000"/>
            <a:headEnd/>
            <a:tailEnd/>
          </a:ln>
        </p:spPr>
      </p:pic>
      <p:sp>
        <p:nvSpPr>
          <p:cNvPr id="2" name="Rubrik 1"/>
          <p:cNvSpPr>
            <a:spLocks noGrp="1"/>
          </p:cNvSpPr>
          <p:nvPr>
            <p:ph type="title"/>
          </p:nvPr>
        </p:nvSpPr>
        <p:spPr>
          <a:xfrm>
            <a:off x="684212" y="383495"/>
            <a:ext cx="7739788" cy="1143000"/>
          </a:xfrm>
          <a:prstGeom prst="rect">
            <a:avLst/>
          </a:prstGeom>
        </p:spPr>
        <p:txBody>
          <a:bodyPr lIns="0" tIns="0" rIns="0" bIns="0"/>
          <a:lstStyle>
            <a:lvl1pPr algn="l">
              <a:defRPr sz="3200">
                <a:latin typeface="Arial"/>
                <a:cs typeface="Arial"/>
              </a:defRPr>
            </a:lvl1pPr>
          </a:lstStyle>
          <a:p>
            <a:r>
              <a:rPr lang="sv-SE" smtClean="0"/>
              <a:t>Klicka här för att ändra format</a:t>
            </a:r>
            <a:endParaRPr lang="sv-SE" dirty="0"/>
          </a:p>
        </p:txBody>
      </p:sp>
      <p:sp>
        <p:nvSpPr>
          <p:cNvPr id="3" name="Platshållare för innehåll 2"/>
          <p:cNvSpPr>
            <a:spLocks noGrp="1"/>
          </p:cNvSpPr>
          <p:nvPr>
            <p:ph idx="1"/>
          </p:nvPr>
        </p:nvSpPr>
        <p:spPr>
          <a:xfrm>
            <a:off x="684212" y="1600200"/>
            <a:ext cx="7739788" cy="4525963"/>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5" name="Platshållare för datum 7"/>
          <p:cNvSpPr>
            <a:spLocks noGrp="1"/>
          </p:cNvSpPr>
          <p:nvPr>
            <p:ph type="dt" sz="half" idx="10"/>
          </p:nvPr>
        </p:nvSpPr>
        <p:spPr/>
        <p:txBody>
          <a:bodyPr/>
          <a:lstStyle>
            <a:lvl1pPr>
              <a:defRPr smtClean="0"/>
            </a:lvl1pPr>
          </a:lstStyle>
          <a:p>
            <a:pPr>
              <a:defRPr/>
            </a:pPr>
            <a:fld id="{E916AB5D-AF9B-4168-9086-3AE3149827C5}" type="datetime1">
              <a:rPr lang="sv-SE" smtClean="0"/>
              <a:t>2019-10-08</a:t>
            </a:fld>
            <a:endParaRPr lang="sv-SE" dirty="0"/>
          </a:p>
        </p:txBody>
      </p:sp>
      <p:sp>
        <p:nvSpPr>
          <p:cNvPr id="6" name="Platshållare för sidfot 8"/>
          <p:cNvSpPr>
            <a:spLocks noGrp="1"/>
          </p:cNvSpPr>
          <p:nvPr>
            <p:ph type="ftr" sz="quarter" idx="11"/>
          </p:nvPr>
        </p:nvSpPr>
        <p:spPr/>
        <p:txBody>
          <a:bodyPr/>
          <a:lstStyle>
            <a:lvl1pPr>
              <a:defRPr smtClean="0"/>
            </a:lvl1pPr>
          </a:lstStyle>
          <a:p>
            <a:pPr>
              <a:defRPr/>
            </a:pPr>
            <a:r>
              <a:rPr lang="sv-SE" smtClean="0"/>
              <a:t>Arkivutbildning personalhandlingar</a:t>
            </a:r>
            <a:endParaRPr lang="sv-SE" dirty="0"/>
          </a:p>
        </p:txBody>
      </p:sp>
      <p:sp>
        <p:nvSpPr>
          <p:cNvPr id="7" name="Platshållare för bildnummer 9"/>
          <p:cNvSpPr>
            <a:spLocks noGrp="1"/>
          </p:cNvSpPr>
          <p:nvPr>
            <p:ph type="sldNum" sz="quarter" idx="12"/>
          </p:nvPr>
        </p:nvSpPr>
        <p:spPr/>
        <p:txBody>
          <a:bodyPr/>
          <a:lstStyle>
            <a:lvl1pPr>
              <a:defRPr/>
            </a:lvl1pPr>
          </a:lstStyle>
          <a:p>
            <a:pPr>
              <a:defRPr/>
            </a:pPr>
            <a:fld id="{D414485F-6BCE-4416-895D-20A823618378}" type="slidenum">
              <a:rPr lang="sv-SE"/>
              <a:pPr>
                <a:defRPr/>
              </a:pPr>
              <a:t>‹#›</a:t>
            </a:fld>
            <a:endParaRPr lang="sv-S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rubrik + Profilbi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4" name="Rubrik 1"/>
          <p:cNvSpPr>
            <a:spLocks noGrp="1"/>
          </p:cNvSpPr>
          <p:nvPr>
            <p:ph type="ctrTitle"/>
          </p:nvPr>
        </p:nvSpPr>
        <p:spPr>
          <a:xfrm>
            <a:off x="720000" y="635907"/>
            <a:ext cx="3852000" cy="2800803"/>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5" name="Platshållare för datum 9"/>
          <p:cNvSpPr>
            <a:spLocks noGrp="1"/>
          </p:cNvSpPr>
          <p:nvPr>
            <p:ph type="dt" sz="half" idx="10"/>
          </p:nvPr>
        </p:nvSpPr>
        <p:spPr/>
        <p:txBody>
          <a:bodyPr/>
          <a:lstStyle>
            <a:lvl1pPr>
              <a:defRPr smtClean="0"/>
            </a:lvl1pPr>
          </a:lstStyle>
          <a:p>
            <a:pPr>
              <a:defRPr/>
            </a:pPr>
            <a:fld id="{DB6D30C2-2CDF-4488-ADD2-1CDB270E4ADF}" type="datetime1">
              <a:rPr lang="sv-SE" smtClean="0"/>
              <a:t>2019-10-08</a:t>
            </a:fld>
            <a:endParaRPr lang="sv-SE" dirty="0"/>
          </a:p>
        </p:txBody>
      </p:sp>
      <p:sp>
        <p:nvSpPr>
          <p:cNvPr id="6" name="Platshållare för sidfot 10"/>
          <p:cNvSpPr>
            <a:spLocks noGrp="1"/>
          </p:cNvSpPr>
          <p:nvPr>
            <p:ph type="ftr" sz="quarter" idx="11"/>
          </p:nvPr>
        </p:nvSpPr>
        <p:spPr/>
        <p:txBody>
          <a:bodyPr/>
          <a:lstStyle>
            <a:lvl1pPr>
              <a:defRPr smtClean="0"/>
            </a:lvl1pPr>
          </a:lstStyle>
          <a:p>
            <a:pPr>
              <a:defRPr/>
            </a:pPr>
            <a:r>
              <a:rPr lang="sv-SE" smtClean="0"/>
              <a:t>Arkivutbildning personalhandlingar</a:t>
            </a:r>
            <a:endParaRPr lang="sv-SE" dirty="0"/>
          </a:p>
        </p:txBody>
      </p:sp>
      <p:sp>
        <p:nvSpPr>
          <p:cNvPr id="7" name="Platshållare för bildnummer 11"/>
          <p:cNvSpPr>
            <a:spLocks noGrp="1"/>
          </p:cNvSpPr>
          <p:nvPr>
            <p:ph type="sldNum" sz="quarter" idx="12"/>
          </p:nvPr>
        </p:nvSpPr>
        <p:spPr/>
        <p:txBody>
          <a:bodyPr/>
          <a:lstStyle>
            <a:lvl1pPr>
              <a:defRPr/>
            </a:lvl1pPr>
          </a:lstStyle>
          <a:p>
            <a:pPr>
              <a:defRPr/>
            </a:pPr>
            <a:fld id="{E0164B8D-6A5E-4152-B1FD-260644F4BF4E}" type="slidenum">
              <a:rPr lang="sv-SE"/>
              <a:pPr>
                <a:defRPr/>
              </a:pPr>
              <a:t>‹#›</a:t>
            </a:fld>
            <a:endParaRPr lang="sv-S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tartrubrik + Profilbi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4" name="Rubrik 1"/>
          <p:cNvSpPr>
            <a:spLocks noGrp="1"/>
          </p:cNvSpPr>
          <p:nvPr>
            <p:ph type="ctrTitle"/>
          </p:nvPr>
        </p:nvSpPr>
        <p:spPr>
          <a:xfrm>
            <a:off x="720000" y="635907"/>
            <a:ext cx="3852000" cy="2800803"/>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5" name="Platshållare för datum 1"/>
          <p:cNvSpPr>
            <a:spLocks noGrp="1"/>
          </p:cNvSpPr>
          <p:nvPr>
            <p:ph type="dt" sz="half" idx="10"/>
          </p:nvPr>
        </p:nvSpPr>
        <p:spPr/>
        <p:txBody>
          <a:bodyPr/>
          <a:lstStyle>
            <a:lvl1pPr>
              <a:defRPr smtClean="0"/>
            </a:lvl1pPr>
          </a:lstStyle>
          <a:p>
            <a:pPr>
              <a:defRPr/>
            </a:pPr>
            <a:fld id="{C5D5BA33-1E5E-4531-B607-DFDD67653665}" type="datetime1">
              <a:rPr lang="sv-SE" smtClean="0"/>
              <a:t>2019-10-08</a:t>
            </a:fld>
            <a:endParaRPr lang="sv-SE" dirty="0"/>
          </a:p>
        </p:txBody>
      </p:sp>
      <p:sp>
        <p:nvSpPr>
          <p:cNvPr id="6" name="Platshållare för sidfot 7"/>
          <p:cNvSpPr>
            <a:spLocks noGrp="1"/>
          </p:cNvSpPr>
          <p:nvPr>
            <p:ph type="ftr" sz="quarter" idx="11"/>
          </p:nvPr>
        </p:nvSpPr>
        <p:spPr/>
        <p:txBody>
          <a:bodyPr/>
          <a:lstStyle>
            <a:lvl1pPr>
              <a:defRPr smtClean="0"/>
            </a:lvl1pPr>
          </a:lstStyle>
          <a:p>
            <a:pPr>
              <a:defRPr/>
            </a:pPr>
            <a:r>
              <a:rPr lang="sv-SE" smtClean="0"/>
              <a:t>Arkivutbildning personalhandlingar</a:t>
            </a:r>
            <a:endParaRPr lang="sv-SE" dirty="0"/>
          </a:p>
        </p:txBody>
      </p:sp>
      <p:sp>
        <p:nvSpPr>
          <p:cNvPr id="7" name="Platshållare för bildnummer 8"/>
          <p:cNvSpPr>
            <a:spLocks noGrp="1"/>
          </p:cNvSpPr>
          <p:nvPr>
            <p:ph type="sldNum" sz="quarter" idx="12"/>
          </p:nvPr>
        </p:nvSpPr>
        <p:spPr/>
        <p:txBody>
          <a:bodyPr/>
          <a:lstStyle>
            <a:lvl1pPr>
              <a:defRPr/>
            </a:lvl1pPr>
          </a:lstStyle>
          <a:p>
            <a:pPr>
              <a:defRPr/>
            </a:pPr>
            <a:fld id="{45FB4CEB-B4E5-4129-AD80-F4E3FC3360B3}" type="slidenum">
              <a:rPr lang="sv-SE"/>
              <a:pPr>
                <a:defRPr/>
              </a:pPr>
              <a:t>‹#›</a:t>
            </a:fld>
            <a:endParaRPr lang="sv-S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tartrubrik + Profilbi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4" name="Rubrik 1"/>
          <p:cNvSpPr>
            <a:spLocks noGrp="1"/>
          </p:cNvSpPr>
          <p:nvPr>
            <p:ph type="ctrTitle"/>
          </p:nvPr>
        </p:nvSpPr>
        <p:spPr>
          <a:xfrm>
            <a:off x="720000" y="635907"/>
            <a:ext cx="3852000" cy="2800803"/>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5" name="Platshållare för datum 1"/>
          <p:cNvSpPr>
            <a:spLocks noGrp="1"/>
          </p:cNvSpPr>
          <p:nvPr>
            <p:ph type="dt" sz="half" idx="10"/>
          </p:nvPr>
        </p:nvSpPr>
        <p:spPr/>
        <p:txBody>
          <a:bodyPr/>
          <a:lstStyle>
            <a:lvl1pPr>
              <a:defRPr smtClean="0"/>
            </a:lvl1pPr>
          </a:lstStyle>
          <a:p>
            <a:pPr>
              <a:defRPr/>
            </a:pPr>
            <a:fld id="{BA7768CA-F6DE-4099-9AD2-3028DAB65583}" type="datetime1">
              <a:rPr lang="sv-SE" smtClean="0"/>
              <a:t>2019-10-08</a:t>
            </a:fld>
            <a:endParaRPr lang="sv-SE" dirty="0"/>
          </a:p>
        </p:txBody>
      </p:sp>
      <p:sp>
        <p:nvSpPr>
          <p:cNvPr id="6" name="Platshållare för sidfot 7"/>
          <p:cNvSpPr>
            <a:spLocks noGrp="1"/>
          </p:cNvSpPr>
          <p:nvPr>
            <p:ph type="ftr" sz="quarter" idx="11"/>
          </p:nvPr>
        </p:nvSpPr>
        <p:spPr/>
        <p:txBody>
          <a:bodyPr/>
          <a:lstStyle>
            <a:lvl1pPr>
              <a:defRPr smtClean="0"/>
            </a:lvl1pPr>
          </a:lstStyle>
          <a:p>
            <a:pPr>
              <a:defRPr/>
            </a:pPr>
            <a:r>
              <a:rPr lang="sv-SE" smtClean="0"/>
              <a:t>Arkivutbildning personalhandlingar</a:t>
            </a:r>
            <a:endParaRPr lang="sv-SE" dirty="0"/>
          </a:p>
        </p:txBody>
      </p:sp>
      <p:sp>
        <p:nvSpPr>
          <p:cNvPr id="7" name="Platshållare för bildnummer 8"/>
          <p:cNvSpPr>
            <a:spLocks noGrp="1"/>
          </p:cNvSpPr>
          <p:nvPr>
            <p:ph type="sldNum" sz="quarter" idx="12"/>
          </p:nvPr>
        </p:nvSpPr>
        <p:spPr/>
        <p:txBody>
          <a:bodyPr/>
          <a:lstStyle>
            <a:lvl1pPr>
              <a:defRPr/>
            </a:lvl1pPr>
          </a:lstStyle>
          <a:p>
            <a:pPr>
              <a:defRPr/>
            </a:pPr>
            <a:fld id="{99C79852-7AC7-4EFD-A19A-F82F6A599200}" type="slidenum">
              <a:rPr lang="sv-SE"/>
              <a:pPr>
                <a:defRPr/>
              </a:pPr>
              <a:t>‹#›</a:t>
            </a:fld>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tartrubrik + Profilbi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4" name="Rubrik 1"/>
          <p:cNvSpPr>
            <a:spLocks noGrp="1"/>
          </p:cNvSpPr>
          <p:nvPr>
            <p:ph type="ctrTitle"/>
          </p:nvPr>
        </p:nvSpPr>
        <p:spPr>
          <a:xfrm>
            <a:off x="720000" y="635907"/>
            <a:ext cx="3852000" cy="2800803"/>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5" name="Platshållare för datum 1"/>
          <p:cNvSpPr>
            <a:spLocks noGrp="1"/>
          </p:cNvSpPr>
          <p:nvPr>
            <p:ph type="dt" sz="half" idx="10"/>
          </p:nvPr>
        </p:nvSpPr>
        <p:spPr/>
        <p:txBody>
          <a:bodyPr/>
          <a:lstStyle>
            <a:lvl1pPr>
              <a:defRPr smtClean="0"/>
            </a:lvl1pPr>
          </a:lstStyle>
          <a:p>
            <a:pPr>
              <a:defRPr/>
            </a:pPr>
            <a:fld id="{F5B15A62-9391-4ABD-8FAF-8EEE8340EF85}" type="datetime1">
              <a:rPr lang="sv-SE" smtClean="0"/>
              <a:t>2019-10-08</a:t>
            </a:fld>
            <a:endParaRPr lang="sv-SE" dirty="0"/>
          </a:p>
        </p:txBody>
      </p:sp>
      <p:sp>
        <p:nvSpPr>
          <p:cNvPr id="6" name="Platshållare för sidfot 7"/>
          <p:cNvSpPr>
            <a:spLocks noGrp="1"/>
          </p:cNvSpPr>
          <p:nvPr>
            <p:ph type="ftr" sz="quarter" idx="11"/>
          </p:nvPr>
        </p:nvSpPr>
        <p:spPr/>
        <p:txBody>
          <a:bodyPr/>
          <a:lstStyle>
            <a:lvl1pPr>
              <a:defRPr smtClean="0"/>
            </a:lvl1pPr>
          </a:lstStyle>
          <a:p>
            <a:pPr>
              <a:defRPr/>
            </a:pPr>
            <a:r>
              <a:rPr lang="sv-SE" smtClean="0"/>
              <a:t>Arkivutbildning personalhandlingar</a:t>
            </a:r>
            <a:endParaRPr lang="sv-SE" dirty="0"/>
          </a:p>
        </p:txBody>
      </p:sp>
      <p:sp>
        <p:nvSpPr>
          <p:cNvPr id="7" name="Platshållare för bildnummer 8"/>
          <p:cNvSpPr>
            <a:spLocks noGrp="1"/>
          </p:cNvSpPr>
          <p:nvPr>
            <p:ph type="sldNum" sz="quarter" idx="12"/>
          </p:nvPr>
        </p:nvSpPr>
        <p:spPr/>
        <p:txBody>
          <a:bodyPr/>
          <a:lstStyle>
            <a:lvl1pPr>
              <a:defRPr/>
            </a:lvl1pPr>
          </a:lstStyle>
          <a:p>
            <a:pPr>
              <a:defRPr/>
            </a:pPr>
            <a:fld id="{DEF7BEFB-73AC-4345-B360-3CE8D543D0B0}" type="slidenum">
              <a:rPr lang="sv-SE"/>
              <a:pPr>
                <a:defRPr/>
              </a:pPr>
              <a:t>‹#›</a:t>
            </a:fld>
            <a:endParaRPr lang="sv-S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rubrik">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3" name="Rubrik 1"/>
          <p:cNvSpPr>
            <a:spLocks noGrp="1"/>
          </p:cNvSpPr>
          <p:nvPr>
            <p:ph type="ctrTitle"/>
          </p:nvPr>
        </p:nvSpPr>
        <p:spPr>
          <a:xfrm>
            <a:off x="720000" y="635907"/>
            <a:ext cx="3852000" cy="2800803"/>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5" name="Platshållare för datum 1"/>
          <p:cNvSpPr>
            <a:spLocks noGrp="1"/>
          </p:cNvSpPr>
          <p:nvPr>
            <p:ph type="dt" sz="half" idx="10"/>
          </p:nvPr>
        </p:nvSpPr>
        <p:spPr/>
        <p:txBody>
          <a:bodyPr/>
          <a:lstStyle>
            <a:lvl1pPr>
              <a:defRPr smtClean="0"/>
            </a:lvl1pPr>
          </a:lstStyle>
          <a:p>
            <a:pPr>
              <a:defRPr/>
            </a:pPr>
            <a:fld id="{6169E4C4-1561-4AF6-A0DD-CCFA8A719A75}" type="datetime1">
              <a:rPr lang="sv-SE" smtClean="0"/>
              <a:t>2019-10-08</a:t>
            </a:fld>
            <a:endParaRPr lang="sv-SE" dirty="0"/>
          </a:p>
        </p:txBody>
      </p:sp>
      <p:sp>
        <p:nvSpPr>
          <p:cNvPr id="6" name="Platshållare för sidfot 7"/>
          <p:cNvSpPr>
            <a:spLocks noGrp="1"/>
          </p:cNvSpPr>
          <p:nvPr>
            <p:ph type="ftr" sz="quarter" idx="11"/>
          </p:nvPr>
        </p:nvSpPr>
        <p:spPr/>
        <p:txBody>
          <a:bodyPr/>
          <a:lstStyle>
            <a:lvl1pPr>
              <a:defRPr smtClean="0"/>
            </a:lvl1pPr>
          </a:lstStyle>
          <a:p>
            <a:pPr>
              <a:defRPr/>
            </a:pPr>
            <a:r>
              <a:rPr lang="sv-SE" smtClean="0"/>
              <a:t>Arkivutbildning personalhandlingar</a:t>
            </a:r>
            <a:endParaRPr lang="sv-SE" dirty="0"/>
          </a:p>
        </p:txBody>
      </p:sp>
      <p:sp>
        <p:nvSpPr>
          <p:cNvPr id="7" name="Platshållare för bildnummer 8"/>
          <p:cNvSpPr>
            <a:spLocks noGrp="1"/>
          </p:cNvSpPr>
          <p:nvPr>
            <p:ph type="sldNum" sz="quarter" idx="12"/>
          </p:nvPr>
        </p:nvSpPr>
        <p:spPr/>
        <p:txBody>
          <a:bodyPr/>
          <a:lstStyle>
            <a:lvl1pPr>
              <a:defRPr/>
            </a:lvl1pPr>
          </a:lstStyle>
          <a:p>
            <a:pPr>
              <a:defRPr/>
            </a:pPr>
            <a:fld id="{8ABCE842-4D70-47C4-BAC0-B9F3296AB7AB}" type="slidenum">
              <a:rPr lang="sv-SE"/>
              <a:pPr>
                <a:defRPr/>
              </a:pPr>
              <a:t>‹#›</a:t>
            </a:fld>
            <a:endParaRPr lang="sv-S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bi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2" name="Rubrik 1"/>
          <p:cNvSpPr>
            <a:spLocks noGrp="1"/>
          </p:cNvSpPr>
          <p:nvPr>
            <p:ph type="ctrTitle"/>
          </p:nvPr>
        </p:nvSpPr>
        <p:spPr>
          <a:xfrm>
            <a:off x="720000" y="3012168"/>
            <a:ext cx="7772400" cy="707118"/>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3" name="Underrubrik 2"/>
          <p:cNvSpPr>
            <a:spLocks noGrp="1"/>
          </p:cNvSpPr>
          <p:nvPr>
            <p:ph type="subTitle" idx="1"/>
          </p:nvPr>
        </p:nvSpPr>
        <p:spPr>
          <a:xfrm>
            <a:off x="720000" y="3719286"/>
            <a:ext cx="7086600" cy="1752600"/>
          </a:xfrm>
          <a:prstGeom prst="rect">
            <a:avLst/>
          </a:prstGeom>
        </p:spPr>
        <p:txBody>
          <a:bodyPr lIns="0" tIns="0" rIns="0" bIns="0">
            <a:noAutofit/>
          </a:bodyPr>
          <a:lstStyle>
            <a:lvl1pPr marL="0" indent="0" algn="l">
              <a:lnSpc>
                <a:spcPct val="90000"/>
              </a:lnSpc>
              <a:buNone/>
              <a:defRPr sz="28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sp>
        <p:nvSpPr>
          <p:cNvPr id="11" name="Platshållare för bild 10"/>
          <p:cNvSpPr>
            <a:spLocks noGrp="1"/>
          </p:cNvSpPr>
          <p:nvPr>
            <p:ph type="pic" sz="quarter" idx="10"/>
          </p:nvPr>
        </p:nvSpPr>
        <p:spPr>
          <a:xfrm>
            <a:off x="0" y="0"/>
            <a:ext cx="9144000" cy="2677886"/>
          </a:xfrm>
          <a:prstGeom prst="rect">
            <a:avLst/>
          </a:prstGeom>
        </p:spPr>
        <p:txBody>
          <a:bodyPr/>
          <a:lstStyle>
            <a:lvl1pPr algn="ctr">
              <a:defRPr baseline="0">
                <a:solidFill>
                  <a:schemeClr val="tx1">
                    <a:lumMod val="50000"/>
                    <a:lumOff val="50000"/>
                  </a:schemeClr>
                </a:solidFill>
                <a:latin typeface="Arial"/>
                <a:cs typeface="Arial"/>
              </a:defRPr>
            </a:lvl1pPr>
          </a:lstStyle>
          <a:p>
            <a:pPr lvl="0"/>
            <a:r>
              <a:rPr lang="sv-SE" noProof="0" smtClean="0"/>
              <a:t>Klicka på ikonen för att lägga till en bild</a:t>
            </a:r>
            <a:endParaRPr lang="sv-SE" noProof="0" dirty="0"/>
          </a:p>
        </p:txBody>
      </p:sp>
      <p:sp>
        <p:nvSpPr>
          <p:cNvPr id="6" name="Platshållare för datum 3"/>
          <p:cNvSpPr>
            <a:spLocks noGrp="1"/>
          </p:cNvSpPr>
          <p:nvPr>
            <p:ph type="dt" sz="half" idx="11"/>
          </p:nvPr>
        </p:nvSpPr>
        <p:spPr/>
        <p:txBody>
          <a:bodyPr/>
          <a:lstStyle>
            <a:lvl1pPr>
              <a:defRPr smtClean="0"/>
            </a:lvl1pPr>
          </a:lstStyle>
          <a:p>
            <a:pPr>
              <a:defRPr/>
            </a:pPr>
            <a:fld id="{CC40E410-8225-4BA6-9D35-DA361AB659B3}" type="datetime1">
              <a:rPr lang="sv-SE" smtClean="0"/>
              <a:t>2019-10-08</a:t>
            </a:fld>
            <a:endParaRPr lang="sv-SE" dirty="0"/>
          </a:p>
        </p:txBody>
      </p:sp>
      <p:sp>
        <p:nvSpPr>
          <p:cNvPr id="7" name="Platshållare för sidfot 8"/>
          <p:cNvSpPr>
            <a:spLocks noGrp="1"/>
          </p:cNvSpPr>
          <p:nvPr>
            <p:ph type="ftr" sz="quarter" idx="12"/>
          </p:nvPr>
        </p:nvSpPr>
        <p:spPr/>
        <p:txBody>
          <a:bodyPr/>
          <a:lstStyle>
            <a:lvl1pPr>
              <a:defRPr smtClean="0"/>
            </a:lvl1pPr>
          </a:lstStyle>
          <a:p>
            <a:pPr>
              <a:defRPr/>
            </a:pPr>
            <a:r>
              <a:rPr lang="sv-SE" smtClean="0"/>
              <a:t>Arkivutbildning personalhandlingar</a:t>
            </a:r>
            <a:endParaRPr lang="sv-SE" dirty="0"/>
          </a:p>
        </p:txBody>
      </p:sp>
      <p:sp>
        <p:nvSpPr>
          <p:cNvPr id="8" name="Platshållare för bildnummer 9"/>
          <p:cNvSpPr>
            <a:spLocks noGrp="1"/>
          </p:cNvSpPr>
          <p:nvPr>
            <p:ph type="sldNum" sz="quarter" idx="13"/>
          </p:nvPr>
        </p:nvSpPr>
        <p:spPr/>
        <p:txBody>
          <a:bodyPr/>
          <a:lstStyle>
            <a:lvl1pPr>
              <a:defRPr/>
            </a:lvl1pPr>
          </a:lstStyle>
          <a:p>
            <a:pPr>
              <a:defRPr/>
            </a:pPr>
            <a:fld id="{71B9B4AF-48C0-4B80-BAA6-D18BD99D8D2E}" type="slidenum">
              <a:rPr lang="sv-SE"/>
              <a:pPr>
                <a:defRPr/>
              </a:pPr>
              <a:t>‹#›</a:t>
            </a:fld>
            <a:endParaRPr lang="sv-S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vsnittsrubrik">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Bildobjekt 6" descr="LKPG_Ide_ligg_CMYK.eps"/>
          <p:cNvPicPr>
            <a:picLocks noChangeAspect="1"/>
          </p:cNvPicPr>
          <p:nvPr/>
        </p:nvPicPr>
        <p:blipFill>
          <a:blip r:embed="rId3"/>
          <a:srcRect/>
          <a:stretch>
            <a:fillRect/>
          </a:stretch>
        </p:blipFill>
        <p:spPr bwMode="auto">
          <a:xfrm>
            <a:off x="6821488" y="6210300"/>
            <a:ext cx="1601787" cy="511175"/>
          </a:xfrm>
          <a:prstGeom prst="rect">
            <a:avLst/>
          </a:prstGeom>
          <a:noFill/>
          <a:ln w="9525">
            <a:noFill/>
            <a:miter lim="800000"/>
            <a:headEnd/>
            <a:tailEnd/>
          </a:ln>
        </p:spPr>
      </p:pic>
      <p:sp>
        <p:nvSpPr>
          <p:cNvPr id="11" name="Rubrik 1"/>
          <p:cNvSpPr>
            <a:spLocks noGrp="1"/>
          </p:cNvSpPr>
          <p:nvPr>
            <p:ph type="title"/>
          </p:nvPr>
        </p:nvSpPr>
        <p:spPr>
          <a:xfrm>
            <a:off x="684212" y="383495"/>
            <a:ext cx="7739789" cy="1143000"/>
          </a:xfrm>
          <a:prstGeom prst="rect">
            <a:avLst/>
          </a:prstGeom>
        </p:spPr>
        <p:txBody>
          <a:bodyPr lIns="0" tIns="0" rIns="0" bIns="0"/>
          <a:lstStyle>
            <a:lvl1pPr algn="l">
              <a:defRPr sz="3200">
                <a:latin typeface="Arial"/>
                <a:cs typeface="Arial"/>
              </a:defRPr>
            </a:lvl1pPr>
          </a:lstStyle>
          <a:p>
            <a:r>
              <a:rPr lang="sv-SE" smtClean="0"/>
              <a:t>Klicka här för att ändra format</a:t>
            </a:r>
            <a:endParaRPr lang="sv-SE" dirty="0"/>
          </a:p>
        </p:txBody>
      </p:sp>
      <p:sp>
        <p:nvSpPr>
          <p:cNvPr id="18" name="Platshållare för bild 13"/>
          <p:cNvSpPr>
            <a:spLocks noGrp="1"/>
          </p:cNvSpPr>
          <p:nvPr>
            <p:ph type="pic" sz="quarter" idx="10"/>
          </p:nvPr>
        </p:nvSpPr>
        <p:spPr>
          <a:xfrm>
            <a:off x="4753589" y="1600200"/>
            <a:ext cx="3670412" cy="4525963"/>
          </a:xfrm>
          <a:prstGeom prst="rect">
            <a:avLst/>
          </a:prstGeom>
        </p:spPr>
        <p:txBody>
          <a:bodyPr vert="horz"/>
          <a:lstStyle>
            <a:lvl1pPr>
              <a:defRPr>
                <a:latin typeface="Arial"/>
                <a:cs typeface="Arial"/>
              </a:defRPr>
            </a:lvl1pPr>
          </a:lstStyle>
          <a:p>
            <a:pPr lvl="0"/>
            <a:r>
              <a:rPr lang="sv-SE" noProof="0" smtClean="0"/>
              <a:t>Klicka på ikonen för att lägga till en bild</a:t>
            </a:r>
            <a:endParaRPr lang="sv-SE" noProof="0"/>
          </a:p>
        </p:txBody>
      </p:sp>
      <p:sp>
        <p:nvSpPr>
          <p:cNvPr id="10" name="Platshållare för innehåll 2"/>
          <p:cNvSpPr>
            <a:spLocks noGrp="1"/>
          </p:cNvSpPr>
          <p:nvPr>
            <p:ph idx="1"/>
          </p:nvPr>
        </p:nvSpPr>
        <p:spPr>
          <a:xfrm>
            <a:off x="684212" y="1600201"/>
            <a:ext cx="3716476" cy="4525962"/>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6" name="Platshållare för datum 1"/>
          <p:cNvSpPr>
            <a:spLocks noGrp="1"/>
          </p:cNvSpPr>
          <p:nvPr>
            <p:ph type="dt" sz="half" idx="11"/>
          </p:nvPr>
        </p:nvSpPr>
        <p:spPr/>
        <p:txBody>
          <a:bodyPr/>
          <a:lstStyle>
            <a:lvl1pPr>
              <a:defRPr smtClean="0"/>
            </a:lvl1pPr>
          </a:lstStyle>
          <a:p>
            <a:pPr>
              <a:defRPr/>
            </a:pPr>
            <a:fld id="{92A7B9F6-9861-4010-B4C9-409F09F87C07}" type="datetime1">
              <a:rPr lang="sv-SE" smtClean="0"/>
              <a:t>2019-10-08</a:t>
            </a:fld>
            <a:endParaRPr lang="sv-SE" dirty="0"/>
          </a:p>
        </p:txBody>
      </p:sp>
      <p:sp>
        <p:nvSpPr>
          <p:cNvPr id="7" name="Platshållare för sidfot 2"/>
          <p:cNvSpPr>
            <a:spLocks noGrp="1"/>
          </p:cNvSpPr>
          <p:nvPr>
            <p:ph type="ftr" sz="quarter" idx="12"/>
          </p:nvPr>
        </p:nvSpPr>
        <p:spPr/>
        <p:txBody>
          <a:bodyPr/>
          <a:lstStyle>
            <a:lvl1pPr>
              <a:defRPr smtClean="0"/>
            </a:lvl1pPr>
          </a:lstStyle>
          <a:p>
            <a:pPr>
              <a:defRPr/>
            </a:pPr>
            <a:r>
              <a:rPr lang="sv-SE" smtClean="0"/>
              <a:t>Arkivutbildning personalhandlingar</a:t>
            </a:r>
            <a:endParaRPr lang="sv-SE" dirty="0"/>
          </a:p>
        </p:txBody>
      </p:sp>
      <p:sp>
        <p:nvSpPr>
          <p:cNvPr id="8" name="Platshållare för bildnummer 3"/>
          <p:cNvSpPr>
            <a:spLocks noGrp="1"/>
          </p:cNvSpPr>
          <p:nvPr>
            <p:ph type="sldNum" sz="quarter" idx="13"/>
          </p:nvPr>
        </p:nvSpPr>
        <p:spPr/>
        <p:txBody>
          <a:bodyPr/>
          <a:lstStyle>
            <a:lvl1pPr>
              <a:defRPr/>
            </a:lvl1pPr>
          </a:lstStyle>
          <a:p>
            <a:pPr>
              <a:defRPr/>
            </a:pPr>
            <a:fld id="{3630D0BA-7522-4477-B6BF-4FE79A0FA534}" type="slidenum">
              <a:rPr lang="sv-SE"/>
              <a:pPr>
                <a:defRPr/>
              </a:pPr>
              <a:t>‹#›</a:t>
            </a:fld>
            <a:endParaRPr lang="sv-S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1779588" y="6356350"/>
            <a:ext cx="1128712"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a:ea typeface="+mn-ea"/>
                <a:cs typeface="+mn-cs"/>
              </a:defRPr>
            </a:lvl1pPr>
          </a:lstStyle>
          <a:p>
            <a:pPr>
              <a:defRPr/>
            </a:pPr>
            <a:fld id="{4B98942C-F9C7-4F13-8089-560451C20A08}" type="datetime1">
              <a:rPr lang="sv-SE" smtClean="0"/>
              <a:t>2019-10-08</a:t>
            </a:fld>
            <a:endParaRPr lang="sv-SE" dirty="0"/>
          </a:p>
        </p:txBody>
      </p:sp>
      <p:sp>
        <p:nvSpPr>
          <p:cNvPr id="5" name="Platshållare för bildnummer 5"/>
          <p:cNvSpPr>
            <a:spLocks noGrp="1"/>
          </p:cNvSpPr>
          <p:nvPr>
            <p:ph type="sldNum" sz="quarter" idx="4"/>
          </p:nvPr>
        </p:nvSpPr>
        <p:spPr>
          <a:xfrm>
            <a:off x="693738" y="6356350"/>
            <a:ext cx="108585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Arial"/>
                <a:ea typeface="+mn-ea"/>
                <a:cs typeface="+mn-cs"/>
              </a:defRPr>
            </a:lvl1pPr>
          </a:lstStyle>
          <a:p>
            <a:pPr>
              <a:defRPr/>
            </a:pPr>
            <a:fld id="{B2F0152E-4B9B-4733-9EAC-8DB8BF44F953}" type="slidenum">
              <a:rPr lang="sv-SE"/>
              <a:pPr>
                <a:defRPr/>
              </a:pPr>
              <a:t>‹#›</a:t>
            </a:fld>
            <a:endParaRPr lang="sv-SE"/>
          </a:p>
        </p:txBody>
      </p:sp>
      <p:sp>
        <p:nvSpPr>
          <p:cNvPr id="6" name="Platshållare för sidfot 4"/>
          <p:cNvSpPr>
            <a:spLocks noGrp="1"/>
          </p:cNvSpPr>
          <p:nvPr>
            <p:ph type="ftr" sz="quarter" idx="3"/>
          </p:nvPr>
        </p:nvSpPr>
        <p:spPr>
          <a:xfrm>
            <a:off x="2908300" y="6356350"/>
            <a:ext cx="361315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a:ea typeface="+mn-ea"/>
                <a:cs typeface="+mn-cs"/>
              </a:defRPr>
            </a:lvl1pPr>
          </a:lstStyle>
          <a:p>
            <a:pPr>
              <a:defRPr/>
            </a:pPr>
            <a:r>
              <a:rPr lang="sv-SE" smtClean="0"/>
              <a:t>Arkivutbildning personalhandlingar</a:t>
            </a:r>
            <a:endParaRPr lang="sv-SE"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sldNum="0" hdr="0"/>
  <p:txStyles>
    <p:titleStyle>
      <a:lvl1pPr algn="ctr" defTabSz="457200" rtl="0" fontAlgn="base">
        <a:spcBef>
          <a:spcPct val="0"/>
        </a:spcBef>
        <a:spcAft>
          <a:spcPct val="0"/>
        </a:spcAft>
        <a:defRPr sz="4400" kern="1200">
          <a:solidFill>
            <a:schemeClr val="tx1"/>
          </a:solidFill>
          <a:latin typeface="Georgia"/>
          <a:ea typeface="ＭＳ Ｐゴシック" charset="0"/>
          <a:cs typeface="Georgia"/>
        </a:defRPr>
      </a:lvl1pPr>
      <a:lvl2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2pPr>
      <a:lvl3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3pPr>
      <a:lvl4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4pPr>
      <a:lvl5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5pPr>
      <a:lvl6pPr marL="457200" algn="ctr" defTabSz="457200" rtl="0" eaLnBrk="1" fontAlgn="base" hangingPunct="1">
        <a:spcBef>
          <a:spcPct val="0"/>
        </a:spcBef>
        <a:spcAft>
          <a:spcPct val="0"/>
        </a:spcAft>
        <a:defRPr sz="4400">
          <a:solidFill>
            <a:schemeClr val="tx1"/>
          </a:solidFill>
          <a:latin typeface="Georgia"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Georgia"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Georgia"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Georgia" charset="0"/>
          <a:ea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Georgia"/>
          <a:ea typeface="ＭＳ Ｐゴシック" charset="0"/>
          <a:cs typeface="Georgia"/>
        </a:defRPr>
      </a:lvl1pPr>
      <a:lvl2pPr marL="742950" indent="-285750" algn="l" defTabSz="457200" rtl="0" fontAlgn="base">
        <a:spcBef>
          <a:spcPct val="20000"/>
        </a:spcBef>
        <a:spcAft>
          <a:spcPct val="0"/>
        </a:spcAft>
        <a:buFont typeface="Arial" charset="0"/>
        <a:buChar char="–"/>
        <a:defRPr sz="2800" kern="1200">
          <a:solidFill>
            <a:schemeClr val="tx1"/>
          </a:solidFill>
          <a:latin typeface="Helvetica"/>
          <a:ea typeface="ＭＳ Ｐゴシック" charset="0"/>
          <a:cs typeface="Helvetica"/>
        </a:defRPr>
      </a:lvl2pPr>
      <a:lvl3pPr marL="1143000" indent="-228600" algn="l" defTabSz="457200" rtl="0" fontAlgn="base">
        <a:spcBef>
          <a:spcPct val="20000"/>
        </a:spcBef>
        <a:spcAft>
          <a:spcPct val="0"/>
        </a:spcAft>
        <a:buFont typeface="Arial" charset="0"/>
        <a:buChar char="•"/>
        <a:defRPr sz="2400" kern="1200">
          <a:solidFill>
            <a:schemeClr val="tx1"/>
          </a:solidFill>
          <a:latin typeface="Helvetica"/>
          <a:ea typeface="Helvetica" charset="0"/>
          <a:cs typeface="Helvetica"/>
        </a:defRPr>
      </a:lvl3pPr>
      <a:lvl4pPr marL="1600200" indent="-228600" algn="l" defTabSz="457200" rtl="0" fontAlgn="base">
        <a:spcBef>
          <a:spcPct val="20000"/>
        </a:spcBef>
        <a:spcAft>
          <a:spcPct val="0"/>
        </a:spcAft>
        <a:buFont typeface="Arial" charset="0"/>
        <a:buChar char="–"/>
        <a:defRPr sz="2000" kern="1200">
          <a:solidFill>
            <a:schemeClr val="tx1"/>
          </a:solidFill>
          <a:latin typeface="Helvetica"/>
          <a:ea typeface="Helvetica" charset="0"/>
          <a:cs typeface="Helvetica"/>
        </a:defRPr>
      </a:lvl4pPr>
      <a:lvl5pPr marL="2057400" indent="-228600" algn="l" defTabSz="457200" rtl="0" fontAlgn="base">
        <a:spcBef>
          <a:spcPct val="20000"/>
        </a:spcBef>
        <a:spcAft>
          <a:spcPct val="0"/>
        </a:spcAft>
        <a:buFont typeface="Arial" charset="0"/>
        <a:buChar char="»"/>
        <a:defRPr sz="2000" kern="1200">
          <a:solidFill>
            <a:schemeClr val="tx1"/>
          </a:solidFill>
          <a:latin typeface="Helvetica"/>
          <a:ea typeface="Helvetica"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ia.dalbark@linkoping.se"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hyperlink" Target="mailto:pia.wilhelmsonnord@linkoping.se"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hyperlink" Target="http://www.linkoping.se/utforarwebben/arkiv/" TargetMode="Externa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emf"/><Relationship Id="rId1" Type="http://schemas.openxmlformats.org/officeDocument/2006/relationships/slideLayout" Target="../slideLayouts/slideLayout16.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linkoping.se/stadsarkiv" TargetMode="Externa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hyperlink" Target="http://www.linkoping.se/utforarwebben/arkiv/leverans-av-arkivhandlingar/"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wmf"/><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Platshållare för datum 3"/>
          <p:cNvSpPr>
            <a:spLocks noGrp="1"/>
          </p:cNvSpPr>
          <p:nvPr>
            <p:ph type="dt" sz="quarter" idx="10"/>
          </p:nvPr>
        </p:nvSpPr>
        <p:spPr>
          <a:noFill/>
        </p:spPr>
        <p:txBody>
          <a:bodyPr/>
          <a:lstStyle/>
          <a:p>
            <a:fld id="{9902E961-88A9-42E5-824C-7AC9F5C615DD}" type="datetime1">
              <a:rPr lang="sv-SE" smtClean="0">
                <a:latin typeface="Arial" pitchFamily="34" charset="0"/>
              </a:rPr>
              <a:t>2019-10-08</a:t>
            </a:fld>
            <a:endParaRPr lang="sv-SE" dirty="0" smtClean="0">
              <a:latin typeface="Arial" pitchFamily="34" charset="0"/>
            </a:endParaRPr>
          </a:p>
        </p:txBody>
      </p:sp>
      <p:sp>
        <p:nvSpPr>
          <p:cNvPr id="2051" name="Platshållare för sidfot 4"/>
          <p:cNvSpPr>
            <a:spLocks noGrp="1"/>
          </p:cNvSpPr>
          <p:nvPr>
            <p:ph type="ftr" sz="quarter" idx="11"/>
          </p:nvPr>
        </p:nvSpPr>
        <p:spPr>
          <a:noFill/>
        </p:spPr>
        <p:txBody>
          <a:bodyPr/>
          <a:lstStyle/>
          <a:p>
            <a:r>
              <a:rPr lang="sv-SE" dirty="0" smtClean="0">
                <a:latin typeface="Arial" pitchFamily="34" charset="0"/>
              </a:rPr>
              <a:t>Arkivutbildning personalhandlingar</a:t>
            </a:r>
          </a:p>
        </p:txBody>
      </p:sp>
      <p:sp>
        <p:nvSpPr>
          <p:cNvPr id="2053" name="Underrubrik 6"/>
          <p:cNvSpPr>
            <a:spLocks noGrp="1"/>
          </p:cNvSpPr>
          <p:nvPr>
            <p:ph type="subTitle" idx="1"/>
          </p:nvPr>
        </p:nvSpPr>
        <p:spPr>
          <a:xfrm>
            <a:off x="685800" y="2060848"/>
            <a:ext cx="7772400" cy="3958952"/>
          </a:xfrm>
        </p:spPr>
        <p:txBody>
          <a:bodyPr/>
          <a:lstStyle/>
          <a:p>
            <a:endParaRPr lang="sv-SE" dirty="0" smtClean="0">
              <a:latin typeface="Arial" pitchFamily="34" charset="0"/>
            </a:endParaRPr>
          </a:p>
          <a:p>
            <a:endParaRPr lang="sv-SE" dirty="0">
              <a:latin typeface="Arial" pitchFamily="34" charset="0"/>
            </a:endParaRPr>
          </a:p>
          <a:p>
            <a:r>
              <a:rPr lang="sv-SE" dirty="0" smtClean="0">
                <a:latin typeface="Arial" pitchFamily="34" charset="0"/>
              </a:rPr>
              <a:t>Oktober 2019</a:t>
            </a:r>
          </a:p>
          <a:p>
            <a:endParaRPr lang="sv-SE" dirty="0" smtClean="0">
              <a:latin typeface="Arial" pitchFamily="34" charset="0"/>
            </a:endParaRPr>
          </a:p>
          <a:p>
            <a:r>
              <a:rPr lang="sv-SE" dirty="0">
                <a:latin typeface="Arial" pitchFamily="34" charset="0"/>
              </a:rPr>
              <a:t>Linköpings stadsarkiv</a:t>
            </a:r>
          </a:p>
          <a:p>
            <a:endParaRPr lang="sv-SE" dirty="0" smtClean="0">
              <a:latin typeface="Arial" pitchFamily="34" charset="0"/>
            </a:endParaRPr>
          </a:p>
          <a:p>
            <a:r>
              <a:rPr lang="sv-SE" sz="1200" dirty="0" smtClean="0">
                <a:latin typeface="Georgia" pitchFamily="18" charset="0"/>
              </a:rPr>
              <a:t>Kommunarkivarie Maria </a:t>
            </a:r>
            <a:r>
              <a:rPr lang="sv-SE" sz="1200" dirty="0">
                <a:latin typeface="Georgia" pitchFamily="18" charset="0"/>
              </a:rPr>
              <a:t>Dalbark		</a:t>
            </a:r>
            <a:r>
              <a:rPr lang="sv-SE" sz="1200" dirty="0" smtClean="0">
                <a:latin typeface="Georgia" pitchFamily="18" charset="0"/>
              </a:rPr>
              <a:t>		Kommunarkivarie Pia Wilhelmson Nord</a:t>
            </a:r>
          </a:p>
          <a:p>
            <a:r>
              <a:rPr lang="sv-SE" sz="1200" dirty="0" smtClean="0">
                <a:latin typeface="Georgia" pitchFamily="18" charset="0"/>
                <a:hlinkClick r:id="rId3"/>
              </a:rPr>
              <a:t>maria.dalbark@linkoping.se</a:t>
            </a:r>
            <a:r>
              <a:rPr lang="sv-SE" sz="1200" dirty="0" smtClean="0">
                <a:latin typeface="Georgia" pitchFamily="18" charset="0"/>
              </a:rPr>
              <a:t>				</a:t>
            </a:r>
            <a:r>
              <a:rPr lang="sv-SE" sz="1200" dirty="0" smtClean="0">
                <a:latin typeface="Georgia" pitchFamily="18" charset="0"/>
                <a:hlinkClick r:id="rId4"/>
              </a:rPr>
              <a:t>pia.wilhelmsonnord@linkoping.se</a:t>
            </a:r>
            <a:endParaRPr lang="sv-SE" sz="1200" dirty="0" smtClean="0">
              <a:latin typeface="Georgia" pitchFamily="18" charset="0"/>
            </a:endParaRPr>
          </a:p>
          <a:p>
            <a:r>
              <a:rPr lang="sv-SE" sz="1200" dirty="0" smtClean="0">
                <a:latin typeface="Georgia" pitchFamily="18" charset="0"/>
              </a:rPr>
              <a:t>Tel. 013-26 30 </a:t>
            </a:r>
            <a:r>
              <a:rPr lang="sv-SE" sz="1200" dirty="0">
                <a:latin typeface="Georgia" pitchFamily="18" charset="0"/>
              </a:rPr>
              <a:t>22				</a:t>
            </a:r>
            <a:r>
              <a:rPr lang="sv-SE" sz="1200" dirty="0" smtClean="0">
                <a:latin typeface="Georgia" pitchFamily="18" charset="0"/>
              </a:rPr>
              <a:t>		Tel. 013-20 73 84</a:t>
            </a:r>
            <a:endParaRPr lang="sv-SE" dirty="0" smtClean="0">
              <a:latin typeface="Arial" pitchFamily="34" charset="0"/>
            </a:endParaRPr>
          </a:p>
          <a:p>
            <a:endParaRPr lang="sv-SE" dirty="0" smtClean="0">
              <a:latin typeface="Arial" pitchFamily="34" charset="0"/>
            </a:endParaRPr>
          </a:p>
        </p:txBody>
      </p:sp>
      <p:sp>
        <p:nvSpPr>
          <p:cNvPr id="2054" name="Rubrik 7"/>
          <p:cNvSpPr>
            <a:spLocks noGrp="1"/>
          </p:cNvSpPr>
          <p:nvPr>
            <p:ph type="ctrTitle"/>
          </p:nvPr>
        </p:nvSpPr>
        <p:spPr>
          <a:xfrm>
            <a:off x="685800" y="260648"/>
            <a:ext cx="7772400" cy="1872952"/>
          </a:xfrm>
        </p:spPr>
        <p:txBody>
          <a:bodyPr/>
          <a:lstStyle/>
          <a:p>
            <a:r>
              <a:rPr lang="sv-SE" sz="3600" dirty="0" smtClean="0"/>
              <a:t>Arkivutbildning</a:t>
            </a:r>
            <a:br>
              <a:rPr lang="sv-SE" sz="3600" dirty="0" smtClean="0"/>
            </a:br>
            <a:r>
              <a:rPr lang="sv-SE" sz="3600" dirty="0" smtClean="0"/>
              <a:t/>
            </a:r>
            <a:br>
              <a:rPr lang="sv-SE" sz="3600" dirty="0" smtClean="0"/>
            </a:br>
            <a:r>
              <a:rPr lang="sv-SE" sz="2000" dirty="0">
                <a:latin typeface="Arial" pitchFamily="34" charset="0"/>
              </a:rPr>
              <a:t>- Rätt ordning och reda bland personalhandlingar</a:t>
            </a:r>
            <a:r>
              <a:rPr lang="sv-SE" sz="3600" dirty="0">
                <a:latin typeface="Arial" pitchFamily="34" charset="0"/>
              </a:rPr>
              <a:t/>
            </a:r>
            <a:br>
              <a:rPr lang="sv-SE" sz="3600" dirty="0">
                <a:latin typeface="Arial" pitchFamily="34" charset="0"/>
              </a:rPr>
            </a:br>
            <a:endParaRPr lang="sv-SE" sz="36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ctrTitle"/>
          </p:nvPr>
        </p:nvSpPr>
        <p:spPr>
          <a:xfrm>
            <a:off x="685800" y="548680"/>
            <a:ext cx="7772400" cy="1143000"/>
          </a:xfrm>
        </p:spPr>
        <p:txBody>
          <a:bodyPr/>
          <a:lstStyle/>
          <a:p>
            <a:pPr algn="ctr" eaLnBrk="1" hangingPunct="1"/>
            <a:r>
              <a:rPr lang="sv-SE" sz="3200" dirty="0">
                <a:latin typeface="Arial" pitchFamily="34" charset="0"/>
              </a:rPr>
              <a:t>Inkommen</a:t>
            </a:r>
            <a:r>
              <a:rPr lang="sv-SE" sz="1000" dirty="0" smtClean="0"/>
              <a:t/>
            </a:r>
            <a:br>
              <a:rPr lang="sv-SE" sz="1000" dirty="0" smtClean="0"/>
            </a:br>
            <a:endParaRPr lang="sv-SE" sz="1000" dirty="0" smtClean="0"/>
          </a:p>
        </p:txBody>
      </p:sp>
      <p:sp>
        <p:nvSpPr>
          <p:cNvPr id="5123" name="Underrubrik 2"/>
          <p:cNvSpPr>
            <a:spLocks noGrp="1"/>
          </p:cNvSpPr>
          <p:nvPr>
            <p:ph type="subTitle" idx="1"/>
          </p:nvPr>
        </p:nvSpPr>
        <p:spPr>
          <a:xfrm>
            <a:off x="642938" y="2492896"/>
            <a:ext cx="7772400" cy="3146672"/>
          </a:xfrm>
        </p:spPr>
        <p:txBody>
          <a:bodyPr/>
          <a:lstStyle/>
          <a:p>
            <a:pPr eaLnBrk="1" hangingPunct="1"/>
            <a:r>
              <a:rPr lang="sv-SE" dirty="0" smtClean="0">
                <a:latin typeface="Arial" pitchFamily="34" charset="0"/>
              </a:rPr>
              <a:t>Passerat en myndighetsgräns</a:t>
            </a:r>
            <a:endParaRPr lang="sv-SE" b="1" i="1" dirty="0" smtClean="0">
              <a:latin typeface="Arial" pitchFamily="34" charset="0"/>
            </a:endParaRPr>
          </a:p>
          <a:p>
            <a:pPr eaLnBrk="1" hangingPunct="1"/>
            <a:endParaRPr lang="sv-SE" dirty="0" smtClean="0">
              <a:latin typeface="Arial" pitchFamily="34" charset="0"/>
            </a:endParaRPr>
          </a:p>
          <a:p>
            <a:pPr eaLnBrk="1" hangingPunct="1"/>
            <a:r>
              <a:rPr lang="sv-SE" dirty="0" smtClean="0">
                <a:latin typeface="Arial" pitchFamily="34" charset="0"/>
              </a:rPr>
              <a:t>En handling är inkommen:</a:t>
            </a:r>
          </a:p>
          <a:p>
            <a:pPr eaLnBrk="1" hangingPunct="1">
              <a:buFontTx/>
              <a:buChar char="-"/>
            </a:pPr>
            <a:r>
              <a:rPr lang="sv-SE" dirty="0" smtClean="0">
                <a:latin typeface="Arial" pitchFamily="34" charset="0"/>
              </a:rPr>
              <a:t> anlänt till myndigheten eller</a:t>
            </a:r>
          </a:p>
          <a:p>
            <a:pPr eaLnBrk="1" hangingPunct="1">
              <a:buFontTx/>
              <a:buChar char="-"/>
            </a:pPr>
            <a:r>
              <a:rPr lang="sv-SE" dirty="0" smtClean="0">
                <a:latin typeface="Arial" pitchFamily="34" charset="0"/>
              </a:rPr>
              <a:t> ”kommit behörig befattningshavare tillhanda”</a:t>
            </a:r>
          </a:p>
          <a:p>
            <a:pPr eaLnBrk="1" hangingPunct="1"/>
            <a:r>
              <a:rPr lang="sv-SE" dirty="0" smtClean="0">
                <a:latin typeface="Arial" pitchFamily="34" charset="0"/>
              </a:rPr>
              <a:t> </a:t>
            </a:r>
          </a:p>
        </p:txBody>
      </p:sp>
      <p:sp>
        <p:nvSpPr>
          <p:cNvPr id="5124" name="Platshållare för datum 3"/>
          <p:cNvSpPr>
            <a:spLocks noGrp="1"/>
          </p:cNvSpPr>
          <p:nvPr>
            <p:ph type="dt" sz="quarter" idx="10"/>
          </p:nvPr>
        </p:nvSpPr>
        <p:spPr>
          <a:noFill/>
        </p:spPr>
        <p:txBody>
          <a:bodyPr/>
          <a:lstStyle/>
          <a:p>
            <a:fld id="{EB297060-F6A1-413C-88A1-73658DF47364}" type="datetime1">
              <a:rPr lang="sv-SE" smtClean="0">
                <a:latin typeface="Arial" pitchFamily="34" charset="0"/>
              </a:rPr>
              <a:t>2019-10-08</a:t>
            </a:fld>
            <a:endParaRPr lang="sv-SE" smtClean="0">
              <a:latin typeface="Arial" pitchFamily="34" charset="0"/>
            </a:endParaRPr>
          </a:p>
        </p:txBody>
      </p:sp>
      <p:sp>
        <p:nvSpPr>
          <p:cNvPr id="5125" name="Platshållare för sidfot 4"/>
          <p:cNvSpPr>
            <a:spLocks noGrp="1"/>
          </p:cNvSpPr>
          <p:nvPr>
            <p:ph type="ftr" sz="quarter" idx="11"/>
          </p:nvPr>
        </p:nvSpPr>
        <p:spPr>
          <a:noFill/>
        </p:spPr>
        <p:txBody>
          <a:bodyPr/>
          <a:lstStyle/>
          <a:p>
            <a:r>
              <a:rPr lang="sv-SE" smtClean="0">
                <a:latin typeface="Arial" pitchFamily="34" charset="0"/>
              </a:rPr>
              <a:t>Arkivutbildning personalhandlingar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ubrik 1"/>
          <p:cNvSpPr>
            <a:spLocks noGrp="1"/>
          </p:cNvSpPr>
          <p:nvPr>
            <p:ph type="ctrTitle"/>
          </p:nvPr>
        </p:nvSpPr>
        <p:spPr>
          <a:xfrm>
            <a:off x="685800" y="476672"/>
            <a:ext cx="8134672" cy="1143000"/>
          </a:xfrm>
        </p:spPr>
        <p:txBody>
          <a:bodyPr/>
          <a:lstStyle/>
          <a:p>
            <a:pPr algn="ctr" eaLnBrk="1" hangingPunct="1"/>
            <a:r>
              <a:rPr lang="sv-SE" sz="3200" dirty="0">
                <a:latin typeface="Arial" pitchFamily="34" charset="0"/>
              </a:rPr>
              <a:t>Upprättad</a:t>
            </a:r>
            <a:r>
              <a:rPr lang="sv-SE" dirty="0" smtClean="0"/>
              <a:t/>
            </a:r>
            <a:br>
              <a:rPr lang="sv-SE" dirty="0" smtClean="0"/>
            </a:br>
            <a:endParaRPr lang="sv-SE" dirty="0" smtClean="0"/>
          </a:p>
        </p:txBody>
      </p:sp>
      <p:sp>
        <p:nvSpPr>
          <p:cNvPr id="6147" name="Underrubrik 2"/>
          <p:cNvSpPr>
            <a:spLocks noGrp="1"/>
          </p:cNvSpPr>
          <p:nvPr>
            <p:ph type="subTitle" idx="1"/>
          </p:nvPr>
        </p:nvSpPr>
        <p:spPr>
          <a:xfrm>
            <a:off x="714375" y="1700808"/>
            <a:ext cx="7772400" cy="4010769"/>
          </a:xfrm>
        </p:spPr>
        <p:txBody>
          <a:bodyPr/>
          <a:lstStyle/>
          <a:p>
            <a:pPr eaLnBrk="1" hangingPunct="1"/>
            <a:r>
              <a:rPr lang="sv-SE" dirty="0" smtClean="0">
                <a:latin typeface="Arial" pitchFamily="34" charset="0"/>
              </a:rPr>
              <a:t>En upprättad allmän handling måste ha färdigställts vid myndigheten. </a:t>
            </a:r>
          </a:p>
          <a:p>
            <a:pPr eaLnBrk="1" hangingPunct="1"/>
            <a:r>
              <a:rPr lang="sv-SE" dirty="0" smtClean="0">
                <a:latin typeface="Arial" pitchFamily="34" charset="0"/>
              </a:rPr>
              <a:t>Expedierad, slutlig form t.ex. delegationsbeslut, beslutshandlingar, löpande förteckningar</a:t>
            </a:r>
          </a:p>
          <a:p>
            <a:pPr eaLnBrk="1" hangingPunct="1"/>
            <a:endParaRPr lang="sv-SE" dirty="0" smtClean="0">
              <a:latin typeface="Arial" pitchFamily="34" charset="0"/>
            </a:endParaRPr>
          </a:p>
          <a:p>
            <a:pPr eaLnBrk="1" hangingPunct="1"/>
            <a:r>
              <a:rPr lang="sv-SE" dirty="0" smtClean="0">
                <a:latin typeface="Arial" pitchFamily="34" charset="0"/>
              </a:rPr>
              <a:t>Tre slag av upprättade handlingar:</a:t>
            </a:r>
          </a:p>
          <a:p>
            <a:pPr eaLnBrk="1" hangingPunct="1"/>
            <a:r>
              <a:rPr lang="sv-SE" dirty="0" smtClean="0">
                <a:latin typeface="Arial" pitchFamily="34" charset="0"/>
              </a:rPr>
              <a:t>- </a:t>
            </a:r>
            <a:r>
              <a:rPr lang="sv-SE" b="1" i="1" dirty="0" smtClean="0">
                <a:latin typeface="Arial" pitchFamily="34" charset="0"/>
              </a:rPr>
              <a:t>expedierats</a:t>
            </a:r>
            <a:endParaRPr lang="sv-SE" dirty="0" smtClean="0">
              <a:latin typeface="Arial" pitchFamily="34" charset="0"/>
            </a:endParaRPr>
          </a:p>
          <a:p>
            <a:pPr eaLnBrk="1" hangingPunct="1"/>
            <a:r>
              <a:rPr lang="sv-SE" dirty="0" smtClean="0">
                <a:latin typeface="Arial" pitchFamily="34" charset="0"/>
              </a:rPr>
              <a:t>- </a:t>
            </a:r>
            <a:r>
              <a:rPr lang="sv-SE" b="1" i="1" dirty="0" smtClean="0">
                <a:latin typeface="Arial" pitchFamily="34" charset="0"/>
              </a:rPr>
              <a:t>inte har expedierats men som tillhör ett visst ärende</a:t>
            </a:r>
            <a:endParaRPr lang="sv-SE" dirty="0" smtClean="0">
              <a:latin typeface="Arial" pitchFamily="34" charset="0"/>
            </a:endParaRPr>
          </a:p>
          <a:p>
            <a:pPr eaLnBrk="1" hangingPunct="1"/>
            <a:r>
              <a:rPr lang="sv-SE" dirty="0" smtClean="0">
                <a:latin typeface="Arial" pitchFamily="34" charset="0"/>
              </a:rPr>
              <a:t>- </a:t>
            </a:r>
            <a:r>
              <a:rPr lang="sv-SE" b="1" i="1" dirty="0" smtClean="0">
                <a:latin typeface="Arial" pitchFamily="34" charset="0"/>
              </a:rPr>
              <a:t>varken har expedierats eller hör till ett visst ärende</a:t>
            </a:r>
            <a:r>
              <a:rPr lang="sv-SE" dirty="0" smtClean="0">
                <a:latin typeface="Arial" pitchFamily="34" charset="0"/>
              </a:rPr>
              <a:t> </a:t>
            </a:r>
            <a:r>
              <a:rPr lang="sv-SE" b="1" dirty="0" smtClean="0">
                <a:latin typeface="Arial" pitchFamily="34" charset="0"/>
              </a:rPr>
              <a:t>blir allmänna när de har justerats</a:t>
            </a:r>
          </a:p>
          <a:p>
            <a:pPr eaLnBrk="1" hangingPunct="1"/>
            <a:endParaRPr lang="sv-SE" dirty="0" smtClean="0">
              <a:latin typeface="Arial" pitchFamily="34" charset="0"/>
            </a:endParaRPr>
          </a:p>
        </p:txBody>
      </p:sp>
      <p:sp>
        <p:nvSpPr>
          <p:cNvPr id="6148" name="Platshållare för datum 3"/>
          <p:cNvSpPr>
            <a:spLocks noGrp="1"/>
          </p:cNvSpPr>
          <p:nvPr>
            <p:ph type="dt" sz="quarter" idx="10"/>
          </p:nvPr>
        </p:nvSpPr>
        <p:spPr>
          <a:noFill/>
        </p:spPr>
        <p:txBody>
          <a:bodyPr/>
          <a:lstStyle/>
          <a:p>
            <a:fld id="{C30189BE-AF85-4B21-8BE5-FA04BE33E4DA}" type="datetime1">
              <a:rPr lang="sv-SE" smtClean="0">
                <a:latin typeface="Arial" pitchFamily="34" charset="0"/>
              </a:rPr>
              <a:t>2019-10-08</a:t>
            </a:fld>
            <a:endParaRPr lang="sv-SE" dirty="0" smtClean="0">
              <a:latin typeface="Arial" pitchFamily="34" charset="0"/>
            </a:endParaRPr>
          </a:p>
        </p:txBody>
      </p:sp>
      <p:sp>
        <p:nvSpPr>
          <p:cNvPr id="6149" name="Platshållare för sidfot 4"/>
          <p:cNvSpPr>
            <a:spLocks noGrp="1"/>
          </p:cNvSpPr>
          <p:nvPr>
            <p:ph type="ftr" sz="quarter" idx="11"/>
          </p:nvPr>
        </p:nvSpPr>
        <p:spPr>
          <a:noFill/>
        </p:spPr>
        <p:txBody>
          <a:bodyPr/>
          <a:lstStyle/>
          <a:p>
            <a:r>
              <a:rPr lang="sv-SE" smtClean="0">
                <a:latin typeface="Arial" pitchFamily="34" charset="0"/>
              </a:rPr>
              <a:t>Arkivutbildning personalhandlingar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ubrik 1"/>
          <p:cNvSpPr>
            <a:spLocks noGrp="1"/>
          </p:cNvSpPr>
          <p:nvPr>
            <p:ph type="ctrTitle"/>
          </p:nvPr>
        </p:nvSpPr>
        <p:spPr>
          <a:xfrm>
            <a:off x="685800" y="692150"/>
            <a:ext cx="7772400" cy="1143000"/>
          </a:xfrm>
        </p:spPr>
        <p:txBody>
          <a:bodyPr/>
          <a:lstStyle/>
          <a:p>
            <a:pPr algn="ctr" eaLnBrk="1" hangingPunct="1">
              <a:defRPr/>
            </a:pPr>
            <a:r>
              <a:rPr lang="sv-SE" sz="3200" smtClean="0">
                <a:latin typeface="Georgia" panose="02040502050405020303" pitchFamily="18" charset="0"/>
              </a:rPr>
              <a:t>Förvarad</a:t>
            </a:r>
            <a:endParaRPr lang="sv-SE" sz="1000" dirty="0" smtClean="0">
              <a:latin typeface="+mj-lt"/>
            </a:endParaRPr>
          </a:p>
        </p:txBody>
      </p:sp>
      <p:sp>
        <p:nvSpPr>
          <p:cNvPr id="25603" name="Underrubrik 2"/>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sv-SE" altLang="sv-SE" dirty="0" smtClean="0">
                <a:latin typeface="Arial" panose="020B0604020202020204" pitchFamily="34" charset="0"/>
                <a:ea typeface="ＭＳ Ｐゴシック" panose="020B0600070205080204" pitchFamily="34" charset="-128"/>
                <a:cs typeface="Georgia" panose="02040502050405020303" pitchFamily="18" charset="0"/>
              </a:rPr>
              <a:t>Förvarad hos myndighet (räknas även om man bär hem sakerna)</a:t>
            </a:r>
          </a:p>
          <a:p>
            <a:pPr eaLnBrk="1" hangingPunct="1">
              <a:lnSpc>
                <a:spcPct val="90000"/>
              </a:lnSpc>
            </a:pPr>
            <a:endParaRPr lang="sv-SE" altLang="sv-SE" dirty="0" smtClean="0">
              <a:latin typeface="Arial" panose="020B0604020202020204" pitchFamily="34" charset="0"/>
              <a:ea typeface="ＭＳ Ｐゴシック" panose="020B0600070205080204" pitchFamily="34" charset="-128"/>
              <a:cs typeface="Georgia" panose="02040502050405020303" pitchFamily="18" charset="0"/>
            </a:endParaRPr>
          </a:p>
          <a:p>
            <a:pPr eaLnBrk="1" hangingPunct="1">
              <a:lnSpc>
                <a:spcPct val="90000"/>
              </a:lnSpc>
            </a:pPr>
            <a:r>
              <a:rPr lang="sv-SE" altLang="sv-SE" dirty="0" smtClean="0">
                <a:latin typeface="Arial" panose="020B0604020202020204" pitchFamily="34" charset="0"/>
                <a:ea typeface="ＭＳ Ｐゴシック" panose="020B0600070205080204" pitchFamily="34" charset="-128"/>
                <a:cs typeface="Georgia" panose="02040502050405020303" pitchFamily="18" charset="0"/>
              </a:rPr>
              <a:t>En upptagning är att anses som förvarad hos myndighet om </a:t>
            </a:r>
            <a:br>
              <a:rPr lang="sv-SE" altLang="sv-SE" dirty="0" smtClean="0">
                <a:latin typeface="Arial" panose="020B0604020202020204" pitchFamily="34" charset="0"/>
                <a:ea typeface="ＭＳ Ｐゴシック" panose="020B0600070205080204" pitchFamily="34" charset="-128"/>
                <a:cs typeface="Georgia" panose="02040502050405020303" pitchFamily="18" charset="0"/>
              </a:rPr>
            </a:br>
            <a:r>
              <a:rPr lang="sv-SE" altLang="sv-SE" dirty="0" smtClean="0">
                <a:latin typeface="Arial" panose="020B0604020202020204" pitchFamily="34" charset="0"/>
                <a:ea typeface="ＭＳ Ｐゴシック" panose="020B0600070205080204" pitchFamily="34" charset="-128"/>
                <a:cs typeface="Georgia" panose="02040502050405020303" pitchFamily="18" charset="0"/>
              </a:rPr>
              <a:t>upptagningen är tillgänglig med tekniska hjälpmedel.</a:t>
            </a:r>
          </a:p>
          <a:p>
            <a:pPr eaLnBrk="1" hangingPunct="1">
              <a:lnSpc>
                <a:spcPct val="90000"/>
              </a:lnSpc>
            </a:pPr>
            <a:endParaRPr lang="sv-SE" altLang="sv-SE" dirty="0">
              <a:latin typeface="Arial" panose="020B0604020202020204" pitchFamily="34" charset="0"/>
              <a:ea typeface="ＭＳ Ｐゴシック" panose="020B0600070205080204" pitchFamily="34" charset="-128"/>
              <a:cs typeface="Georgia" panose="02040502050405020303" pitchFamily="18" charset="0"/>
            </a:endParaRPr>
          </a:p>
          <a:p>
            <a:pPr eaLnBrk="1" hangingPunct="1">
              <a:lnSpc>
                <a:spcPct val="90000"/>
              </a:lnSpc>
            </a:pPr>
            <a:r>
              <a:rPr lang="sv-SE" altLang="sv-SE" dirty="0" smtClean="0">
                <a:latin typeface="Arial" panose="020B0604020202020204" pitchFamily="34" charset="0"/>
                <a:ea typeface="ＭＳ Ｐゴシック" panose="020B0600070205080204" pitchFamily="34" charset="-128"/>
                <a:cs typeface="Georgia" panose="02040502050405020303" pitchFamily="18" charset="0"/>
              </a:rPr>
              <a:t>Överlämnad till Stadsarkivet – förvaras där</a:t>
            </a:r>
          </a:p>
        </p:txBody>
      </p:sp>
      <p:sp>
        <p:nvSpPr>
          <p:cNvPr id="4" name="Platshållare för sidfot 4"/>
          <p:cNvSpPr>
            <a:spLocks noGrp="1"/>
          </p:cNvSpPr>
          <p:nvPr>
            <p:ph type="ftr" sz="quarter" idx="11"/>
          </p:nvPr>
        </p:nvSpPr>
        <p:spPr>
          <a:xfrm>
            <a:off x="2908300" y="6356350"/>
            <a:ext cx="3613150" cy="365125"/>
          </a:xfrm>
          <a:noFill/>
        </p:spPr>
        <p:txBody>
          <a:bodyPr/>
          <a:lstStyle/>
          <a:p>
            <a:r>
              <a:rPr lang="sv-SE" smtClean="0">
                <a:latin typeface="Arial" pitchFamily="34" charset="0"/>
              </a:rPr>
              <a:t>Arkivutbildning personalhandlingar</a:t>
            </a:r>
            <a:endParaRPr lang="sv-SE" dirty="0" smtClean="0">
              <a:latin typeface="Arial" pitchFamily="34" charset="0"/>
            </a:endParaRPr>
          </a:p>
        </p:txBody>
      </p:sp>
      <p:sp>
        <p:nvSpPr>
          <p:cNvPr id="5" name="Platshållare för datum 3"/>
          <p:cNvSpPr>
            <a:spLocks noGrp="1"/>
          </p:cNvSpPr>
          <p:nvPr>
            <p:ph type="dt" sz="quarter" idx="10"/>
          </p:nvPr>
        </p:nvSpPr>
        <p:spPr>
          <a:xfrm>
            <a:off x="1779588" y="6356350"/>
            <a:ext cx="1128712" cy="365125"/>
          </a:xfrm>
          <a:noFill/>
        </p:spPr>
        <p:txBody>
          <a:bodyPr/>
          <a:lstStyle/>
          <a:p>
            <a:fld id="{E4429E1A-3B32-46D0-BA07-F277963FDAE7}" type="datetime1">
              <a:rPr lang="sv-SE" smtClean="0">
                <a:latin typeface="Arial" pitchFamily="34" charset="0"/>
              </a:rPr>
              <a:t>2019-10-08</a:t>
            </a:fld>
            <a:endParaRPr lang="sv-SE" dirty="0" smtClean="0">
              <a:latin typeface="Arial" pitchFamily="34" charset="0"/>
            </a:endParaRPr>
          </a:p>
        </p:txBody>
      </p:sp>
    </p:spTree>
    <p:extLst>
      <p:ext uri="{BB962C8B-B14F-4D97-AF65-F5344CB8AC3E}">
        <p14:creationId xmlns:p14="http://schemas.microsoft.com/office/powerpoint/2010/main" val="1224003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pPr algn="ctr"/>
            <a:r>
              <a:rPr lang="sv-SE" sz="3200" dirty="0" smtClean="0"/>
              <a:t>Arkivhandbok på hemsidan</a:t>
            </a:r>
            <a:endParaRPr lang="sv-SE" sz="3200" dirty="0"/>
          </a:p>
        </p:txBody>
      </p:sp>
      <p:sp>
        <p:nvSpPr>
          <p:cNvPr id="3" name="Underrubrik 2"/>
          <p:cNvSpPr>
            <a:spLocks noGrp="1"/>
          </p:cNvSpPr>
          <p:nvPr>
            <p:ph type="subTitle" idx="1"/>
          </p:nvPr>
        </p:nvSpPr>
        <p:spPr/>
        <p:txBody>
          <a:bodyPr/>
          <a:lstStyle/>
          <a:p>
            <a:r>
              <a:rPr lang="sv-SE" smtClean="0">
                <a:hlinkClick r:id="rId2"/>
              </a:rPr>
              <a:t>www.linkoping.se/utforarwebben/arkiv/</a:t>
            </a:r>
            <a:endParaRPr lang="sv-SE" smtClean="0"/>
          </a:p>
          <a:p>
            <a:endParaRPr lang="sv-SE" dirty="0" smtClean="0"/>
          </a:p>
          <a:p>
            <a:endParaRPr lang="sv-SE" dirty="0"/>
          </a:p>
          <a:p>
            <a:r>
              <a:rPr lang="sv-SE" dirty="0" smtClean="0"/>
              <a:t>Här hittar du lagar och förordningar samt praktiska tips!</a:t>
            </a:r>
          </a:p>
          <a:p>
            <a:endParaRPr lang="sv-SE" dirty="0"/>
          </a:p>
        </p:txBody>
      </p:sp>
      <p:sp>
        <p:nvSpPr>
          <p:cNvPr id="4" name="Platshållare för datum 3"/>
          <p:cNvSpPr>
            <a:spLocks noGrp="1"/>
          </p:cNvSpPr>
          <p:nvPr>
            <p:ph type="dt" sz="half" idx="10"/>
          </p:nvPr>
        </p:nvSpPr>
        <p:spPr/>
        <p:txBody>
          <a:bodyPr/>
          <a:lstStyle/>
          <a:p>
            <a:pPr>
              <a:defRPr/>
            </a:pPr>
            <a:fld id="{AE02D300-0A3D-41A4-BF28-2BD6E04F2A5A}" type="datetime1">
              <a:rPr lang="sv-SE" smtClean="0"/>
              <a:t>2019-10-08</a:t>
            </a:fld>
            <a:endParaRPr lang="sv-SE" dirty="0"/>
          </a:p>
        </p:txBody>
      </p:sp>
      <p:sp>
        <p:nvSpPr>
          <p:cNvPr id="5" name="Platshållare för sidfot 4"/>
          <p:cNvSpPr>
            <a:spLocks noGrp="1"/>
          </p:cNvSpPr>
          <p:nvPr>
            <p:ph type="ftr" sz="quarter" idx="11"/>
          </p:nvPr>
        </p:nvSpPr>
        <p:spPr/>
        <p:txBody>
          <a:bodyPr/>
          <a:lstStyle/>
          <a:p>
            <a:pPr>
              <a:defRPr/>
            </a:pPr>
            <a:r>
              <a:rPr lang="sv-SE" smtClean="0"/>
              <a:t>Arkivutbildning personalhandlingar</a:t>
            </a:r>
            <a:endParaRPr lang="sv-SE" dirty="0"/>
          </a:p>
        </p:txBody>
      </p:sp>
    </p:spTree>
    <p:extLst>
      <p:ext uri="{BB962C8B-B14F-4D97-AF65-F5344CB8AC3E}">
        <p14:creationId xmlns:p14="http://schemas.microsoft.com/office/powerpoint/2010/main" val="1499989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pPr>
              <a:defRPr/>
            </a:pPr>
            <a:fld id="{D11793F1-5387-4E4F-A425-F3C3E208B221}" type="datetime1">
              <a:rPr lang="sv-SE" smtClean="0"/>
              <a:t>2019-10-08</a:t>
            </a:fld>
            <a:endParaRPr lang="sv-SE" dirty="0"/>
          </a:p>
        </p:txBody>
      </p:sp>
      <p:sp>
        <p:nvSpPr>
          <p:cNvPr id="5" name="Platshållare för sidfot 4"/>
          <p:cNvSpPr>
            <a:spLocks noGrp="1"/>
          </p:cNvSpPr>
          <p:nvPr>
            <p:ph type="ftr" sz="quarter" idx="11"/>
          </p:nvPr>
        </p:nvSpPr>
        <p:spPr/>
        <p:txBody>
          <a:bodyPr/>
          <a:lstStyle/>
          <a:p>
            <a:pPr>
              <a:defRPr/>
            </a:pPr>
            <a:r>
              <a:rPr lang="sv-SE" smtClean="0"/>
              <a:t>Arkivutbildning personalhandlingar</a:t>
            </a:r>
            <a:endParaRPr lang="sv-SE" dirty="0"/>
          </a:p>
        </p:txBody>
      </p:sp>
      <p:sp>
        <p:nvSpPr>
          <p:cNvPr id="11" name="Rubrik 10"/>
          <p:cNvSpPr>
            <a:spLocks noGrp="1"/>
          </p:cNvSpPr>
          <p:nvPr>
            <p:ph type="ctrTitle"/>
          </p:nvPr>
        </p:nvSpPr>
        <p:spPr/>
        <p:txBody>
          <a:bodyPr/>
          <a:lstStyle/>
          <a:p>
            <a:endParaRPr lang="sv-SE"/>
          </a:p>
        </p:txBody>
      </p:sp>
      <p:sp>
        <p:nvSpPr>
          <p:cNvPr id="12" name="Underrubrik 11"/>
          <p:cNvSpPr>
            <a:spLocks noGrp="1"/>
          </p:cNvSpPr>
          <p:nvPr>
            <p:ph type="subTitle" idx="1"/>
          </p:nvPr>
        </p:nvSpPr>
        <p:spPr/>
        <p:txBody>
          <a:bodyPr/>
          <a:lstStyle/>
          <a:p>
            <a:endParaRPr lang="sv-SE"/>
          </a:p>
        </p:txBody>
      </p:sp>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496" y="1230813"/>
            <a:ext cx="5193792" cy="4358427"/>
          </a:xfrm>
          <a:prstGeom prst="rect">
            <a:avLst/>
          </a:prstGeom>
        </p:spPr>
      </p:pic>
    </p:spTree>
    <p:extLst>
      <p:ext uri="{BB962C8B-B14F-4D97-AF65-F5344CB8AC3E}">
        <p14:creationId xmlns:p14="http://schemas.microsoft.com/office/powerpoint/2010/main" val="166339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404664"/>
            <a:ext cx="7772400" cy="1143000"/>
          </a:xfrm>
        </p:spPr>
        <p:txBody>
          <a:bodyPr/>
          <a:lstStyle/>
          <a:p>
            <a:pPr algn="ctr"/>
            <a:r>
              <a:rPr lang="sv-SE" sz="3600" dirty="0" smtClean="0"/>
              <a:t>Dokumenthanteringsplan</a:t>
            </a:r>
            <a:endParaRPr lang="sv-SE" sz="3600" dirty="0"/>
          </a:p>
        </p:txBody>
      </p:sp>
      <p:sp>
        <p:nvSpPr>
          <p:cNvPr id="4" name="Platshållare för datum 3"/>
          <p:cNvSpPr>
            <a:spLocks noGrp="1"/>
          </p:cNvSpPr>
          <p:nvPr>
            <p:ph type="dt" sz="half" idx="10"/>
          </p:nvPr>
        </p:nvSpPr>
        <p:spPr/>
        <p:txBody>
          <a:bodyPr/>
          <a:lstStyle/>
          <a:p>
            <a:pPr>
              <a:defRPr/>
            </a:pPr>
            <a:fld id="{BB5AA723-91A8-4A00-9751-78F69876E65E}" type="datetime1">
              <a:rPr lang="sv-SE" smtClean="0"/>
              <a:t>2019-10-08</a:t>
            </a:fld>
            <a:endParaRPr lang="sv-SE" dirty="0"/>
          </a:p>
        </p:txBody>
      </p:sp>
      <p:sp>
        <p:nvSpPr>
          <p:cNvPr id="5" name="Platshållare för sidfot 4"/>
          <p:cNvSpPr>
            <a:spLocks noGrp="1"/>
          </p:cNvSpPr>
          <p:nvPr>
            <p:ph type="ftr" sz="quarter" idx="11"/>
          </p:nvPr>
        </p:nvSpPr>
        <p:spPr/>
        <p:txBody>
          <a:bodyPr/>
          <a:lstStyle/>
          <a:p>
            <a:pPr>
              <a:defRPr/>
            </a:pPr>
            <a:r>
              <a:rPr lang="sv-SE" smtClean="0"/>
              <a:t>Arkivutbildning personalhandlingar</a:t>
            </a:r>
            <a:endParaRPr lang="sv-SE" dirty="0"/>
          </a:p>
        </p:txBody>
      </p:sp>
      <p:pic>
        <p:nvPicPr>
          <p:cNvPr id="3" name="Bildobjekt 2"/>
          <p:cNvPicPr>
            <a:picLocks noChangeAspect="1"/>
          </p:cNvPicPr>
          <p:nvPr/>
        </p:nvPicPr>
        <p:blipFill rotWithShape="1">
          <a:blip r:embed="rId3"/>
          <a:srcRect l="16926" t="13601" r="18500" b="9400"/>
          <a:stretch/>
        </p:blipFill>
        <p:spPr>
          <a:xfrm>
            <a:off x="251520" y="381087"/>
            <a:ext cx="8731100" cy="5856225"/>
          </a:xfrm>
          <a:prstGeom prst="rect">
            <a:avLst/>
          </a:prstGeom>
        </p:spPr>
      </p:pic>
    </p:spTree>
    <p:extLst>
      <p:ext uri="{BB962C8B-B14F-4D97-AF65-F5344CB8AC3E}">
        <p14:creationId xmlns:p14="http://schemas.microsoft.com/office/powerpoint/2010/main" val="7426324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88640"/>
            <a:ext cx="7772400" cy="1143000"/>
          </a:xfrm>
        </p:spPr>
        <p:txBody>
          <a:bodyPr/>
          <a:lstStyle/>
          <a:p>
            <a:pPr algn="ctr"/>
            <a:r>
              <a:rPr lang="sv-SE" sz="3200" dirty="0" smtClean="0"/>
              <a:t>Ny informationshanteringsplan</a:t>
            </a:r>
            <a:endParaRPr lang="sv-SE" sz="3200" dirty="0"/>
          </a:p>
        </p:txBody>
      </p:sp>
      <p:sp>
        <p:nvSpPr>
          <p:cNvPr id="3" name="Underrubrik 2"/>
          <p:cNvSpPr>
            <a:spLocks noGrp="1"/>
          </p:cNvSpPr>
          <p:nvPr>
            <p:ph type="subTitle" idx="1"/>
          </p:nvPr>
        </p:nvSpPr>
        <p:spPr/>
        <p:txBody>
          <a:bodyPr/>
          <a:lstStyle/>
          <a:p>
            <a:endParaRPr lang="sv-SE"/>
          </a:p>
        </p:txBody>
      </p:sp>
      <p:sp>
        <p:nvSpPr>
          <p:cNvPr id="4" name="Platshållare för datum 3"/>
          <p:cNvSpPr>
            <a:spLocks noGrp="1"/>
          </p:cNvSpPr>
          <p:nvPr>
            <p:ph type="dt" sz="half" idx="10"/>
          </p:nvPr>
        </p:nvSpPr>
        <p:spPr/>
        <p:txBody>
          <a:bodyPr/>
          <a:lstStyle/>
          <a:p>
            <a:pPr>
              <a:defRPr/>
            </a:pPr>
            <a:fld id="{FA1900A0-816E-4400-8068-CD7C34171A73}" type="datetime1">
              <a:rPr lang="sv-SE" smtClean="0"/>
              <a:t>2019-10-08</a:t>
            </a:fld>
            <a:endParaRPr lang="sv-SE" dirty="0"/>
          </a:p>
        </p:txBody>
      </p:sp>
      <p:sp>
        <p:nvSpPr>
          <p:cNvPr id="5" name="Platshållare för sidfot 4"/>
          <p:cNvSpPr>
            <a:spLocks noGrp="1"/>
          </p:cNvSpPr>
          <p:nvPr>
            <p:ph type="ftr" sz="quarter" idx="11"/>
          </p:nvPr>
        </p:nvSpPr>
        <p:spPr/>
        <p:txBody>
          <a:bodyPr/>
          <a:lstStyle/>
          <a:p>
            <a:pPr>
              <a:defRPr/>
            </a:pPr>
            <a:r>
              <a:rPr lang="sv-SE" smtClean="0"/>
              <a:t>Arkivutbildning personalhandlingar</a:t>
            </a:r>
            <a:endParaRPr lang="sv-SE" dirty="0"/>
          </a:p>
        </p:txBody>
      </p:sp>
      <p:pic>
        <p:nvPicPr>
          <p:cNvPr id="6" name="Bildobjekt 5"/>
          <p:cNvPicPr>
            <a:picLocks noChangeAspect="1"/>
          </p:cNvPicPr>
          <p:nvPr/>
        </p:nvPicPr>
        <p:blipFill>
          <a:blip r:embed="rId2"/>
          <a:stretch>
            <a:fillRect/>
          </a:stretch>
        </p:blipFill>
        <p:spPr>
          <a:xfrm>
            <a:off x="107504" y="1298627"/>
            <a:ext cx="8964487" cy="4347809"/>
          </a:xfrm>
          <a:prstGeom prst="rect">
            <a:avLst/>
          </a:prstGeom>
        </p:spPr>
      </p:pic>
    </p:spTree>
    <p:extLst>
      <p:ext uri="{BB962C8B-B14F-4D97-AF65-F5344CB8AC3E}">
        <p14:creationId xmlns:p14="http://schemas.microsoft.com/office/powerpoint/2010/main" val="4097923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404664"/>
            <a:ext cx="7772400" cy="1143000"/>
          </a:xfrm>
        </p:spPr>
        <p:txBody>
          <a:bodyPr/>
          <a:lstStyle/>
          <a:p>
            <a:pPr algn="ctr"/>
            <a:r>
              <a:rPr lang="sv-SE" sz="3600" dirty="0" smtClean="0"/>
              <a:t>Informationshanteringsplan</a:t>
            </a:r>
            <a:endParaRPr lang="sv-SE" sz="3600" dirty="0"/>
          </a:p>
        </p:txBody>
      </p:sp>
      <p:sp>
        <p:nvSpPr>
          <p:cNvPr id="3" name="Underrubrik 2"/>
          <p:cNvSpPr>
            <a:spLocks noGrp="1"/>
          </p:cNvSpPr>
          <p:nvPr>
            <p:ph type="subTitle" idx="1"/>
          </p:nvPr>
        </p:nvSpPr>
        <p:spPr>
          <a:xfrm>
            <a:off x="685800" y="1340768"/>
            <a:ext cx="7772400" cy="4679032"/>
          </a:xfrm>
        </p:spPr>
        <p:txBody>
          <a:bodyPr/>
          <a:lstStyle/>
          <a:p>
            <a:pPr marL="342900" indent="-342900">
              <a:lnSpc>
                <a:spcPct val="150000"/>
              </a:lnSpc>
              <a:buFont typeface="Arial" panose="020B0604020202020204" pitchFamily="34" charset="0"/>
              <a:buChar char="•"/>
            </a:pPr>
            <a:r>
              <a:rPr lang="sv-SE" dirty="0" smtClean="0"/>
              <a:t>Protokoll</a:t>
            </a:r>
          </a:p>
          <a:p>
            <a:pPr marL="342900" indent="-342900">
              <a:lnSpc>
                <a:spcPct val="150000"/>
              </a:lnSpc>
              <a:buFont typeface="Arial" panose="020B0604020202020204" pitchFamily="34" charset="0"/>
              <a:buChar char="•"/>
            </a:pPr>
            <a:r>
              <a:rPr lang="sv-SE" dirty="0" smtClean="0"/>
              <a:t>Broschyrer, hemsida</a:t>
            </a:r>
          </a:p>
          <a:p>
            <a:pPr marL="342900" indent="-342900">
              <a:lnSpc>
                <a:spcPct val="150000"/>
              </a:lnSpc>
              <a:buFont typeface="Arial" panose="020B0604020202020204" pitchFamily="34" charset="0"/>
              <a:buChar char="•"/>
            </a:pPr>
            <a:r>
              <a:rPr lang="sv-SE" dirty="0"/>
              <a:t>D</a:t>
            </a:r>
            <a:r>
              <a:rPr lang="sv-SE" dirty="0" smtClean="0"/>
              <a:t>iarium och diarieförda handlingar</a:t>
            </a:r>
          </a:p>
          <a:p>
            <a:pPr marL="342900" indent="-342900">
              <a:lnSpc>
                <a:spcPct val="150000"/>
              </a:lnSpc>
              <a:buFont typeface="Arial" panose="020B0604020202020204" pitchFamily="34" charset="0"/>
              <a:buChar char="•"/>
            </a:pPr>
            <a:r>
              <a:rPr lang="sv-SE" dirty="0" smtClean="0"/>
              <a:t>Rekrytering av tjänst</a:t>
            </a:r>
          </a:p>
          <a:p>
            <a:pPr marL="342900" indent="-342900">
              <a:lnSpc>
                <a:spcPct val="150000"/>
              </a:lnSpc>
              <a:buFont typeface="Arial" panose="020B0604020202020204" pitchFamily="34" charset="0"/>
              <a:buChar char="•"/>
            </a:pPr>
            <a:r>
              <a:rPr lang="sv-SE" dirty="0" smtClean="0"/>
              <a:t>Personalakten</a:t>
            </a:r>
          </a:p>
          <a:p>
            <a:pPr marL="342900" indent="-342900">
              <a:lnSpc>
                <a:spcPct val="150000"/>
              </a:lnSpc>
              <a:buFont typeface="Arial" panose="020B0604020202020204" pitchFamily="34" charset="0"/>
              <a:buChar char="•"/>
            </a:pPr>
            <a:r>
              <a:rPr lang="sv-SE" dirty="0" smtClean="0"/>
              <a:t>Tjänstgöringsuppgifter</a:t>
            </a:r>
          </a:p>
          <a:p>
            <a:pPr marL="342900" indent="-342900">
              <a:lnSpc>
                <a:spcPct val="150000"/>
              </a:lnSpc>
              <a:buFont typeface="Arial" panose="020B0604020202020204" pitchFamily="34" charset="0"/>
              <a:buChar char="•"/>
            </a:pPr>
            <a:r>
              <a:rPr lang="sv-SE" dirty="0" smtClean="0"/>
              <a:t>Personalutveckling</a:t>
            </a:r>
          </a:p>
          <a:p>
            <a:pPr marL="342900" indent="-342900">
              <a:lnSpc>
                <a:spcPct val="150000"/>
              </a:lnSpc>
              <a:buFont typeface="Arial" panose="020B0604020202020204" pitchFamily="34" charset="0"/>
              <a:buChar char="•"/>
            </a:pPr>
            <a:r>
              <a:rPr lang="sv-SE" dirty="0" smtClean="0"/>
              <a:t>Enkäter</a:t>
            </a:r>
            <a:endParaRPr lang="sv-SE" dirty="0"/>
          </a:p>
        </p:txBody>
      </p:sp>
      <p:sp>
        <p:nvSpPr>
          <p:cNvPr id="4" name="Platshållare för datum 3"/>
          <p:cNvSpPr>
            <a:spLocks noGrp="1"/>
          </p:cNvSpPr>
          <p:nvPr>
            <p:ph type="dt" sz="half" idx="10"/>
          </p:nvPr>
        </p:nvSpPr>
        <p:spPr/>
        <p:txBody>
          <a:bodyPr/>
          <a:lstStyle/>
          <a:p>
            <a:pPr>
              <a:defRPr/>
            </a:pPr>
            <a:fld id="{9546A50E-FAB5-4673-9A6C-CC9B93582B20}" type="datetime1">
              <a:rPr lang="sv-SE" smtClean="0"/>
              <a:t>2019-10-08</a:t>
            </a:fld>
            <a:endParaRPr lang="sv-SE" dirty="0"/>
          </a:p>
        </p:txBody>
      </p:sp>
      <p:sp>
        <p:nvSpPr>
          <p:cNvPr id="5" name="Platshållare för sidfot 4"/>
          <p:cNvSpPr>
            <a:spLocks noGrp="1"/>
          </p:cNvSpPr>
          <p:nvPr>
            <p:ph type="ftr" sz="quarter" idx="11"/>
          </p:nvPr>
        </p:nvSpPr>
        <p:spPr/>
        <p:txBody>
          <a:bodyPr/>
          <a:lstStyle/>
          <a:p>
            <a:pPr>
              <a:defRPr/>
            </a:pPr>
            <a:r>
              <a:rPr lang="sv-SE" smtClean="0"/>
              <a:t>Arkivutbildning personalhandlingar</a:t>
            </a:r>
            <a:endParaRPr lang="sv-SE" dirty="0"/>
          </a:p>
        </p:txBody>
      </p:sp>
    </p:spTree>
    <p:extLst>
      <p:ext uri="{BB962C8B-B14F-4D97-AF65-F5344CB8AC3E}">
        <p14:creationId xmlns:p14="http://schemas.microsoft.com/office/powerpoint/2010/main" val="28109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tshållare för datum 3"/>
          <p:cNvSpPr>
            <a:spLocks noGrp="1"/>
          </p:cNvSpPr>
          <p:nvPr>
            <p:ph type="dt" sz="quarter" idx="10"/>
          </p:nvPr>
        </p:nvSpPr>
        <p:spPr>
          <a:noFill/>
        </p:spPr>
        <p:txBody>
          <a:bodyPr/>
          <a:lstStyle/>
          <a:p>
            <a:fld id="{B0B153AC-81E3-4FE2-A909-0C7B19DC2FB3}" type="datetime1">
              <a:rPr lang="sv-SE" smtClean="0">
                <a:latin typeface="Arial" pitchFamily="34" charset="0"/>
              </a:rPr>
              <a:t>2019-10-08</a:t>
            </a:fld>
            <a:endParaRPr lang="sv-SE" smtClean="0">
              <a:latin typeface="Arial" pitchFamily="34" charset="0"/>
            </a:endParaRPr>
          </a:p>
        </p:txBody>
      </p:sp>
      <p:sp>
        <p:nvSpPr>
          <p:cNvPr id="24579" name="Platshållare för sidfot 4"/>
          <p:cNvSpPr>
            <a:spLocks noGrp="1"/>
          </p:cNvSpPr>
          <p:nvPr>
            <p:ph type="ftr" sz="quarter" idx="11"/>
          </p:nvPr>
        </p:nvSpPr>
        <p:spPr>
          <a:noFill/>
        </p:spPr>
        <p:txBody>
          <a:bodyPr/>
          <a:lstStyle/>
          <a:p>
            <a:r>
              <a:rPr lang="sv-SE" smtClean="0">
                <a:latin typeface="Arial" pitchFamily="34" charset="0"/>
              </a:rPr>
              <a:t>Arkivutbildning personalhandlingar</a:t>
            </a:r>
          </a:p>
        </p:txBody>
      </p:sp>
      <p:sp>
        <p:nvSpPr>
          <p:cNvPr id="24581" name="Underrubrik 6"/>
          <p:cNvSpPr>
            <a:spLocks noGrp="1"/>
          </p:cNvSpPr>
          <p:nvPr>
            <p:ph type="subTitle" idx="1"/>
          </p:nvPr>
        </p:nvSpPr>
        <p:spPr>
          <a:xfrm>
            <a:off x="874365" y="1844824"/>
            <a:ext cx="5857875" cy="4214812"/>
          </a:xfrm>
        </p:spPr>
        <p:txBody>
          <a:bodyPr/>
          <a:lstStyle/>
          <a:p>
            <a:r>
              <a:rPr lang="sv-SE" dirty="0" smtClean="0">
                <a:latin typeface="Georgia" panose="02040502050405020303" pitchFamily="18" charset="0"/>
              </a:rPr>
              <a:t>Kronologisk ordning i akten </a:t>
            </a:r>
            <a:r>
              <a:rPr lang="sv-SE" sz="1000" dirty="0" smtClean="0">
                <a:latin typeface="Georgia" panose="02040502050405020303" pitchFamily="18" charset="0"/>
              </a:rPr>
              <a:t>(enligt </a:t>
            </a:r>
            <a:r>
              <a:rPr lang="sv-SE" sz="1000" dirty="0" err="1" smtClean="0">
                <a:latin typeface="Georgia" panose="02040502050405020303" pitchFamily="18" charset="0"/>
              </a:rPr>
              <a:t>LiSA</a:t>
            </a:r>
            <a:r>
              <a:rPr lang="sv-SE" sz="1000" dirty="0" smtClean="0">
                <a:latin typeface="Georgia" panose="02040502050405020303" pitchFamily="18" charset="0"/>
              </a:rPr>
              <a:t>-F 2015:3)</a:t>
            </a:r>
          </a:p>
          <a:p>
            <a:endParaRPr lang="sv-SE" dirty="0" smtClean="0">
              <a:latin typeface="Georgia" panose="02040502050405020303" pitchFamily="18" charset="0"/>
            </a:endParaRPr>
          </a:p>
          <a:p>
            <a:r>
              <a:rPr lang="sv-SE" dirty="0" smtClean="0">
                <a:latin typeface="Georgia" panose="02040502050405020303" pitchFamily="18" charset="0"/>
              </a:rPr>
              <a:t>Handlingar som ska bevaras:</a:t>
            </a:r>
          </a:p>
          <a:p>
            <a:pPr>
              <a:buFontTx/>
              <a:buChar char="-"/>
            </a:pPr>
            <a:r>
              <a:rPr lang="sv-SE" dirty="0" smtClean="0">
                <a:latin typeface="Georgia" panose="02040502050405020303" pitchFamily="18" charset="0"/>
              </a:rPr>
              <a:t> Anställningsförfarandet</a:t>
            </a:r>
          </a:p>
          <a:p>
            <a:pPr>
              <a:buFontTx/>
              <a:buChar char="-"/>
            </a:pPr>
            <a:r>
              <a:rPr lang="sv-SE" dirty="0" smtClean="0">
                <a:latin typeface="Georgia" panose="02040502050405020303" pitchFamily="18" charset="0"/>
              </a:rPr>
              <a:t> Lönesättning</a:t>
            </a:r>
          </a:p>
          <a:p>
            <a:pPr>
              <a:buFontTx/>
              <a:buChar char="-"/>
            </a:pPr>
            <a:r>
              <a:rPr lang="sv-SE" dirty="0" smtClean="0">
                <a:latin typeface="Georgia" panose="02040502050405020303" pitchFamily="18" charset="0"/>
              </a:rPr>
              <a:t> Avtal</a:t>
            </a:r>
          </a:p>
          <a:p>
            <a:pPr>
              <a:buFontTx/>
              <a:buChar char="-"/>
            </a:pPr>
            <a:r>
              <a:rPr lang="sv-SE" dirty="0" smtClean="0">
                <a:latin typeface="Georgia" panose="02040502050405020303" pitchFamily="18" charset="0"/>
              </a:rPr>
              <a:t> Personalvårdshandlingar</a:t>
            </a:r>
          </a:p>
          <a:p>
            <a:pPr>
              <a:buFontTx/>
              <a:buChar char="-"/>
            </a:pPr>
            <a:r>
              <a:rPr lang="sv-SE" dirty="0" smtClean="0">
                <a:latin typeface="Georgia" panose="02040502050405020303" pitchFamily="18" charset="0"/>
              </a:rPr>
              <a:t> Avgång från tjänst (uppsägning, pension)</a:t>
            </a:r>
          </a:p>
          <a:p>
            <a:pPr>
              <a:buFontTx/>
              <a:buChar char="-"/>
            </a:pPr>
            <a:r>
              <a:rPr lang="sv-SE" dirty="0" smtClean="0">
                <a:latin typeface="Georgia" panose="02040502050405020303" pitchFamily="18" charset="0"/>
              </a:rPr>
              <a:t> Tjänstgöringsbetyg alt. -intyg</a:t>
            </a:r>
          </a:p>
          <a:p>
            <a:endParaRPr lang="sv-SE" dirty="0" smtClean="0">
              <a:latin typeface="Arial" pitchFamily="34" charset="0"/>
            </a:endParaRPr>
          </a:p>
          <a:p>
            <a:endParaRPr lang="sv-SE" dirty="0" smtClean="0">
              <a:latin typeface="Arial" pitchFamily="34" charset="0"/>
            </a:endParaRPr>
          </a:p>
        </p:txBody>
      </p:sp>
      <p:sp>
        <p:nvSpPr>
          <p:cNvPr id="24582" name="Rubrik 7"/>
          <p:cNvSpPr>
            <a:spLocks noGrp="1"/>
          </p:cNvSpPr>
          <p:nvPr>
            <p:ph type="ctrTitle"/>
          </p:nvPr>
        </p:nvSpPr>
        <p:spPr>
          <a:xfrm>
            <a:off x="832048" y="620688"/>
            <a:ext cx="7772400" cy="782216"/>
          </a:xfrm>
        </p:spPr>
        <p:txBody>
          <a:bodyPr/>
          <a:lstStyle/>
          <a:p>
            <a:pPr algn="ctr"/>
            <a:r>
              <a:rPr lang="sv-SE" sz="3600" dirty="0" smtClean="0"/>
              <a:t>Ordning i personalakt</a:t>
            </a:r>
          </a:p>
        </p:txBody>
      </p:sp>
    </p:spTree>
    <p:extLst>
      <p:ext uri="{BB962C8B-B14F-4D97-AF65-F5344CB8AC3E}">
        <p14:creationId xmlns:p14="http://schemas.microsoft.com/office/powerpoint/2010/main" val="10267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81">
                                            <p:txEl>
                                              <p:pRg st="2" end="2"/>
                                            </p:txEl>
                                          </p:spTgt>
                                        </p:tgtEl>
                                        <p:attrNameLst>
                                          <p:attrName>style.visibility</p:attrName>
                                        </p:attrNameLst>
                                      </p:cBhvr>
                                      <p:to>
                                        <p:strVal val="visible"/>
                                      </p:to>
                                    </p:set>
                                    <p:animEffect transition="in" filter="fade">
                                      <p:cBhvr>
                                        <p:cTn id="7" dur="500"/>
                                        <p:tgtEl>
                                          <p:spTgt spid="24581">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581">
                                            <p:txEl>
                                              <p:pRg st="3" end="3"/>
                                            </p:txEl>
                                          </p:spTgt>
                                        </p:tgtEl>
                                        <p:attrNameLst>
                                          <p:attrName>style.visibility</p:attrName>
                                        </p:attrNameLst>
                                      </p:cBhvr>
                                      <p:to>
                                        <p:strVal val="visible"/>
                                      </p:to>
                                    </p:set>
                                    <p:animEffect transition="in" filter="fade">
                                      <p:cBhvr>
                                        <p:cTn id="10" dur="500"/>
                                        <p:tgtEl>
                                          <p:spTgt spid="24581">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581">
                                            <p:txEl>
                                              <p:pRg st="4" end="4"/>
                                            </p:txEl>
                                          </p:spTgt>
                                        </p:tgtEl>
                                        <p:attrNameLst>
                                          <p:attrName>style.visibility</p:attrName>
                                        </p:attrNameLst>
                                      </p:cBhvr>
                                      <p:to>
                                        <p:strVal val="visible"/>
                                      </p:to>
                                    </p:set>
                                    <p:animEffect transition="in" filter="fade">
                                      <p:cBhvr>
                                        <p:cTn id="15" dur="500"/>
                                        <p:tgtEl>
                                          <p:spTgt spid="24581">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581">
                                            <p:txEl>
                                              <p:pRg st="5" end="5"/>
                                            </p:txEl>
                                          </p:spTgt>
                                        </p:tgtEl>
                                        <p:attrNameLst>
                                          <p:attrName>style.visibility</p:attrName>
                                        </p:attrNameLst>
                                      </p:cBhvr>
                                      <p:to>
                                        <p:strVal val="visible"/>
                                      </p:to>
                                    </p:set>
                                    <p:animEffect transition="in" filter="fade">
                                      <p:cBhvr>
                                        <p:cTn id="20" dur="500"/>
                                        <p:tgtEl>
                                          <p:spTgt spid="24581">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581">
                                            <p:txEl>
                                              <p:pRg st="6" end="6"/>
                                            </p:txEl>
                                          </p:spTgt>
                                        </p:tgtEl>
                                        <p:attrNameLst>
                                          <p:attrName>style.visibility</p:attrName>
                                        </p:attrNameLst>
                                      </p:cBhvr>
                                      <p:to>
                                        <p:strVal val="visible"/>
                                      </p:to>
                                    </p:set>
                                    <p:animEffect transition="in" filter="fade">
                                      <p:cBhvr>
                                        <p:cTn id="25" dur="500"/>
                                        <p:tgtEl>
                                          <p:spTgt spid="24581">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581">
                                            <p:txEl>
                                              <p:pRg st="7" end="7"/>
                                            </p:txEl>
                                          </p:spTgt>
                                        </p:tgtEl>
                                        <p:attrNameLst>
                                          <p:attrName>style.visibility</p:attrName>
                                        </p:attrNameLst>
                                      </p:cBhvr>
                                      <p:to>
                                        <p:strVal val="visible"/>
                                      </p:to>
                                    </p:set>
                                    <p:animEffect transition="in" filter="fade">
                                      <p:cBhvr>
                                        <p:cTn id="30" dur="500"/>
                                        <p:tgtEl>
                                          <p:spTgt spid="24581">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581">
                                            <p:txEl>
                                              <p:pRg st="8" end="8"/>
                                            </p:txEl>
                                          </p:spTgt>
                                        </p:tgtEl>
                                        <p:attrNameLst>
                                          <p:attrName>style.visibility</p:attrName>
                                        </p:attrNameLst>
                                      </p:cBhvr>
                                      <p:to>
                                        <p:strVal val="visible"/>
                                      </p:to>
                                    </p:set>
                                    <p:animEffect transition="in" filter="fade">
                                      <p:cBhvr>
                                        <p:cTn id="35" dur="500"/>
                                        <p:tgtEl>
                                          <p:spTgt spid="2458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ubrik 1"/>
          <p:cNvSpPr>
            <a:spLocks noGrp="1"/>
          </p:cNvSpPr>
          <p:nvPr>
            <p:ph type="ctrTitle"/>
          </p:nvPr>
        </p:nvSpPr>
        <p:spPr>
          <a:xfrm>
            <a:off x="685800" y="476672"/>
            <a:ext cx="7772400" cy="1143000"/>
          </a:xfrm>
        </p:spPr>
        <p:txBody>
          <a:bodyPr/>
          <a:lstStyle/>
          <a:p>
            <a:pPr algn="ctr"/>
            <a:r>
              <a:rPr lang="sv-SE" sz="3600" dirty="0" smtClean="0"/>
              <a:t>Förvaring av personalakter</a:t>
            </a:r>
            <a:endParaRPr lang="sv-SE" sz="1000" b="0" dirty="0" smtClean="0"/>
          </a:p>
        </p:txBody>
      </p:sp>
      <p:sp>
        <p:nvSpPr>
          <p:cNvPr id="7171" name="Underrubrik 2"/>
          <p:cNvSpPr>
            <a:spLocks noGrp="1"/>
          </p:cNvSpPr>
          <p:nvPr>
            <p:ph type="subTitle" idx="1"/>
          </p:nvPr>
        </p:nvSpPr>
        <p:spPr>
          <a:xfrm>
            <a:off x="685800" y="1785938"/>
            <a:ext cx="7815263" cy="4000500"/>
          </a:xfrm>
        </p:spPr>
        <p:txBody>
          <a:bodyPr/>
          <a:lstStyle/>
          <a:p>
            <a:pPr marL="342900" indent="-342900">
              <a:lnSpc>
                <a:spcPct val="150000"/>
              </a:lnSpc>
              <a:buFont typeface="Arial" panose="020B0604020202020204" pitchFamily="34" charset="0"/>
              <a:buChar char="•"/>
            </a:pPr>
            <a:r>
              <a:rPr lang="sv-SE" dirty="0" smtClean="0">
                <a:latin typeface="Georgia" panose="02040502050405020303" pitchFamily="18" charset="0"/>
              </a:rPr>
              <a:t>Förvaras inlåst och skyddat mot brand</a:t>
            </a:r>
          </a:p>
          <a:p>
            <a:pPr marL="342900" indent="-342900">
              <a:lnSpc>
                <a:spcPct val="150000"/>
              </a:lnSpc>
              <a:buFont typeface="Arial" panose="020B0604020202020204" pitchFamily="34" charset="0"/>
              <a:buChar char="•"/>
            </a:pPr>
            <a:r>
              <a:rPr lang="sv-SE" dirty="0" smtClean="0">
                <a:latin typeface="Georgia" panose="02040502050405020303" pitchFamily="18" charset="0"/>
              </a:rPr>
              <a:t>Hålla material som ska bevaras åtskilt från gallringsbart</a:t>
            </a:r>
          </a:p>
          <a:p>
            <a:pPr marL="342900" indent="-342900">
              <a:lnSpc>
                <a:spcPct val="150000"/>
              </a:lnSpc>
              <a:buFont typeface="Arial" panose="020B0604020202020204" pitchFamily="34" charset="0"/>
              <a:buChar char="•"/>
            </a:pPr>
            <a:r>
              <a:rPr lang="sv-SE" dirty="0" smtClean="0">
                <a:latin typeface="Georgia" panose="02040502050405020303" pitchFamily="18" charset="0"/>
              </a:rPr>
              <a:t>Hängmappar för det material som ska bevaras</a:t>
            </a:r>
          </a:p>
          <a:p>
            <a:pPr marL="342900" indent="-342900">
              <a:lnSpc>
                <a:spcPct val="150000"/>
              </a:lnSpc>
              <a:buFont typeface="Arial" panose="020B0604020202020204" pitchFamily="34" charset="0"/>
              <a:buChar char="•"/>
            </a:pPr>
            <a:r>
              <a:rPr lang="sv-SE" dirty="0" smtClean="0">
                <a:latin typeface="Georgia" panose="02040502050405020303" pitchFamily="18" charset="0"/>
              </a:rPr>
              <a:t>Handlingar som ska gallras kan förvaras i årsvisa pärmar, </a:t>
            </a:r>
            <a:br>
              <a:rPr lang="sv-SE" dirty="0" smtClean="0">
                <a:latin typeface="Georgia" panose="02040502050405020303" pitchFamily="18" charset="0"/>
              </a:rPr>
            </a:br>
            <a:r>
              <a:rPr lang="sv-SE" dirty="0" smtClean="0">
                <a:latin typeface="Georgia" panose="02040502050405020303" pitchFamily="18" charset="0"/>
              </a:rPr>
              <a:t>skriv vilket år pärmen kan gallras</a:t>
            </a:r>
          </a:p>
          <a:p>
            <a:pPr marL="342900" indent="-342900">
              <a:lnSpc>
                <a:spcPct val="150000"/>
              </a:lnSpc>
              <a:buFont typeface="Arial" panose="020B0604020202020204" pitchFamily="34" charset="0"/>
              <a:buChar char="•"/>
            </a:pPr>
            <a:r>
              <a:rPr lang="sv-SE" dirty="0">
                <a:latin typeface="Georgia" panose="02040502050405020303" pitchFamily="18" charset="0"/>
              </a:rPr>
              <a:t>Rehabakter, förvaras i igenklistrade </a:t>
            </a:r>
            <a:r>
              <a:rPr lang="sv-SE" dirty="0" smtClean="0">
                <a:latin typeface="Georgia" panose="02040502050405020303" pitchFamily="18" charset="0"/>
              </a:rPr>
              <a:t>kuvert i akten</a:t>
            </a:r>
            <a:endParaRPr lang="sv-SE" dirty="0">
              <a:latin typeface="Georgia" panose="02040502050405020303" pitchFamily="18" charset="0"/>
            </a:endParaRPr>
          </a:p>
          <a:p>
            <a:pPr>
              <a:lnSpc>
                <a:spcPct val="150000"/>
              </a:lnSpc>
            </a:pPr>
            <a:endParaRPr lang="sv-SE" dirty="0" smtClean="0">
              <a:latin typeface="Arial" pitchFamily="34" charset="0"/>
            </a:endParaRPr>
          </a:p>
          <a:p>
            <a:pPr>
              <a:lnSpc>
                <a:spcPct val="150000"/>
              </a:lnSpc>
            </a:pPr>
            <a:endParaRPr lang="sv-SE" dirty="0" smtClean="0">
              <a:latin typeface="Arial" pitchFamily="34" charset="0"/>
            </a:endParaRPr>
          </a:p>
        </p:txBody>
      </p:sp>
      <p:sp>
        <p:nvSpPr>
          <p:cNvPr id="7172" name="Platshållare för datum 3"/>
          <p:cNvSpPr>
            <a:spLocks noGrp="1"/>
          </p:cNvSpPr>
          <p:nvPr>
            <p:ph type="dt" sz="quarter" idx="10"/>
          </p:nvPr>
        </p:nvSpPr>
        <p:spPr>
          <a:noFill/>
        </p:spPr>
        <p:txBody>
          <a:bodyPr/>
          <a:lstStyle/>
          <a:p>
            <a:fld id="{E6A74EE0-EEBA-4573-88F6-F01037AA9E23}" type="datetime1">
              <a:rPr lang="sv-SE" smtClean="0">
                <a:latin typeface="Arial" pitchFamily="34" charset="0"/>
              </a:rPr>
              <a:t>2019-10-08</a:t>
            </a:fld>
            <a:endParaRPr lang="sv-SE" smtClean="0">
              <a:latin typeface="Arial" pitchFamily="34" charset="0"/>
            </a:endParaRPr>
          </a:p>
        </p:txBody>
      </p:sp>
      <p:sp>
        <p:nvSpPr>
          <p:cNvPr id="7173" name="Platshållare för sidfot 4"/>
          <p:cNvSpPr>
            <a:spLocks noGrp="1"/>
          </p:cNvSpPr>
          <p:nvPr>
            <p:ph type="ftr" sz="quarter" idx="11"/>
          </p:nvPr>
        </p:nvSpPr>
        <p:spPr>
          <a:noFill/>
        </p:spPr>
        <p:txBody>
          <a:bodyPr/>
          <a:lstStyle/>
          <a:p>
            <a:r>
              <a:rPr lang="sv-SE" smtClean="0">
                <a:latin typeface="Arial" pitchFamily="34" charset="0"/>
              </a:rPr>
              <a:t>Arkivutbildning personalhandlingar</a:t>
            </a:r>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256" y="4361780"/>
            <a:ext cx="2019548" cy="2019548"/>
          </a:xfrm>
          <a:prstGeom prst="rect">
            <a:avLst/>
          </a:prstGeom>
        </p:spPr>
      </p:pic>
    </p:spTree>
    <p:extLst>
      <p:ext uri="{BB962C8B-B14F-4D97-AF65-F5344CB8AC3E}">
        <p14:creationId xmlns:p14="http://schemas.microsoft.com/office/powerpoint/2010/main" val="316815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7"/>
          <p:cNvSpPr txBox="1">
            <a:spLocks/>
          </p:cNvSpPr>
          <p:nvPr/>
        </p:nvSpPr>
        <p:spPr>
          <a:xfrm>
            <a:off x="696950" y="1731768"/>
            <a:ext cx="3960440" cy="3600400"/>
          </a:xfrm>
          <a:prstGeom prst="rect">
            <a:avLst/>
          </a:prstGeom>
        </p:spPr>
        <p:txBody>
          <a:bodyPr lIns="0" tIns="0" rIns="0" bIns="0"/>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
            </a:r>
            <a:b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b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
            </a:r>
            <a:b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br>
            <a:endPar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endParaRPr>
          </a:p>
        </p:txBody>
      </p:sp>
      <p:sp>
        <p:nvSpPr>
          <p:cNvPr id="6" name="Rubrik 5"/>
          <p:cNvSpPr>
            <a:spLocks noGrp="1"/>
          </p:cNvSpPr>
          <p:nvPr>
            <p:ph type="title"/>
          </p:nvPr>
        </p:nvSpPr>
        <p:spPr>
          <a:xfrm>
            <a:off x="696950" y="332656"/>
            <a:ext cx="7704000" cy="1143000"/>
          </a:xfrm>
        </p:spPr>
        <p:txBody>
          <a:bodyPr/>
          <a:lstStyle/>
          <a:p>
            <a:pPr algn="ctr"/>
            <a:r>
              <a:rPr lang="sv-SE" dirty="0" smtClean="0"/>
              <a:t>Utbildningens upplägg</a:t>
            </a:r>
            <a:endParaRPr lang="sv-SE" dirty="0"/>
          </a:p>
        </p:txBody>
      </p:sp>
      <p:sp>
        <p:nvSpPr>
          <p:cNvPr id="5" name="Rubrik 7"/>
          <p:cNvSpPr txBox="1">
            <a:spLocks/>
          </p:cNvSpPr>
          <p:nvPr/>
        </p:nvSpPr>
        <p:spPr>
          <a:xfrm>
            <a:off x="827584" y="1268760"/>
            <a:ext cx="5760640" cy="5112568"/>
          </a:xfrm>
          <a:prstGeom prst="rect">
            <a:avLst/>
          </a:prstGeom>
        </p:spPr>
        <p:txBody>
          <a:bodyPr lIns="0" tIns="0" rIns="0" bIns="0"/>
          <a:lstStyle/>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Varför</a:t>
            </a:r>
            <a:r>
              <a:rPr kumimoji="0" lang="sv-SE" sz="2400" b="0" i="0" u="none" strike="noStrike" kern="1200" cap="none" spc="0" normalizeH="0" noProof="0" dirty="0" smtClean="0">
                <a:ln>
                  <a:noFill/>
                </a:ln>
                <a:solidFill>
                  <a:schemeClr val="tx1"/>
                </a:solidFill>
                <a:effectLst/>
                <a:uLnTx/>
                <a:uFillTx/>
                <a:latin typeface="Arial"/>
                <a:ea typeface="ＭＳ Ｐゴシック" charset="0"/>
                <a:cs typeface="Arial"/>
              </a:rPr>
              <a:t> arkiverar vi?</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sv-SE" sz="2400" b="0" i="0" u="none" strike="noStrike" kern="1200" cap="none" spc="0" normalizeH="0" noProof="0" dirty="0" smtClean="0">
              <a:ln>
                <a:noFill/>
              </a:ln>
              <a:solidFill>
                <a:schemeClr val="tx1"/>
              </a:solidFill>
              <a:effectLst/>
              <a:uLnTx/>
              <a:uFillTx/>
              <a:latin typeface="Arial"/>
              <a:ea typeface="ＭＳ Ｐゴシック" charset="0"/>
              <a:cs typeface="Arial"/>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sv-SE" sz="2400" baseline="0" dirty="0" smtClean="0">
                <a:latin typeface="Arial"/>
                <a:ea typeface="ＭＳ Ｐゴシック" charset="0"/>
                <a:cs typeface="Arial"/>
              </a:rPr>
              <a:t>Kaffepaus</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sv-SE" sz="2400" baseline="0" dirty="0" smtClean="0">
              <a:latin typeface="Arial"/>
              <a:ea typeface="ＭＳ Ｐゴシック" charset="0"/>
              <a:cs typeface="Arial"/>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2400" b="0" i="0" u="none" strike="noStrike" kern="1200" cap="none" spc="0" normalizeH="0" noProof="0" dirty="0" smtClean="0">
                <a:ln>
                  <a:noFill/>
                </a:ln>
                <a:solidFill>
                  <a:schemeClr val="tx1"/>
                </a:solidFill>
                <a:effectLst/>
                <a:uLnTx/>
                <a:uFillTx/>
                <a:latin typeface="Arial"/>
                <a:ea typeface="ＭＳ Ｐゴシック" charset="0"/>
                <a:cs typeface="Arial"/>
              </a:rPr>
              <a:t>Hur gör du?</a:t>
            </a:r>
            <a:br>
              <a:rPr kumimoji="0" lang="sv-SE" sz="2400" b="0" i="0" u="none" strike="noStrike" kern="1200" cap="none" spc="0" normalizeH="0" noProof="0" dirty="0" smtClean="0">
                <a:ln>
                  <a:noFill/>
                </a:ln>
                <a:solidFill>
                  <a:schemeClr val="tx1"/>
                </a:solidFill>
                <a:effectLst/>
                <a:uLnTx/>
                <a:uFillTx/>
                <a:latin typeface="Arial"/>
                <a:ea typeface="ＭＳ Ｐゴシック" charset="0"/>
                <a:cs typeface="Arial"/>
              </a:rPr>
            </a:br>
            <a:r>
              <a:rPr kumimoji="0" lang="sv-SE" sz="2400" b="0" i="0" u="none" strike="noStrike" kern="1200" cap="none" spc="0" normalizeH="0" noProof="0" dirty="0" smtClean="0">
                <a:ln>
                  <a:noFill/>
                </a:ln>
                <a:solidFill>
                  <a:schemeClr val="tx1"/>
                </a:solidFill>
                <a:effectLst/>
                <a:uLnTx/>
                <a:uFillTx/>
                <a:latin typeface="Arial"/>
                <a:ea typeface="ＭＳ Ｐゴシック" charset="0"/>
                <a:cs typeface="Arial"/>
              </a:rPr>
              <a:t>- genomgång</a:t>
            </a:r>
            <a:br>
              <a:rPr kumimoji="0" lang="sv-SE" sz="2400" b="0" i="0" u="none" strike="noStrike" kern="1200" cap="none" spc="0" normalizeH="0" noProof="0" dirty="0" smtClean="0">
                <a:ln>
                  <a:noFill/>
                </a:ln>
                <a:solidFill>
                  <a:schemeClr val="tx1"/>
                </a:solidFill>
                <a:effectLst/>
                <a:uLnTx/>
                <a:uFillTx/>
                <a:latin typeface="Arial"/>
                <a:ea typeface="ＭＳ Ｐゴシック" charset="0"/>
                <a:cs typeface="Arial"/>
              </a:rPr>
            </a:br>
            <a:r>
              <a:rPr lang="sv-SE" sz="2400" baseline="0" dirty="0" smtClean="0">
                <a:latin typeface="Arial"/>
                <a:ea typeface="ＭＳ Ｐゴシック" charset="0"/>
                <a:cs typeface="Arial"/>
              </a:rPr>
              <a:t>- besök i depå</a:t>
            </a:r>
            <a:r>
              <a:rPr lang="sv-SE" sz="2400" dirty="0" smtClean="0">
                <a:latin typeface="Arial"/>
                <a:ea typeface="ＭＳ Ｐゴシック" charset="0"/>
                <a:cs typeface="Arial"/>
              </a:rPr>
              <a:t> och övning</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sv-SE" sz="2400" dirty="0" smtClean="0">
              <a:latin typeface="Arial"/>
              <a:ea typeface="ＭＳ Ｐゴシック" charset="0"/>
              <a:cs typeface="Arial"/>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sv-SE" sz="2400" baseline="0" dirty="0" smtClean="0">
                <a:latin typeface="Arial"/>
                <a:ea typeface="ＭＳ Ｐゴシック" charset="0"/>
                <a:cs typeface="Arial"/>
              </a:rPr>
              <a:t> Hur</a:t>
            </a:r>
            <a:r>
              <a:rPr lang="sv-SE" sz="2400" dirty="0" smtClean="0">
                <a:latin typeface="Arial"/>
                <a:ea typeface="ＭＳ Ｐゴシック" charset="0"/>
                <a:cs typeface="Arial"/>
              </a:rPr>
              <a:t> går en leverans till</a:t>
            </a:r>
            <a:br>
              <a:rPr lang="sv-SE" sz="2400" dirty="0" smtClean="0">
                <a:latin typeface="Arial"/>
                <a:ea typeface="ＭＳ Ｐゴシック" charset="0"/>
                <a:cs typeface="Arial"/>
              </a:rPr>
            </a:br>
            <a:r>
              <a:rPr lang="sv-SE" sz="2400" dirty="0" smtClean="0">
                <a:latin typeface="Arial"/>
                <a:ea typeface="ＭＳ Ｐゴシック" charset="0"/>
                <a:cs typeface="Arial"/>
              </a:rPr>
              <a:t>- genomgång</a:t>
            </a:r>
            <a:br>
              <a:rPr lang="sv-SE" sz="2400" dirty="0" smtClean="0">
                <a:latin typeface="Arial"/>
                <a:ea typeface="ＭＳ Ｐゴシック" charset="0"/>
                <a:cs typeface="Arial"/>
              </a:rPr>
            </a:br>
            <a:r>
              <a:rPr lang="sv-SE" sz="2400" dirty="0" smtClean="0">
                <a:latin typeface="Arial"/>
                <a:ea typeface="ＭＳ Ｐゴシック" charset="0"/>
                <a:cs typeface="Arial"/>
              </a:rPr>
              <a:t>- övning</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sv-SE" sz="2400" b="0" i="0" u="none" strike="noStrike" kern="1200" cap="none" spc="0" normalizeH="0" baseline="0" noProof="0" dirty="0">
              <a:ln>
                <a:noFill/>
              </a:ln>
              <a:solidFill>
                <a:schemeClr val="tx1"/>
              </a:solidFill>
              <a:effectLst/>
              <a:uLnTx/>
              <a:uFillTx/>
              <a:latin typeface="Arial"/>
              <a:ea typeface="ＭＳ Ｐゴシック" charset="0"/>
              <a:cs typeface="Arial"/>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sv-SE" sz="2400" dirty="0" smtClean="0">
                <a:latin typeface="Arial"/>
                <a:ea typeface="ＭＳ Ｐゴシック" charset="0"/>
                <a:cs typeface="Arial"/>
              </a:rPr>
              <a:t>Hur får du tillgång till det som arkiverats?</a:t>
            </a: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
            </a:r>
            <a:b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b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
            </a:r>
            <a:b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br>
            <a:endPar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endParaRPr>
          </a:p>
        </p:txBody>
      </p:sp>
      <p:sp>
        <p:nvSpPr>
          <p:cNvPr id="2" name="textruta 1"/>
          <p:cNvSpPr txBox="1"/>
          <p:nvPr/>
        </p:nvSpPr>
        <p:spPr>
          <a:xfrm rot="1362911">
            <a:off x="5198980" y="2940526"/>
            <a:ext cx="2842253" cy="461665"/>
          </a:xfrm>
          <a:prstGeom prst="rect">
            <a:avLst/>
          </a:prstGeom>
          <a:noFill/>
        </p:spPr>
        <p:txBody>
          <a:bodyPr wrap="none" rtlCol="0">
            <a:spAutoFit/>
          </a:bodyPr>
          <a:lstStyle/>
          <a:p>
            <a:r>
              <a:rPr lang="sv-SE" sz="2400" b="1" dirty="0" smtClean="0">
                <a:latin typeface="Arial"/>
                <a:cs typeface="Arial"/>
              </a:rPr>
              <a:t>Avbryt med frågor</a:t>
            </a:r>
          </a:p>
        </p:txBody>
      </p:sp>
      <p:sp>
        <p:nvSpPr>
          <p:cNvPr id="8" name="Platshållare för datum 3"/>
          <p:cNvSpPr>
            <a:spLocks noGrp="1"/>
          </p:cNvSpPr>
          <p:nvPr>
            <p:ph type="dt" sz="quarter" idx="10"/>
          </p:nvPr>
        </p:nvSpPr>
        <p:spPr>
          <a:xfrm>
            <a:off x="1779588" y="6356350"/>
            <a:ext cx="1128712" cy="365125"/>
          </a:xfrm>
          <a:noFill/>
        </p:spPr>
        <p:txBody>
          <a:bodyPr/>
          <a:lstStyle/>
          <a:p>
            <a:fld id="{05032771-A9F5-4FFC-96EC-1A37ACD99A73}" type="datetime1">
              <a:rPr lang="sv-SE" smtClean="0">
                <a:latin typeface="Arial" pitchFamily="34" charset="0"/>
              </a:rPr>
              <a:t>2019-10-08</a:t>
            </a:fld>
            <a:endParaRPr lang="sv-SE" dirty="0" smtClean="0">
              <a:latin typeface="Arial" pitchFamily="34" charset="0"/>
            </a:endParaRPr>
          </a:p>
        </p:txBody>
      </p:sp>
      <p:sp>
        <p:nvSpPr>
          <p:cNvPr id="10"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Arkivutbildning personalhandlingar</a:t>
            </a:r>
          </a:p>
        </p:txBody>
      </p:sp>
    </p:spTree>
    <p:extLst>
      <p:ext uri="{BB962C8B-B14F-4D97-AF65-F5344CB8AC3E}">
        <p14:creationId xmlns:p14="http://schemas.microsoft.com/office/powerpoint/2010/main" val="16769017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404664"/>
            <a:ext cx="7772400" cy="1143000"/>
          </a:xfrm>
        </p:spPr>
        <p:txBody>
          <a:bodyPr/>
          <a:lstStyle/>
          <a:p>
            <a:pPr algn="ctr"/>
            <a:r>
              <a:rPr lang="sv-SE" sz="3600" dirty="0" smtClean="0"/>
              <a:t>Var ska personalakten finnas?</a:t>
            </a:r>
            <a:endParaRPr lang="sv-SE" sz="3600" dirty="0"/>
          </a:p>
        </p:txBody>
      </p:sp>
      <p:sp>
        <p:nvSpPr>
          <p:cNvPr id="3" name="Underrubrik 2"/>
          <p:cNvSpPr>
            <a:spLocks noGrp="1"/>
          </p:cNvSpPr>
          <p:nvPr>
            <p:ph type="subTitle" idx="1"/>
          </p:nvPr>
        </p:nvSpPr>
        <p:spPr>
          <a:xfrm>
            <a:off x="685800" y="1628800"/>
            <a:ext cx="7990656" cy="4679032"/>
          </a:xfrm>
        </p:spPr>
        <p:txBody>
          <a:bodyPr/>
          <a:lstStyle/>
          <a:p>
            <a:pPr marL="342900" indent="-342900">
              <a:buFont typeface="Arial" panose="020B0604020202020204" pitchFamily="34" charset="0"/>
              <a:buChar char="•"/>
            </a:pPr>
            <a:r>
              <a:rPr lang="sv-SE" dirty="0" smtClean="0"/>
              <a:t>Pågående </a:t>
            </a:r>
            <a:r>
              <a:rPr lang="sv-SE" dirty="0"/>
              <a:t>anställning: </a:t>
            </a:r>
            <a:r>
              <a:rPr lang="sv-SE" dirty="0" smtClean="0"/>
              <a:t>		Enheten </a:t>
            </a:r>
            <a:r>
              <a:rPr lang="sv-SE" dirty="0"/>
              <a:t>(motsvarande) </a:t>
            </a:r>
            <a:endParaRPr lang="sv-SE" dirty="0" smtClean="0"/>
          </a:p>
          <a:p>
            <a:endParaRPr lang="sv-SE" dirty="0"/>
          </a:p>
          <a:p>
            <a:pPr marL="342900" indent="-342900">
              <a:buFont typeface="Arial" panose="020B0604020202020204" pitchFamily="34" charset="0"/>
              <a:buChar char="•"/>
            </a:pPr>
            <a:r>
              <a:rPr lang="sv-SE" dirty="0" smtClean="0"/>
              <a:t>Byte av enhet:				Avlämnande enhet ser till att akten 									flyttas över till den nya</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smtClean="0"/>
              <a:t>Byte av anställningsform		Hänvisning görs i akten för 	</a:t>
            </a:r>
            <a:br>
              <a:rPr lang="sv-SE" dirty="0" smtClean="0"/>
            </a:br>
            <a:r>
              <a:rPr lang="sv-SE" dirty="0" smtClean="0"/>
              <a:t>utanför kommunen:			respektive organisation</a:t>
            </a:r>
            <a:r>
              <a:rPr lang="sv-SE" dirty="0"/>
              <a:t>. Behövs </a:t>
            </a:r>
            <a:r>
              <a:rPr lang="sv-SE" dirty="0" smtClean="0"/>
              <a:t>										handlingarna </a:t>
            </a:r>
            <a:r>
              <a:rPr lang="sv-SE" dirty="0"/>
              <a:t>i den </a:t>
            </a:r>
            <a:r>
              <a:rPr lang="sv-SE" dirty="0" smtClean="0"/>
              <a:t>nya</a:t>
            </a:r>
            <a:br>
              <a:rPr lang="sv-SE" dirty="0" smtClean="0"/>
            </a:br>
            <a:r>
              <a:rPr lang="sv-SE" dirty="0" smtClean="0"/>
              <a:t>								anställningen tas </a:t>
            </a:r>
            <a:r>
              <a:rPr lang="sv-SE" dirty="0"/>
              <a:t>kopior </a:t>
            </a:r>
            <a:r>
              <a:rPr lang="sv-SE" dirty="0" smtClean="0"/>
              <a:t>och 										originalen </a:t>
            </a:r>
            <a:r>
              <a:rPr lang="sv-SE" dirty="0"/>
              <a:t>stannar </a:t>
            </a:r>
            <a:r>
              <a:rPr lang="sv-SE" dirty="0" smtClean="0"/>
              <a:t>hos kommunen.</a:t>
            </a:r>
            <a:endParaRPr lang="sv-SE" dirty="0"/>
          </a:p>
          <a:p>
            <a:pPr marL="342900" indent="-342900">
              <a:buFont typeface="Arial" panose="020B0604020202020204" pitchFamily="34" charset="0"/>
              <a:buChar char="•"/>
            </a:pPr>
            <a:endParaRPr lang="sv-SE" dirty="0" smtClean="0"/>
          </a:p>
          <a:p>
            <a:pPr marL="342900" indent="-342900">
              <a:buFont typeface="Arial" panose="020B0604020202020204" pitchFamily="34" charset="0"/>
              <a:buChar char="•"/>
            </a:pPr>
            <a:r>
              <a:rPr lang="sv-SE" dirty="0" smtClean="0"/>
              <a:t>Efter </a:t>
            </a:r>
            <a:r>
              <a:rPr lang="sv-SE" dirty="0"/>
              <a:t>avslutad </a:t>
            </a:r>
            <a:r>
              <a:rPr lang="sv-SE" dirty="0" smtClean="0"/>
              <a:t>anställning:	Stadsarkivet </a:t>
            </a:r>
            <a:endParaRPr lang="sv-SE" dirty="0"/>
          </a:p>
        </p:txBody>
      </p:sp>
      <p:sp>
        <p:nvSpPr>
          <p:cNvPr id="4" name="Platshållare för datum 3"/>
          <p:cNvSpPr>
            <a:spLocks noGrp="1"/>
          </p:cNvSpPr>
          <p:nvPr>
            <p:ph type="dt" sz="half" idx="10"/>
          </p:nvPr>
        </p:nvSpPr>
        <p:spPr/>
        <p:txBody>
          <a:bodyPr/>
          <a:lstStyle/>
          <a:p>
            <a:pPr>
              <a:defRPr/>
            </a:pPr>
            <a:fld id="{037C43ED-2A7A-46D0-A352-EC4FE9933699}" type="datetime1">
              <a:rPr lang="sv-SE" smtClean="0"/>
              <a:t>2019-10-08</a:t>
            </a:fld>
            <a:endParaRPr lang="sv-SE" dirty="0"/>
          </a:p>
        </p:txBody>
      </p:sp>
      <p:sp>
        <p:nvSpPr>
          <p:cNvPr id="5" name="Platshållare för sidfot 4"/>
          <p:cNvSpPr>
            <a:spLocks noGrp="1"/>
          </p:cNvSpPr>
          <p:nvPr>
            <p:ph type="ftr" sz="quarter" idx="11"/>
          </p:nvPr>
        </p:nvSpPr>
        <p:spPr/>
        <p:txBody>
          <a:bodyPr/>
          <a:lstStyle/>
          <a:p>
            <a:pPr>
              <a:defRPr/>
            </a:pPr>
            <a:r>
              <a:rPr lang="sv-SE" smtClean="0"/>
              <a:t>Arkivutbildning personalhandlingar</a:t>
            </a:r>
            <a:endParaRPr lang="sv-SE" dirty="0"/>
          </a:p>
        </p:txBody>
      </p:sp>
    </p:spTree>
    <p:extLst>
      <p:ext uri="{BB962C8B-B14F-4D97-AF65-F5344CB8AC3E}">
        <p14:creationId xmlns:p14="http://schemas.microsoft.com/office/powerpoint/2010/main" val="297643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332656"/>
            <a:ext cx="7772400" cy="1143000"/>
          </a:xfrm>
        </p:spPr>
        <p:txBody>
          <a:bodyPr/>
          <a:lstStyle/>
          <a:p>
            <a:pPr algn="ctr"/>
            <a:r>
              <a:rPr lang="sv-SE" sz="3600" dirty="0" smtClean="0"/>
              <a:t>Enkelsidig utskrift</a:t>
            </a:r>
            <a:br>
              <a:rPr lang="sv-SE" sz="3600" dirty="0" smtClean="0"/>
            </a:br>
            <a:r>
              <a:rPr lang="sv-SE" sz="3600" dirty="0" smtClean="0"/>
              <a:t>till arkivhandlingar</a:t>
            </a:r>
            <a:endParaRPr lang="sv-SE" sz="3600" dirty="0"/>
          </a:p>
        </p:txBody>
      </p:sp>
      <p:sp>
        <p:nvSpPr>
          <p:cNvPr id="3" name="Underrubrik 2"/>
          <p:cNvSpPr>
            <a:spLocks noGrp="1"/>
          </p:cNvSpPr>
          <p:nvPr>
            <p:ph type="subTitle" idx="1"/>
          </p:nvPr>
        </p:nvSpPr>
        <p:spPr>
          <a:xfrm>
            <a:off x="3779912" y="1907704"/>
            <a:ext cx="4678288" cy="4112096"/>
          </a:xfrm>
        </p:spPr>
        <p:txBody>
          <a:bodyPr/>
          <a:lstStyle/>
          <a:p>
            <a:pPr marL="342900" indent="-342900">
              <a:buFont typeface="Arial" panose="020B0604020202020204" pitchFamily="34" charset="0"/>
              <a:buChar char="•"/>
            </a:pPr>
            <a:r>
              <a:rPr lang="sv-SE" dirty="0" smtClean="0"/>
              <a:t>Risk </a:t>
            </a:r>
            <a:r>
              <a:rPr lang="sv-SE" dirty="0"/>
              <a:t>att skriften klibbar ihop när de packas i arkivboxarna. </a:t>
            </a:r>
            <a:endParaRPr lang="sv-SE" dirty="0" smtClean="0"/>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smtClean="0"/>
              <a:t>Ändra </a:t>
            </a:r>
            <a:r>
              <a:rPr lang="sv-SE" dirty="0"/>
              <a:t>vid utskrift i skrivarinställningarna så att de skrivs ut enkelsidigt.</a:t>
            </a:r>
          </a:p>
          <a:p>
            <a:endParaRPr lang="sv-SE" dirty="0"/>
          </a:p>
        </p:txBody>
      </p:sp>
      <p:sp>
        <p:nvSpPr>
          <p:cNvPr id="4" name="Platshållare för datum 3"/>
          <p:cNvSpPr>
            <a:spLocks noGrp="1"/>
          </p:cNvSpPr>
          <p:nvPr>
            <p:ph type="dt" sz="half" idx="10"/>
          </p:nvPr>
        </p:nvSpPr>
        <p:spPr/>
        <p:txBody>
          <a:bodyPr/>
          <a:lstStyle/>
          <a:p>
            <a:pPr>
              <a:defRPr/>
            </a:pPr>
            <a:fld id="{7B0DA52B-FB9F-43D0-BB1C-8DDAC67A608C}" type="datetime1">
              <a:rPr lang="sv-SE" smtClean="0"/>
              <a:t>2019-10-08</a:t>
            </a:fld>
            <a:endParaRPr lang="sv-SE" dirty="0"/>
          </a:p>
        </p:txBody>
      </p:sp>
      <p:sp>
        <p:nvSpPr>
          <p:cNvPr id="5" name="Platshållare för sidfot 4"/>
          <p:cNvSpPr>
            <a:spLocks noGrp="1"/>
          </p:cNvSpPr>
          <p:nvPr>
            <p:ph type="ftr" sz="quarter" idx="11"/>
          </p:nvPr>
        </p:nvSpPr>
        <p:spPr/>
        <p:txBody>
          <a:bodyPr/>
          <a:lstStyle/>
          <a:p>
            <a:pPr>
              <a:defRPr/>
            </a:pPr>
            <a:r>
              <a:rPr lang="sv-SE" smtClean="0"/>
              <a:t>Arkivutbildning personalhandlingar</a:t>
            </a:r>
            <a:endParaRPr lang="sv-SE" dirty="0"/>
          </a:p>
        </p:txBody>
      </p:sp>
      <p:pic>
        <p:nvPicPr>
          <p:cNvPr id="7" name="Bildobjekt 6"/>
          <p:cNvPicPr/>
          <p:nvPr/>
        </p:nvPicPr>
        <p:blipFill rotWithShape="1">
          <a:blip r:embed="rId3"/>
          <a:srcRect l="-157" t="280" r="75461" b="28431"/>
          <a:stretch/>
        </p:blipFill>
        <p:spPr bwMode="auto">
          <a:xfrm>
            <a:off x="1115616" y="1772816"/>
            <a:ext cx="2592288" cy="42469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6292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tshållare för datum 3"/>
          <p:cNvSpPr>
            <a:spLocks noGrp="1"/>
          </p:cNvSpPr>
          <p:nvPr>
            <p:ph type="dt" sz="quarter" idx="10"/>
          </p:nvPr>
        </p:nvSpPr>
        <p:spPr>
          <a:noFill/>
        </p:spPr>
        <p:txBody>
          <a:bodyPr/>
          <a:lstStyle/>
          <a:p>
            <a:fld id="{F106FC6A-98BD-492C-8C6D-DF4175F1B4FB}" type="datetime1">
              <a:rPr lang="sv-SE" smtClean="0">
                <a:latin typeface="Arial" pitchFamily="34" charset="0"/>
              </a:rPr>
              <a:t>2019-10-08</a:t>
            </a:fld>
            <a:endParaRPr lang="sv-SE" smtClean="0">
              <a:latin typeface="Arial" pitchFamily="34" charset="0"/>
            </a:endParaRPr>
          </a:p>
        </p:txBody>
      </p:sp>
      <p:sp>
        <p:nvSpPr>
          <p:cNvPr id="24579" name="Platshållare för sidfot 4"/>
          <p:cNvSpPr>
            <a:spLocks noGrp="1"/>
          </p:cNvSpPr>
          <p:nvPr>
            <p:ph type="ftr" sz="quarter" idx="11"/>
          </p:nvPr>
        </p:nvSpPr>
        <p:spPr>
          <a:noFill/>
        </p:spPr>
        <p:txBody>
          <a:bodyPr/>
          <a:lstStyle/>
          <a:p>
            <a:r>
              <a:rPr lang="sv-SE" smtClean="0">
                <a:latin typeface="Arial" pitchFamily="34" charset="0"/>
              </a:rPr>
              <a:t>Arkivutbildning personalhandlingar</a:t>
            </a:r>
          </a:p>
        </p:txBody>
      </p:sp>
      <p:sp>
        <p:nvSpPr>
          <p:cNvPr id="24581" name="Underrubrik 6"/>
          <p:cNvSpPr>
            <a:spLocks noGrp="1"/>
          </p:cNvSpPr>
          <p:nvPr>
            <p:ph type="subTitle" idx="1"/>
          </p:nvPr>
        </p:nvSpPr>
        <p:spPr>
          <a:xfrm>
            <a:off x="467544" y="2276872"/>
            <a:ext cx="6912768" cy="3240360"/>
          </a:xfrm>
        </p:spPr>
        <p:txBody>
          <a:bodyPr/>
          <a:lstStyle/>
          <a:p>
            <a:r>
              <a:rPr lang="sv-SE" dirty="0" smtClean="0">
                <a:latin typeface="Arial" pitchFamily="34" charset="0"/>
              </a:rPr>
              <a:t>Pärmförvaring årsvis och efter handlingstyp</a:t>
            </a:r>
          </a:p>
          <a:p>
            <a:r>
              <a:rPr lang="sv-SE" dirty="0" smtClean="0">
                <a:latin typeface="Arial" pitchFamily="34" charset="0"/>
              </a:rPr>
              <a:t>alternativt i </a:t>
            </a:r>
            <a:r>
              <a:rPr lang="sv-SE" dirty="0" err="1" smtClean="0">
                <a:latin typeface="Arial" pitchFamily="34" charset="0"/>
              </a:rPr>
              <a:t>Heroma</a:t>
            </a:r>
            <a:endParaRPr lang="sv-SE" dirty="0" smtClean="0">
              <a:latin typeface="Arial" pitchFamily="34" charset="0"/>
            </a:endParaRPr>
          </a:p>
          <a:p>
            <a:endParaRPr lang="sv-SE" dirty="0" smtClean="0">
              <a:latin typeface="Arial" pitchFamily="34" charset="0"/>
            </a:endParaRPr>
          </a:p>
          <a:p>
            <a:pPr>
              <a:buFontTx/>
              <a:buChar char="-"/>
            </a:pPr>
            <a:r>
              <a:rPr lang="sv-SE" dirty="0" smtClean="0">
                <a:latin typeface="Arial" pitchFamily="34" charset="0"/>
              </a:rPr>
              <a:t> Ledighetsansökningar</a:t>
            </a:r>
          </a:p>
          <a:p>
            <a:pPr>
              <a:buFontTx/>
              <a:buChar char="-"/>
            </a:pPr>
            <a:r>
              <a:rPr lang="sv-SE" dirty="0" smtClean="0">
                <a:latin typeface="Arial" pitchFamily="34" charset="0"/>
              </a:rPr>
              <a:t> Sjukanmälan</a:t>
            </a:r>
          </a:p>
          <a:p>
            <a:pPr>
              <a:buFontTx/>
              <a:buChar char="-"/>
            </a:pPr>
            <a:r>
              <a:rPr lang="sv-SE" dirty="0" smtClean="0">
                <a:latin typeface="Arial" pitchFamily="34" charset="0"/>
              </a:rPr>
              <a:t> Redovisning av egna utlägg</a:t>
            </a:r>
          </a:p>
          <a:p>
            <a:pPr>
              <a:buFontTx/>
              <a:buChar char="-"/>
            </a:pPr>
            <a:r>
              <a:rPr lang="sv-SE" dirty="0" smtClean="0">
                <a:latin typeface="Arial" pitchFamily="34" charset="0"/>
              </a:rPr>
              <a:t> Reseräkningar</a:t>
            </a:r>
          </a:p>
          <a:p>
            <a:endParaRPr lang="sv-SE" dirty="0" smtClean="0">
              <a:latin typeface="Arial" pitchFamily="34" charset="0"/>
            </a:endParaRPr>
          </a:p>
        </p:txBody>
      </p:sp>
      <p:sp>
        <p:nvSpPr>
          <p:cNvPr id="24582" name="Rubrik 7"/>
          <p:cNvSpPr>
            <a:spLocks noGrp="1"/>
          </p:cNvSpPr>
          <p:nvPr>
            <p:ph type="ctrTitle"/>
          </p:nvPr>
        </p:nvSpPr>
        <p:spPr>
          <a:xfrm>
            <a:off x="685800" y="620688"/>
            <a:ext cx="7772400" cy="1143000"/>
          </a:xfrm>
        </p:spPr>
        <p:txBody>
          <a:bodyPr/>
          <a:lstStyle/>
          <a:p>
            <a:pPr algn="ctr"/>
            <a:r>
              <a:rPr lang="sv-SE" sz="3200" dirty="0" smtClean="0"/>
              <a:t>Tjänstgöringsuppgifter </a:t>
            </a:r>
            <a:br>
              <a:rPr lang="sv-SE" sz="3200" dirty="0" smtClean="0"/>
            </a:br>
            <a:r>
              <a:rPr lang="sv-SE" sz="3200" dirty="0" smtClean="0"/>
              <a:t>som kan gallras </a:t>
            </a:r>
            <a:r>
              <a:rPr lang="sv-SE" sz="1000" dirty="0" smtClean="0">
                <a:latin typeface="Arial" pitchFamily="34" charset="0"/>
              </a:rPr>
              <a:t>(enligt </a:t>
            </a:r>
            <a:r>
              <a:rPr lang="sv-SE" sz="1000" dirty="0" err="1" smtClean="0">
                <a:latin typeface="Arial" pitchFamily="34" charset="0"/>
              </a:rPr>
              <a:t>LiSA-F</a:t>
            </a:r>
            <a:r>
              <a:rPr lang="sv-SE" sz="1000" dirty="0" smtClean="0">
                <a:latin typeface="Arial" pitchFamily="34" charset="0"/>
              </a:rPr>
              <a:t> 2014:3)</a:t>
            </a:r>
            <a:endParaRPr lang="sv-SE" sz="1000"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latshållare för datum 3"/>
          <p:cNvSpPr>
            <a:spLocks noGrp="1"/>
          </p:cNvSpPr>
          <p:nvPr>
            <p:ph type="dt" sz="quarter" idx="10"/>
          </p:nvPr>
        </p:nvSpPr>
        <p:spPr>
          <a:noFill/>
        </p:spPr>
        <p:txBody>
          <a:bodyPr/>
          <a:lstStyle/>
          <a:p>
            <a:fld id="{F2ED763C-3AF9-4F98-AB27-62AE3CBEAB42}" type="datetime1">
              <a:rPr lang="sv-SE" smtClean="0">
                <a:latin typeface="Arial" pitchFamily="34" charset="0"/>
              </a:rPr>
              <a:t>2019-10-08</a:t>
            </a:fld>
            <a:endParaRPr lang="sv-SE" smtClean="0">
              <a:latin typeface="Arial" pitchFamily="34" charset="0"/>
            </a:endParaRPr>
          </a:p>
        </p:txBody>
      </p:sp>
      <p:sp>
        <p:nvSpPr>
          <p:cNvPr id="9219" name="Platshållare för sidfot 4"/>
          <p:cNvSpPr>
            <a:spLocks noGrp="1"/>
          </p:cNvSpPr>
          <p:nvPr>
            <p:ph type="ftr" sz="quarter" idx="11"/>
          </p:nvPr>
        </p:nvSpPr>
        <p:spPr>
          <a:noFill/>
        </p:spPr>
        <p:txBody>
          <a:bodyPr/>
          <a:lstStyle/>
          <a:p>
            <a:r>
              <a:rPr lang="sv-SE" smtClean="0">
                <a:latin typeface="Arial" pitchFamily="34" charset="0"/>
              </a:rPr>
              <a:t>Arkivutbildning personalhandlingar</a:t>
            </a:r>
          </a:p>
        </p:txBody>
      </p:sp>
      <p:sp>
        <p:nvSpPr>
          <p:cNvPr id="9222" name="Rubrik 7"/>
          <p:cNvSpPr>
            <a:spLocks noGrp="1"/>
          </p:cNvSpPr>
          <p:nvPr>
            <p:ph type="ctrTitle"/>
          </p:nvPr>
        </p:nvSpPr>
        <p:spPr>
          <a:xfrm>
            <a:off x="685800" y="476672"/>
            <a:ext cx="7772400" cy="1143000"/>
          </a:xfrm>
        </p:spPr>
        <p:txBody>
          <a:bodyPr/>
          <a:lstStyle/>
          <a:p>
            <a:pPr algn="ctr"/>
            <a:r>
              <a:rPr lang="sv-SE" sz="3600" dirty="0" smtClean="0"/>
              <a:t>Kopior och dubbletter</a:t>
            </a:r>
          </a:p>
        </p:txBody>
      </p:sp>
      <p:sp>
        <p:nvSpPr>
          <p:cNvPr id="2" name="Underrubrik 1"/>
          <p:cNvSpPr>
            <a:spLocks noGrp="1"/>
          </p:cNvSpPr>
          <p:nvPr>
            <p:ph type="subTitle" idx="1"/>
          </p:nvPr>
        </p:nvSpPr>
        <p:spPr>
          <a:xfrm>
            <a:off x="685800" y="1628800"/>
            <a:ext cx="7772400" cy="3657600"/>
          </a:xfrm>
        </p:spPr>
        <p:txBody>
          <a:bodyPr/>
          <a:lstStyle/>
          <a:p>
            <a:pPr marL="342900" indent="-342900">
              <a:buFont typeface="Arial" panose="020B0604020202020204" pitchFamily="34" charset="0"/>
              <a:buChar char="•"/>
            </a:pPr>
            <a:r>
              <a:rPr lang="sv-SE" dirty="0" smtClean="0"/>
              <a:t>Gallras bort vid </a:t>
            </a:r>
            <a:r>
              <a:rPr lang="sv-SE" dirty="0" err="1" smtClean="0"/>
              <a:t>inaktualitet</a:t>
            </a:r>
            <a:r>
              <a:rPr lang="sv-SE" dirty="0" smtClean="0"/>
              <a:t> med hänvisning till </a:t>
            </a:r>
            <a:br>
              <a:rPr lang="sv-SE" dirty="0" smtClean="0"/>
            </a:br>
            <a:r>
              <a:rPr lang="sv-SE" dirty="0" err="1" smtClean="0"/>
              <a:t>LiSA</a:t>
            </a:r>
            <a:r>
              <a:rPr lang="sv-SE" dirty="0" smtClean="0"/>
              <a:t>-F 2014:2 – tillfällig eller ringa betydelse</a:t>
            </a:r>
          </a:p>
          <a:p>
            <a:endParaRPr lang="sv-SE" dirty="0" smtClean="0"/>
          </a:p>
          <a:p>
            <a:pPr marL="342900" indent="-342900">
              <a:buFont typeface="Arial" panose="020B0604020202020204" pitchFamily="34" charset="0"/>
              <a:buChar char="•"/>
            </a:pPr>
            <a:r>
              <a:rPr lang="sv-SE" dirty="0" smtClean="0"/>
              <a:t>Under förutsättning att originalet finns kvar</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smtClean="0"/>
              <a:t>Ska sorteras ut innan leverans till Stadsarkivet</a:t>
            </a:r>
          </a:p>
          <a:p>
            <a:pPr marL="342900" indent="-342900">
              <a:buFont typeface="Arial" panose="020B0604020202020204" pitchFamily="34" charset="0"/>
              <a:buChar char="•"/>
            </a:pPr>
            <a:endParaRPr lang="sv-SE" dirty="0"/>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8" y="3819254"/>
            <a:ext cx="2274042" cy="2274042"/>
          </a:xfrm>
          <a:prstGeom prst="rect">
            <a:avLst/>
          </a:prstGeom>
        </p:spPr>
      </p:pic>
    </p:spTree>
    <p:extLst>
      <p:ext uri="{BB962C8B-B14F-4D97-AF65-F5344CB8AC3E}">
        <p14:creationId xmlns:p14="http://schemas.microsoft.com/office/powerpoint/2010/main" val="352766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a:stretch>
            <a:fillRect/>
          </a:stretch>
        </p:blipFill>
        <p:spPr>
          <a:xfrm>
            <a:off x="2987824" y="1370000"/>
            <a:ext cx="1999846" cy="3031108"/>
          </a:xfrm>
          <a:prstGeom prst="rect">
            <a:avLst/>
          </a:prstGeom>
        </p:spPr>
      </p:pic>
      <p:sp>
        <p:nvSpPr>
          <p:cNvPr id="2" name="Rubrik 1"/>
          <p:cNvSpPr>
            <a:spLocks noGrp="1"/>
          </p:cNvSpPr>
          <p:nvPr>
            <p:ph type="ctrTitle"/>
          </p:nvPr>
        </p:nvSpPr>
        <p:spPr>
          <a:xfrm>
            <a:off x="685800" y="548680"/>
            <a:ext cx="7772400" cy="1143000"/>
          </a:xfrm>
        </p:spPr>
        <p:txBody>
          <a:bodyPr/>
          <a:lstStyle/>
          <a:p>
            <a:pPr algn="ctr"/>
            <a:r>
              <a:rPr lang="sv-SE" sz="3600" dirty="0" smtClean="0"/>
              <a:t>Förstör utgallrade handlingar</a:t>
            </a:r>
            <a:endParaRPr lang="sv-SE" sz="3600" dirty="0"/>
          </a:p>
        </p:txBody>
      </p:sp>
      <p:sp>
        <p:nvSpPr>
          <p:cNvPr id="4" name="Platshållare för datum 3"/>
          <p:cNvSpPr>
            <a:spLocks noGrp="1"/>
          </p:cNvSpPr>
          <p:nvPr>
            <p:ph type="dt" sz="half" idx="10"/>
          </p:nvPr>
        </p:nvSpPr>
        <p:spPr/>
        <p:txBody>
          <a:bodyPr/>
          <a:lstStyle/>
          <a:p>
            <a:pPr>
              <a:defRPr/>
            </a:pPr>
            <a:fld id="{F506E4D6-AFBF-4BC0-9722-34795BBD3A06}" type="datetime1">
              <a:rPr lang="sv-SE" smtClean="0"/>
              <a:t>2019-10-08</a:t>
            </a:fld>
            <a:endParaRPr lang="sv-SE" dirty="0"/>
          </a:p>
        </p:txBody>
      </p:sp>
      <p:sp>
        <p:nvSpPr>
          <p:cNvPr id="5" name="Platshållare för sidfot 4"/>
          <p:cNvSpPr>
            <a:spLocks noGrp="1"/>
          </p:cNvSpPr>
          <p:nvPr>
            <p:ph type="ftr" sz="quarter" idx="11"/>
          </p:nvPr>
        </p:nvSpPr>
        <p:spPr/>
        <p:txBody>
          <a:bodyPr/>
          <a:lstStyle/>
          <a:p>
            <a:pPr>
              <a:defRPr/>
            </a:pPr>
            <a:r>
              <a:rPr lang="sv-SE" smtClean="0"/>
              <a:t>Arkivutbildning personalhandlingar</a:t>
            </a:r>
            <a:endParaRPr lang="sv-SE" dirty="0"/>
          </a:p>
        </p:txBody>
      </p:sp>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636912"/>
            <a:ext cx="3312368" cy="3312368"/>
          </a:xfrm>
          <a:prstGeom prst="rect">
            <a:avLst/>
          </a:prstGeom>
        </p:spPr>
      </p:pic>
      <p:pic>
        <p:nvPicPr>
          <p:cNvPr id="10" name="Bildobjekt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8872" y="2996952"/>
            <a:ext cx="4021600" cy="2952328"/>
          </a:xfrm>
          <a:prstGeom prst="rect">
            <a:avLst/>
          </a:prstGeom>
        </p:spPr>
      </p:pic>
    </p:spTree>
    <p:extLst>
      <p:ext uri="{BB962C8B-B14F-4D97-AF65-F5344CB8AC3E}">
        <p14:creationId xmlns:p14="http://schemas.microsoft.com/office/powerpoint/2010/main" val="34871805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latshållare för datum 3"/>
          <p:cNvSpPr>
            <a:spLocks noGrp="1"/>
          </p:cNvSpPr>
          <p:nvPr>
            <p:ph type="dt" sz="quarter" idx="10"/>
          </p:nvPr>
        </p:nvSpPr>
        <p:spPr>
          <a:noFill/>
        </p:spPr>
        <p:txBody>
          <a:bodyPr/>
          <a:lstStyle/>
          <a:p>
            <a:fld id="{3AD89E8B-57E9-4083-85A8-4DF36AEF377B}" type="datetime1">
              <a:rPr lang="sv-SE" smtClean="0">
                <a:latin typeface="Arial" pitchFamily="34" charset="0"/>
              </a:rPr>
              <a:t>2019-10-08</a:t>
            </a:fld>
            <a:endParaRPr lang="sv-SE" smtClean="0">
              <a:latin typeface="Arial" pitchFamily="34" charset="0"/>
            </a:endParaRPr>
          </a:p>
        </p:txBody>
      </p:sp>
      <p:sp>
        <p:nvSpPr>
          <p:cNvPr id="11270" name="Rubrik 7"/>
          <p:cNvSpPr>
            <a:spLocks noGrp="1"/>
          </p:cNvSpPr>
          <p:nvPr>
            <p:ph type="ctrTitle"/>
          </p:nvPr>
        </p:nvSpPr>
        <p:spPr>
          <a:xfrm>
            <a:off x="685800" y="332656"/>
            <a:ext cx="7772400" cy="1143000"/>
          </a:xfrm>
        </p:spPr>
        <p:txBody>
          <a:bodyPr/>
          <a:lstStyle/>
          <a:p>
            <a:pPr algn="ctr"/>
            <a:r>
              <a:rPr lang="sv-SE" sz="3600" dirty="0" smtClean="0"/>
              <a:t>Lathund vid arkivering</a:t>
            </a:r>
          </a:p>
        </p:txBody>
      </p:sp>
      <p:sp>
        <p:nvSpPr>
          <p:cNvPr id="2" name="Underrubrik 1"/>
          <p:cNvSpPr>
            <a:spLocks noGrp="1"/>
          </p:cNvSpPr>
          <p:nvPr>
            <p:ph type="subTitle" idx="1"/>
          </p:nvPr>
        </p:nvSpPr>
        <p:spPr>
          <a:xfrm>
            <a:off x="5364088" y="2204864"/>
            <a:ext cx="3384376" cy="1440160"/>
          </a:xfrm>
        </p:spPr>
        <p:txBody>
          <a:bodyPr/>
          <a:lstStyle/>
          <a:p>
            <a:r>
              <a:rPr lang="sv-SE" dirty="0" smtClean="0"/>
              <a:t>Nu till praktisk hantering!</a:t>
            </a:r>
          </a:p>
          <a:p>
            <a:endParaRPr lang="sv-SE" dirty="0"/>
          </a:p>
        </p:txBody>
      </p:sp>
      <p:pic>
        <p:nvPicPr>
          <p:cNvPr id="3" name="Bildobjekt 2"/>
          <p:cNvPicPr>
            <a:picLocks noChangeAspect="1"/>
          </p:cNvPicPr>
          <p:nvPr/>
        </p:nvPicPr>
        <p:blipFill rotWithShape="1">
          <a:blip r:embed="rId3"/>
          <a:srcRect l="15350" t="18500" r="51575" b="11500"/>
          <a:stretch/>
        </p:blipFill>
        <p:spPr>
          <a:xfrm rot="20766100">
            <a:off x="1078347" y="1533906"/>
            <a:ext cx="3637170" cy="4329965"/>
          </a:xfrm>
          <a:prstGeom prst="rect">
            <a:avLst/>
          </a:prstGeom>
        </p:spPr>
      </p:pic>
      <p:sp>
        <p:nvSpPr>
          <p:cNvPr id="4" name="textruta 3"/>
          <p:cNvSpPr txBox="1"/>
          <p:nvPr/>
        </p:nvSpPr>
        <p:spPr>
          <a:xfrm>
            <a:off x="5822425" y="3501008"/>
            <a:ext cx="45719" cy="369332"/>
          </a:xfrm>
          <a:prstGeom prst="rect">
            <a:avLst/>
          </a:prstGeom>
          <a:noFill/>
        </p:spPr>
        <p:txBody>
          <a:bodyPr wrap="square" rtlCol="0">
            <a:spAutoFit/>
          </a:bodyPr>
          <a:lstStyle/>
          <a:p>
            <a:endParaRPr lang="sv-SE" dirty="0" err="1" smtClean="0">
              <a:latin typeface="Arial"/>
              <a:cs typeface="Arial"/>
            </a:endParaRPr>
          </a:p>
        </p:txBody>
      </p:sp>
      <p:sp>
        <p:nvSpPr>
          <p:cNvPr id="9" name="Platshållare för sidfot 4"/>
          <p:cNvSpPr>
            <a:spLocks noGrp="1"/>
          </p:cNvSpPr>
          <p:nvPr>
            <p:ph type="ftr" sz="quarter" idx="11"/>
          </p:nvPr>
        </p:nvSpPr>
        <p:spPr>
          <a:xfrm>
            <a:off x="2908300" y="6356350"/>
            <a:ext cx="3613150" cy="365125"/>
          </a:xfrm>
          <a:noFill/>
        </p:spPr>
        <p:txBody>
          <a:bodyPr/>
          <a:lstStyle/>
          <a:p>
            <a:r>
              <a:rPr lang="sv-SE" smtClean="0">
                <a:latin typeface="Arial" pitchFamily="34" charset="0"/>
              </a:rPr>
              <a:t>Arkivutbildning personalhandlingar</a:t>
            </a:r>
            <a:endParaRPr lang="sv-SE" dirty="0" smtClean="0">
              <a:latin typeface="Arial" pitchFamily="34" charset="0"/>
            </a:endParaRPr>
          </a:p>
        </p:txBody>
      </p:sp>
    </p:spTree>
    <p:extLst>
      <p:ext uri="{BB962C8B-B14F-4D97-AF65-F5344CB8AC3E}">
        <p14:creationId xmlns:p14="http://schemas.microsoft.com/office/powerpoint/2010/main" val="31376389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latshållare för datum 3"/>
          <p:cNvSpPr>
            <a:spLocks noGrp="1"/>
          </p:cNvSpPr>
          <p:nvPr>
            <p:ph type="dt" sz="quarter" idx="10"/>
          </p:nvPr>
        </p:nvSpPr>
        <p:spPr>
          <a:noFill/>
        </p:spPr>
        <p:txBody>
          <a:bodyPr/>
          <a:lstStyle/>
          <a:p>
            <a:fld id="{4744EC70-0A68-4910-A45F-1C4C73DF5371}" type="datetime1">
              <a:rPr lang="sv-SE" smtClean="0">
                <a:latin typeface="Arial" pitchFamily="34" charset="0"/>
              </a:rPr>
              <a:t>2019-10-08</a:t>
            </a:fld>
            <a:endParaRPr lang="sv-SE" smtClean="0">
              <a:latin typeface="Arial" pitchFamily="34" charset="0"/>
            </a:endParaRPr>
          </a:p>
        </p:txBody>
      </p:sp>
      <p:sp>
        <p:nvSpPr>
          <p:cNvPr id="8195" name="Platshållare för sidfot 4"/>
          <p:cNvSpPr>
            <a:spLocks noGrp="1"/>
          </p:cNvSpPr>
          <p:nvPr>
            <p:ph type="ftr" sz="quarter" idx="11"/>
          </p:nvPr>
        </p:nvSpPr>
        <p:spPr>
          <a:noFill/>
        </p:spPr>
        <p:txBody>
          <a:bodyPr/>
          <a:lstStyle/>
          <a:p>
            <a:r>
              <a:rPr lang="sv-SE" smtClean="0">
                <a:latin typeface="Arial" pitchFamily="34" charset="0"/>
              </a:rPr>
              <a:t>Arkivutbildning personalhandlingar</a:t>
            </a:r>
          </a:p>
        </p:txBody>
      </p:sp>
      <p:sp>
        <p:nvSpPr>
          <p:cNvPr id="8197" name="Rubrik 7"/>
          <p:cNvSpPr>
            <a:spLocks noGrp="1"/>
          </p:cNvSpPr>
          <p:nvPr>
            <p:ph type="ctrTitle"/>
          </p:nvPr>
        </p:nvSpPr>
        <p:spPr>
          <a:xfrm>
            <a:off x="685800" y="260648"/>
            <a:ext cx="7772400" cy="1143000"/>
          </a:xfrm>
        </p:spPr>
        <p:txBody>
          <a:bodyPr/>
          <a:lstStyle/>
          <a:p>
            <a:pPr algn="ctr"/>
            <a:r>
              <a:rPr lang="sv-SE" sz="3600" dirty="0" smtClean="0"/>
              <a:t>Rensa bort från handlingar </a:t>
            </a:r>
            <a:br>
              <a:rPr lang="sv-SE" sz="3600" dirty="0" smtClean="0"/>
            </a:br>
            <a:r>
              <a:rPr lang="sv-SE" sz="3600" dirty="0" smtClean="0"/>
              <a:t>som ska bevaras</a:t>
            </a:r>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24" y="1924776"/>
            <a:ext cx="6931152" cy="409651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332656"/>
            <a:ext cx="7772400" cy="1143000"/>
          </a:xfrm>
        </p:spPr>
        <p:txBody>
          <a:bodyPr/>
          <a:lstStyle/>
          <a:p>
            <a:pPr algn="ctr"/>
            <a:r>
              <a:rPr lang="sv-SE" sz="3600" dirty="0" smtClean="0"/>
              <a:t>Handlingarna läggs i aktomslag</a:t>
            </a:r>
            <a:endParaRPr lang="sv-SE" sz="3600" dirty="0"/>
          </a:p>
        </p:txBody>
      </p:sp>
      <p:sp>
        <p:nvSpPr>
          <p:cNvPr id="3" name="Platshållare för datum 2"/>
          <p:cNvSpPr>
            <a:spLocks noGrp="1"/>
          </p:cNvSpPr>
          <p:nvPr>
            <p:ph type="dt" sz="half" idx="10"/>
          </p:nvPr>
        </p:nvSpPr>
        <p:spPr/>
        <p:txBody>
          <a:bodyPr/>
          <a:lstStyle/>
          <a:p>
            <a:pPr>
              <a:defRPr/>
            </a:pPr>
            <a:fld id="{DFFF34B3-9EB6-4E4F-9FFD-028C2CE0BB5F}" type="datetime1">
              <a:rPr lang="sv-SE" smtClean="0"/>
              <a:t>2019-10-08</a:t>
            </a:fld>
            <a:endParaRPr lang="sv-SE" dirty="0"/>
          </a:p>
        </p:txBody>
      </p:sp>
      <p:sp>
        <p:nvSpPr>
          <p:cNvPr id="5" name="Platshållare för sidfot 4"/>
          <p:cNvSpPr>
            <a:spLocks noGrp="1"/>
          </p:cNvSpPr>
          <p:nvPr>
            <p:ph type="ftr" sz="quarter" idx="11"/>
          </p:nvPr>
        </p:nvSpPr>
        <p:spPr/>
        <p:txBody>
          <a:bodyPr/>
          <a:lstStyle/>
          <a:p>
            <a:pPr>
              <a:defRPr/>
            </a:pPr>
            <a:r>
              <a:rPr lang="sv-SE" smtClean="0"/>
              <a:t>Arkivutbildning personalhandlingar</a:t>
            </a:r>
            <a:endParaRPr lang="sv-SE"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206" y="1700808"/>
            <a:ext cx="5154066" cy="386345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latshållare för datum 3"/>
          <p:cNvSpPr>
            <a:spLocks noGrp="1"/>
          </p:cNvSpPr>
          <p:nvPr>
            <p:ph type="dt" sz="quarter" idx="10"/>
          </p:nvPr>
        </p:nvSpPr>
        <p:spPr>
          <a:noFill/>
        </p:spPr>
        <p:txBody>
          <a:bodyPr/>
          <a:lstStyle/>
          <a:p>
            <a:fld id="{B19D185F-8F7F-43E2-9E1E-49A92E494A82}" type="datetime1">
              <a:rPr lang="sv-SE" smtClean="0">
                <a:latin typeface="Arial" pitchFamily="34" charset="0"/>
              </a:rPr>
              <a:t>2019-10-08</a:t>
            </a:fld>
            <a:endParaRPr lang="sv-SE" smtClean="0">
              <a:latin typeface="Arial" pitchFamily="34" charset="0"/>
            </a:endParaRPr>
          </a:p>
        </p:txBody>
      </p:sp>
      <p:sp>
        <p:nvSpPr>
          <p:cNvPr id="9219" name="Platshållare för sidfot 4"/>
          <p:cNvSpPr>
            <a:spLocks noGrp="1"/>
          </p:cNvSpPr>
          <p:nvPr>
            <p:ph type="ftr" sz="quarter" idx="11"/>
          </p:nvPr>
        </p:nvSpPr>
        <p:spPr>
          <a:noFill/>
        </p:spPr>
        <p:txBody>
          <a:bodyPr/>
          <a:lstStyle/>
          <a:p>
            <a:r>
              <a:rPr lang="sv-SE" smtClean="0">
                <a:latin typeface="Arial" pitchFamily="34" charset="0"/>
              </a:rPr>
              <a:t>Arkivutbildning personalhandlingar</a:t>
            </a:r>
          </a:p>
        </p:txBody>
      </p:sp>
      <p:sp>
        <p:nvSpPr>
          <p:cNvPr id="9221" name="Underrubrik 6"/>
          <p:cNvSpPr>
            <a:spLocks noGrp="1"/>
          </p:cNvSpPr>
          <p:nvPr>
            <p:ph type="subTitle" idx="1"/>
          </p:nvPr>
        </p:nvSpPr>
        <p:spPr>
          <a:xfrm>
            <a:off x="6143625" y="1714500"/>
            <a:ext cx="2671763" cy="4000500"/>
          </a:xfrm>
        </p:spPr>
        <p:txBody>
          <a:bodyPr/>
          <a:lstStyle/>
          <a:p>
            <a:r>
              <a:rPr lang="sv-SE" dirty="0" smtClean="0">
                <a:latin typeface="Arial" pitchFamily="34" charset="0"/>
              </a:rPr>
              <a:t>Skriv med bläckpenna (</a:t>
            </a:r>
            <a:r>
              <a:rPr lang="sv-SE" dirty="0" err="1" smtClean="0">
                <a:latin typeface="Arial" pitchFamily="34" charset="0"/>
              </a:rPr>
              <a:t>SvA</a:t>
            </a:r>
            <a:r>
              <a:rPr lang="sv-SE" dirty="0" smtClean="0">
                <a:latin typeface="Arial" pitchFamily="34" charset="0"/>
              </a:rPr>
              <a:t>)</a:t>
            </a:r>
            <a:br>
              <a:rPr lang="sv-SE" dirty="0" smtClean="0">
                <a:latin typeface="Arial" pitchFamily="34" charset="0"/>
              </a:rPr>
            </a:br>
            <a:r>
              <a:rPr lang="sv-SE" dirty="0" smtClean="0">
                <a:latin typeface="Arial" pitchFamily="34" charset="0"/>
              </a:rPr>
              <a:t>på aktomslagets </a:t>
            </a:r>
            <a:br>
              <a:rPr lang="sv-SE" dirty="0" smtClean="0">
                <a:latin typeface="Arial" pitchFamily="34" charset="0"/>
              </a:rPr>
            </a:br>
            <a:r>
              <a:rPr lang="sv-SE" dirty="0" smtClean="0">
                <a:latin typeface="Arial" pitchFamily="34" charset="0"/>
              </a:rPr>
              <a:t>övre vänstra hörn</a:t>
            </a:r>
          </a:p>
          <a:p>
            <a:endParaRPr lang="sv-SE" dirty="0" smtClean="0">
              <a:latin typeface="Arial" pitchFamily="34" charset="0"/>
            </a:endParaRPr>
          </a:p>
          <a:p>
            <a:r>
              <a:rPr lang="sv-SE" dirty="0" smtClean="0">
                <a:latin typeface="Arial" pitchFamily="34" charset="0"/>
              </a:rPr>
              <a:t>Aktomslagets</a:t>
            </a:r>
            <a:br>
              <a:rPr lang="sv-SE" dirty="0" smtClean="0">
                <a:latin typeface="Arial" pitchFamily="34" charset="0"/>
              </a:rPr>
            </a:br>
            <a:r>
              <a:rPr lang="sv-SE" dirty="0" smtClean="0">
                <a:latin typeface="Arial" pitchFamily="34" charset="0"/>
              </a:rPr>
              <a:t>öppning till höger</a:t>
            </a:r>
            <a:endParaRPr lang="sv-SE" dirty="0">
              <a:latin typeface="Arial" pitchFamily="34" charset="0"/>
            </a:endParaRPr>
          </a:p>
          <a:p>
            <a:endParaRPr lang="sv-SE" dirty="0" smtClean="0">
              <a:latin typeface="Arial" pitchFamily="34" charset="0"/>
            </a:endParaRPr>
          </a:p>
          <a:p>
            <a:r>
              <a:rPr lang="sv-SE" dirty="0" smtClean="0">
                <a:latin typeface="Arial" pitchFamily="34" charset="0"/>
              </a:rPr>
              <a:t>Sorteras efter personnummer</a:t>
            </a:r>
            <a:r>
              <a:rPr lang="sv-SE" dirty="0">
                <a:latin typeface="Arial" pitchFamily="34" charset="0"/>
              </a:rPr>
              <a:t/>
            </a:r>
            <a:br>
              <a:rPr lang="sv-SE" dirty="0">
                <a:latin typeface="Arial" pitchFamily="34" charset="0"/>
              </a:rPr>
            </a:br>
            <a:r>
              <a:rPr lang="sv-SE" dirty="0">
                <a:latin typeface="Arial" pitchFamily="34" charset="0"/>
              </a:rPr>
              <a:t>- äldst överst och yngst underst.</a:t>
            </a:r>
          </a:p>
          <a:p>
            <a:endParaRPr lang="sv-SE" dirty="0" smtClean="0">
              <a:latin typeface="Arial" pitchFamily="34" charset="0"/>
            </a:endParaRPr>
          </a:p>
        </p:txBody>
      </p:sp>
      <p:sp>
        <p:nvSpPr>
          <p:cNvPr id="9222" name="Rubrik 7"/>
          <p:cNvSpPr>
            <a:spLocks noGrp="1"/>
          </p:cNvSpPr>
          <p:nvPr>
            <p:ph type="ctrTitle"/>
          </p:nvPr>
        </p:nvSpPr>
        <p:spPr>
          <a:xfrm>
            <a:off x="685800" y="476672"/>
            <a:ext cx="7772400" cy="1143000"/>
          </a:xfrm>
        </p:spPr>
        <p:txBody>
          <a:bodyPr/>
          <a:lstStyle/>
          <a:p>
            <a:pPr algn="ctr"/>
            <a:r>
              <a:rPr lang="sv-SE" sz="3600" dirty="0" smtClean="0"/>
              <a:t>Så skriver man på aktomslaget</a:t>
            </a:r>
          </a:p>
        </p:txBody>
      </p:sp>
      <p:pic>
        <p:nvPicPr>
          <p:cNvPr id="9223" name="Bildobjekt 7" descr="aktomslag.JPG"/>
          <p:cNvPicPr>
            <a:picLocks noChangeAspect="1"/>
          </p:cNvPicPr>
          <p:nvPr/>
        </p:nvPicPr>
        <p:blipFill>
          <a:blip r:embed="rId3"/>
          <a:srcRect/>
          <a:stretch>
            <a:fillRect/>
          </a:stretch>
        </p:blipFill>
        <p:spPr bwMode="auto">
          <a:xfrm>
            <a:off x="714375" y="1714500"/>
            <a:ext cx="5334000" cy="400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tshållare för datum 3"/>
          <p:cNvSpPr>
            <a:spLocks noGrp="1"/>
          </p:cNvSpPr>
          <p:nvPr>
            <p:ph type="dt" sz="quarter" idx="10"/>
          </p:nvPr>
        </p:nvSpPr>
        <p:spPr>
          <a:noFill/>
        </p:spPr>
        <p:txBody>
          <a:bodyPr/>
          <a:lstStyle/>
          <a:p>
            <a:fld id="{260B507A-D857-466C-B19E-4AFF56F84941}" type="datetime1">
              <a:rPr lang="sv-SE" smtClean="0">
                <a:latin typeface="Arial" pitchFamily="34" charset="0"/>
              </a:rPr>
              <a:t>2019-10-08</a:t>
            </a:fld>
            <a:endParaRPr lang="sv-SE" smtClean="0">
              <a:latin typeface="Arial" pitchFamily="34" charset="0"/>
            </a:endParaRPr>
          </a:p>
        </p:txBody>
      </p:sp>
      <p:sp>
        <p:nvSpPr>
          <p:cNvPr id="10243" name="Platshållare för sidfot 4"/>
          <p:cNvSpPr>
            <a:spLocks noGrp="1"/>
          </p:cNvSpPr>
          <p:nvPr>
            <p:ph type="ftr" sz="quarter" idx="11"/>
          </p:nvPr>
        </p:nvSpPr>
        <p:spPr>
          <a:noFill/>
        </p:spPr>
        <p:txBody>
          <a:bodyPr/>
          <a:lstStyle/>
          <a:p>
            <a:r>
              <a:rPr lang="sv-SE" smtClean="0">
                <a:latin typeface="Arial" pitchFamily="34" charset="0"/>
              </a:rPr>
              <a:t>Arkivutbildning personalhandlingar</a:t>
            </a:r>
          </a:p>
        </p:txBody>
      </p:sp>
      <p:sp>
        <p:nvSpPr>
          <p:cNvPr id="10245" name="Underrubrik 6"/>
          <p:cNvSpPr>
            <a:spLocks noGrp="1"/>
          </p:cNvSpPr>
          <p:nvPr>
            <p:ph type="subTitle" idx="1"/>
          </p:nvPr>
        </p:nvSpPr>
        <p:spPr>
          <a:xfrm>
            <a:off x="143445" y="4857751"/>
            <a:ext cx="4500563" cy="1374774"/>
          </a:xfrm>
        </p:spPr>
        <p:txBody>
          <a:bodyPr/>
          <a:lstStyle/>
          <a:p>
            <a:r>
              <a:rPr lang="sv-SE" dirty="0" smtClean="0">
                <a:latin typeface="Arial" pitchFamily="34" charset="0"/>
              </a:rPr>
              <a:t>Folio 55 och 80 mm </a:t>
            </a:r>
          </a:p>
          <a:p>
            <a:r>
              <a:rPr lang="sv-SE" dirty="0" smtClean="0">
                <a:latin typeface="Arial" pitchFamily="34" charset="0"/>
              </a:rPr>
              <a:t>A4 30, 55 och 80 mm</a:t>
            </a:r>
          </a:p>
          <a:p>
            <a:r>
              <a:rPr lang="sv-SE" dirty="0" smtClean="0">
                <a:latin typeface="Arial" pitchFamily="34" charset="0"/>
              </a:rPr>
              <a:t>Finns i brunt och vitt, svensk standard</a:t>
            </a:r>
          </a:p>
        </p:txBody>
      </p:sp>
      <p:sp>
        <p:nvSpPr>
          <p:cNvPr id="10246" name="Rubrik 7"/>
          <p:cNvSpPr>
            <a:spLocks noGrp="1"/>
          </p:cNvSpPr>
          <p:nvPr>
            <p:ph type="ctrTitle"/>
          </p:nvPr>
        </p:nvSpPr>
        <p:spPr>
          <a:xfrm>
            <a:off x="428625" y="260648"/>
            <a:ext cx="7772400" cy="1143000"/>
          </a:xfrm>
        </p:spPr>
        <p:txBody>
          <a:bodyPr/>
          <a:lstStyle/>
          <a:p>
            <a:pPr algn="ctr"/>
            <a:r>
              <a:rPr lang="sv-SE" sz="3600" dirty="0" smtClean="0"/>
              <a:t>Välj arkivbox efter handlingarna</a:t>
            </a:r>
          </a:p>
        </p:txBody>
      </p:sp>
      <p:sp>
        <p:nvSpPr>
          <p:cNvPr id="9" name="Underrubrik 6"/>
          <p:cNvSpPr txBox="1">
            <a:spLocks/>
          </p:cNvSpPr>
          <p:nvPr/>
        </p:nvSpPr>
        <p:spPr bwMode="auto">
          <a:xfrm>
            <a:off x="5000625" y="2143125"/>
            <a:ext cx="3857625" cy="1285875"/>
          </a:xfrm>
          <a:prstGeom prst="rect">
            <a:avLst/>
          </a:prstGeom>
          <a:noFill/>
          <a:ln w="9525">
            <a:noFill/>
            <a:miter lim="800000"/>
            <a:headEnd/>
            <a:tailEnd/>
          </a:ln>
        </p:spPr>
        <p:txBody>
          <a:bodyPr lIns="0" tIns="0" rIns="0" bIns="0"/>
          <a:lstStyle/>
          <a:p>
            <a:pPr eaLnBrk="0" hangingPunct="0">
              <a:spcBef>
                <a:spcPts val="0"/>
              </a:spcBef>
              <a:buClr>
                <a:schemeClr val="tx1"/>
              </a:buClr>
              <a:buFont typeface="Arial" pitchFamily="34" charset="0"/>
              <a:buNone/>
              <a:defRPr/>
            </a:pPr>
            <a:r>
              <a:rPr lang="sv-SE" sz="2000" kern="0" dirty="0"/>
              <a:t>Fyll boxen upp till kanten, </a:t>
            </a:r>
            <a:br>
              <a:rPr lang="sv-SE" sz="2000" kern="0" dirty="0"/>
            </a:br>
            <a:r>
              <a:rPr lang="sv-SE" sz="2000" kern="0" dirty="0"/>
              <a:t>men det ska var lätt att stänga.</a:t>
            </a:r>
          </a:p>
          <a:p>
            <a:pPr eaLnBrk="0" hangingPunct="0">
              <a:spcBef>
                <a:spcPts val="0"/>
              </a:spcBef>
              <a:buClr>
                <a:schemeClr val="tx1"/>
              </a:buClr>
              <a:buFont typeface="Arial" pitchFamily="34" charset="0"/>
              <a:buNone/>
              <a:defRPr/>
            </a:pPr>
            <a:r>
              <a:rPr lang="sv-SE" sz="2000" kern="0" dirty="0"/>
              <a:t>Luft i boxen stjäl utrymme och handlingarna viker sig.</a:t>
            </a:r>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07" y="1636639"/>
            <a:ext cx="4280873" cy="3212976"/>
          </a:xfrm>
          <a:prstGeom prst="rect">
            <a:avLst/>
          </a:prstGeom>
        </p:spPr>
      </p:pic>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625" y="3429000"/>
            <a:ext cx="3857625" cy="252780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987824" y="332656"/>
            <a:ext cx="3168352" cy="833799"/>
          </a:xfrm>
        </p:spPr>
        <p:txBody>
          <a:bodyPr/>
          <a:lstStyle/>
          <a:p>
            <a:pPr algn="ctr"/>
            <a:r>
              <a:rPr lang="sv-SE" dirty="0" smtClean="0"/>
              <a:t>STADSARKIVET</a:t>
            </a:r>
            <a:endParaRPr lang="sv-SE" dirty="0"/>
          </a:p>
        </p:txBody>
      </p:sp>
      <p:pic>
        <p:nvPicPr>
          <p:cNvPr id="1026" name="Picture 2" descr="I:\KS_FV\Administrativa avdelningen\Stadsarkivet\01 Gemensam\Besök-presentationer\Husmöte131015\gruppbild - Kopia.JPG"/>
          <p:cNvPicPr>
            <a:picLocks noChangeAspect="1" noChangeArrowheads="1"/>
          </p:cNvPicPr>
          <p:nvPr/>
        </p:nvPicPr>
        <p:blipFill>
          <a:blip r:embed="rId3"/>
          <a:srcRect/>
          <a:stretch>
            <a:fillRect/>
          </a:stretch>
        </p:blipFill>
        <p:spPr bwMode="auto">
          <a:xfrm>
            <a:off x="2627784" y="1052736"/>
            <a:ext cx="3684918" cy="5527376"/>
          </a:xfrm>
          <a:prstGeom prst="rect">
            <a:avLst/>
          </a:prstGeom>
          <a:noFill/>
        </p:spPr>
      </p:pic>
    </p:spTree>
    <p:extLst>
      <p:ext uri="{BB962C8B-B14F-4D97-AF65-F5344CB8AC3E}">
        <p14:creationId xmlns:p14="http://schemas.microsoft.com/office/powerpoint/2010/main" val="19558213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tshållare för datum 3"/>
          <p:cNvSpPr>
            <a:spLocks noGrp="1"/>
          </p:cNvSpPr>
          <p:nvPr>
            <p:ph type="dt" sz="quarter" idx="10"/>
          </p:nvPr>
        </p:nvSpPr>
        <p:spPr>
          <a:noFill/>
        </p:spPr>
        <p:txBody>
          <a:bodyPr/>
          <a:lstStyle/>
          <a:p>
            <a:fld id="{868DB8B0-348D-4805-8BB9-AAAE100873C8}" type="datetime1">
              <a:rPr lang="sv-SE" smtClean="0">
                <a:latin typeface="Arial" pitchFamily="34" charset="0"/>
              </a:rPr>
              <a:t>2019-10-08</a:t>
            </a:fld>
            <a:endParaRPr lang="sv-SE" smtClean="0">
              <a:latin typeface="Arial" pitchFamily="34" charset="0"/>
            </a:endParaRPr>
          </a:p>
        </p:txBody>
      </p:sp>
      <p:sp>
        <p:nvSpPr>
          <p:cNvPr id="12291" name="Platshållare för sidfot 4"/>
          <p:cNvSpPr>
            <a:spLocks noGrp="1"/>
          </p:cNvSpPr>
          <p:nvPr>
            <p:ph type="ftr" sz="quarter" idx="11"/>
          </p:nvPr>
        </p:nvSpPr>
        <p:spPr>
          <a:noFill/>
        </p:spPr>
        <p:txBody>
          <a:bodyPr/>
          <a:lstStyle/>
          <a:p>
            <a:r>
              <a:rPr lang="sv-SE" smtClean="0">
                <a:latin typeface="Arial" pitchFamily="34" charset="0"/>
              </a:rPr>
              <a:t>Arkivutbildning personalhandlingar</a:t>
            </a:r>
          </a:p>
        </p:txBody>
      </p:sp>
      <p:sp>
        <p:nvSpPr>
          <p:cNvPr id="12293" name="Underrubrik 6"/>
          <p:cNvSpPr>
            <a:spLocks noGrp="1"/>
          </p:cNvSpPr>
          <p:nvPr>
            <p:ph type="subTitle" idx="1"/>
          </p:nvPr>
        </p:nvSpPr>
        <p:spPr>
          <a:xfrm>
            <a:off x="428625" y="1196752"/>
            <a:ext cx="8153400" cy="1080120"/>
          </a:xfrm>
        </p:spPr>
        <p:txBody>
          <a:bodyPr/>
          <a:lstStyle/>
          <a:p>
            <a:r>
              <a:rPr lang="sv-SE" dirty="0" smtClean="0">
                <a:latin typeface="Arial" pitchFamily="34" charset="0"/>
              </a:rPr>
              <a:t>Tips! Skriv på innan du fäller upp boxen eller ta stöd av en annan box</a:t>
            </a:r>
          </a:p>
        </p:txBody>
      </p:sp>
      <p:sp>
        <p:nvSpPr>
          <p:cNvPr id="12294" name="Rubrik 7"/>
          <p:cNvSpPr>
            <a:spLocks noGrp="1"/>
          </p:cNvSpPr>
          <p:nvPr>
            <p:ph type="ctrTitle"/>
          </p:nvPr>
        </p:nvSpPr>
        <p:spPr>
          <a:xfrm>
            <a:off x="428625" y="332656"/>
            <a:ext cx="7772400" cy="576064"/>
          </a:xfrm>
        </p:spPr>
        <p:txBody>
          <a:bodyPr/>
          <a:lstStyle/>
          <a:p>
            <a:pPr algn="ctr"/>
            <a:r>
              <a:rPr lang="sv-SE" sz="3600" dirty="0" smtClean="0"/>
              <a:t>Så skriver man på arkivboxen</a:t>
            </a:r>
          </a:p>
        </p:txBody>
      </p:sp>
      <p:sp>
        <p:nvSpPr>
          <p:cNvPr id="9" name="Underrubrik 6"/>
          <p:cNvSpPr txBox="1">
            <a:spLocks/>
          </p:cNvSpPr>
          <p:nvPr/>
        </p:nvSpPr>
        <p:spPr>
          <a:xfrm>
            <a:off x="5724128" y="4186436"/>
            <a:ext cx="3071812" cy="2352476"/>
          </a:xfrm>
          <a:prstGeom prst="rect">
            <a:avLst/>
          </a:prstGeom>
        </p:spPr>
        <p: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Skriv med blyertspenna</a:t>
            </a:r>
            <a:b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b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på den nedre delen av arkivboxen</a:t>
            </a:r>
            <a:b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b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 Kontor/verksamhet</a:t>
            </a:r>
          </a:p>
          <a:p>
            <a:pPr marL="0" marR="0" lvl="0" indent="0" algn="l" defTabSz="457200" rtl="0" eaLnBrk="1" fontAlgn="base" latinLnBrk="0" hangingPunct="1">
              <a:lnSpc>
                <a:spcPct val="100000"/>
              </a:lnSpc>
              <a:spcBef>
                <a:spcPct val="20000"/>
              </a:spcBef>
              <a:spcAft>
                <a:spcPct val="0"/>
              </a:spcAft>
              <a:buClrTx/>
              <a:buSzTx/>
              <a:buFontTx/>
              <a:buChar char="-"/>
              <a:tabLst/>
              <a:defRPr/>
            </a:pP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 Personalakter</a:t>
            </a:r>
          </a:p>
          <a:p>
            <a:pPr marL="0" marR="0" lvl="0" indent="0" algn="l" defTabSz="457200" rtl="0" eaLnBrk="1" fontAlgn="base" latinLnBrk="0" hangingPunct="1">
              <a:lnSpc>
                <a:spcPct val="100000"/>
              </a:lnSpc>
              <a:spcBef>
                <a:spcPct val="20000"/>
              </a:spcBef>
              <a:spcAft>
                <a:spcPct val="0"/>
              </a:spcAft>
              <a:buClrTx/>
              <a:buSzTx/>
              <a:buFontTx/>
              <a:buChar char="-"/>
              <a:tabLst/>
              <a:defRPr/>
            </a:pPr>
            <a:r>
              <a:rPr lang="sv-SE" sz="2000" dirty="0">
                <a:latin typeface="Arial" pitchFamily="34" charset="0"/>
                <a:ea typeface="ＭＳ Ｐゴシック" charset="0"/>
                <a:cs typeface="Georgia"/>
              </a:rPr>
              <a:t> </a:t>
            </a:r>
            <a:r>
              <a:rPr lang="sv-SE" sz="2000" dirty="0" smtClean="0">
                <a:latin typeface="Arial" pitchFamily="34" charset="0"/>
                <a:ea typeface="ＭＳ Ｐゴシック" charset="0"/>
                <a:cs typeface="Georgia"/>
              </a:rPr>
              <a:t>Födelsedata</a:t>
            </a:r>
            <a:endPar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endParaRPr>
          </a:p>
        </p:txBody>
      </p:sp>
      <p:pic>
        <p:nvPicPr>
          <p:cNvPr id="10" name="Bildobjekt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2132856"/>
            <a:ext cx="5440461" cy="408034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latshållare för datum 3"/>
          <p:cNvSpPr>
            <a:spLocks noGrp="1"/>
          </p:cNvSpPr>
          <p:nvPr>
            <p:ph type="dt" sz="quarter" idx="10"/>
          </p:nvPr>
        </p:nvSpPr>
        <p:spPr>
          <a:noFill/>
        </p:spPr>
        <p:txBody>
          <a:bodyPr/>
          <a:lstStyle/>
          <a:p>
            <a:fld id="{372084C4-0667-4D7E-B0F4-770EEFA00E3F}" type="datetime1">
              <a:rPr lang="sv-SE" smtClean="0">
                <a:latin typeface="Arial" pitchFamily="34" charset="0"/>
              </a:rPr>
              <a:t>2019-10-08</a:t>
            </a:fld>
            <a:endParaRPr lang="sv-SE" smtClean="0">
              <a:latin typeface="Arial" pitchFamily="34" charset="0"/>
            </a:endParaRPr>
          </a:p>
        </p:txBody>
      </p:sp>
      <p:sp>
        <p:nvSpPr>
          <p:cNvPr id="11267" name="Platshållare för sidfot 4"/>
          <p:cNvSpPr>
            <a:spLocks noGrp="1"/>
          </p:cNvSpPr>
          <p:nvPr>
            <p:ph type="ftr" sz="quarter" idx="11"/>
          </p:nvPr>
        </p:nvSpPr>
        <p:spPr>
          <a:noFill/>
        </p:spPr>
        <p:txBody>
          <a:bodyPr/>
          <a:lstStyle/>
          <a:p>
            <a:r>
              <a:rPr lang="sv-SE" smtClean="0">
                <a:latin typeface="Arial" pitchFamily="34" charset="0"/>
              </a:rPr>
              <a:t>Arkivutbildning personalhandlingar</a:t>
            </a:r>
          </a:p>
        </p:txBody>
      </p:sp>
      <p:sp>
        <p:nvSpPr>
          <p:cNvPr id="11269" name="Underrubrik 6"/>
          <p:cNvSpPr>
            <a:spLocks noGrp="1"/>
          </p:cNvSpPr>
          <p:nvPr>
            <p:ph type="subTitle" idx="1"/>
          </p:nvPr>
        </p:nvSpPr>
        <p:spPr>
          <a:xfrm>
            <a:off x="714375" y="2286000"/>
            <a:ext cx="7772400" cy="3657600"/>
          </a:xfrm>
        </p:spPr>
        <p:txBody>
          <a:bodyPr/>
          <a:lstStyle/>
          <a:p>
            <a:r>
              <a:rPr lang="sv-SE" smtClean="0">
                <a:latin typeface="Arial" pitchFamily="34" charset="0"/>
              </a:rPr>
              <a:t>Hur viker man en box</a:t>
            </a:r>
          </a:p>
          <a:p>
            <a:r>
              <a:rPr lang="sv-SE" smtClean="0">
                <a:latin typeface="Arial" pitchFamily="34" charset="0"/>
              </a:rPr>
              <a:t>Hur skriver man på boxen</a:t>
            </a:r>
          </a:p>
          <a:p>
            <a:r>
              <a:rPr lang="sv-SE" smtClean="0">
                <a:latin typeface="Arial" pitchFamily="34" charset="0"/>
              </a:rPr>
              <a:t>Blyertspenna</a:t>
            </a:r>
          </a:p>
        </p:txBody>
      </p:sp>
      <p:sp>
        <p:nvSpPr>
          <p:cNvPr id="11270" name="Rubrik 7"/>
          <p:cNvSpPr>
            <a:spLocks noGrp="1"/>
          </p:cNvSpPr>
          <p:nvPr>
            <p:ph type="ctrTitle"/>
          </p:nvPr>
        </p:nvSpPr>
        <p:spPr>
          <a:xfrm>
            <a:off x="685800" y="332656"/>
            <a:ext cx="7772400" cy="1143000"/>
          </a:xfrm>
        </p:spPr>
        <p:txBody>
          <a:bodyPr/>
          <a:lstStyle/>
          <a:p>
            <a:pPr algn="ctr"/>
            <a:r>
              <a:rPr lang="sv-SE" sz="3600" dirty="0" smtClean="0"/>
              <a:t>Så viker man ihop en arkivbox</a:t>
            </a:r>
          </a:p>
        </p:txBody>
      </p:sp>
      <p:pic>
        <p:nvPicPr>
          <p:cNvPr id="11271" name="Bildobjekt 7" descr="uppvikt box.JPG"/>
          <p:cNvPicPr>
            <a:picLocks noChangeAspect="1"/>
          </p:cNvPicPr>
          <p:nvPr/>
        </p:nvPicPr>
        <p:blipFill>
          <a:blip r:embed="rId2"/>
          <a:srcRect/>
          <a:stretch>
            <a:fillRect/>
          </a:stretch>
        </p:blipFill>
        <p:spPr bwMode="auto">
          <a:xfrm>
            <a:off x="214313" y="1571625"/>
            <a:ext cx="4095750" cy="3071813"/>
          </a:xfrm>
          <a:prstGeom prst="rect">
            <a:avLst/>
          </a:prstGeom>
          <a:noFill/>
          <a:ln w="9525">
            <a:noFill/>
            <a:miter lim="800000"/>
            <a:headEnd/>
            <a:tailEnd/>
          </a:ln>
        </p:spPr>
      </p:pic>
      <p:pic>
        <p:nvPicPr>
          <p:cNvPr id="11272" name="Bildobjekt 8" descr="ihopfälld box.JPG"/>
          <p:cNvPicPr>
            <a:picLocks noChangeAspect="1"/>
          </p:cNvPicPr>
          <p:nvPr/>
        </p:nvPicPr>
        <p:blipFill>
          <a:blip r:embed="rId3"/>
          <a:srcRect/>
          <a:stretch>
            <a:fillRect/>
          </a:stretch>
        </p:blipFill>
        <p:spPr bwMode="auto">
          <a:xfrm>
            <a:off x="4071938" y="2428875"/>
            <a:ext cx="4857750" cy="3643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413792"/>
            <a:ext cx="7772400" cy="1143000"/>
          </a:xfrm>
        </p:spPr>
        <p:txBody>
          <a:bodyPr/>
          <a:lstStyle/>
          <a:p>
            <a:pPr algn="ctr"/>
            <a:r>
              <a:rPr lang="sv-SE" sz="3600" dirty="0" smtClean="0"/>
              <a:t>Beställa material</a:t>
            </a:r>
            <a:endParaRPr lang="sv-SE" sz="3600" dirty="0">
              <a:solidFill>
                <a:srgbClr val="FF0000"/>
              </a:solidFill>
            </a:endParaRPr>
          </a:p>
        </p:txBody>
      </p:sp>
      <p:sp>
        <p:nvSpPr>
          <p:cNvPr id="3" name="Platshållare för datum 2"/>
          <p:cNvSpPr>
            <a:spLocks noGrp="1"/>
          </p:cNvSpPr>
          <p:nvPr>
            <p:ph type="dt" sz="half" idx="10"/>
          </p:nvPr>
        </p:nvSpPr>
        <p:spPr/>
        <p:txBody>
          <a:bodyPr/>
          <a:lstStyle/>
          <a:p>
            <a:pPr>
              <a:defRPr/>
            </a:pPr>
            <a:fld id="{A4575DC5-A7D5-4907-9713-57D9E320BFF6}" type="datetime1">
              <a:rPr lang="sv-SE" smtClean="0"/>
              <a:t>2019-10-08</a:t>
            </a:fld>
            <a:endParaRPr lang="sv-SE" dirty="0"/>
          </a:p>
        </p:txBody>
      </p:sp>
      <p:sp>
        <p:nvSpPr>
          <p:cNvPr id="7" name="textruta 6"/>
          <p:cNvSpPr txBox="1"/>
          <p:nvPr/>
        </p:nvSpPr>
        <p:spPr>
          <a:xfrm>
            <a:off x="1907704" y="1196752"/>
            <a:ext cx="5832648" cy="646331"/>
          </a:xfrm>
          <a:prstGeom prst="rect">
            <a:avLst/>
          </a:prstGeom>
          <a:noFill/>
        </p:spPr>
        <p:txBody>
          <a:bodyPr wrap="square" rtlCol="0">
            <a:spAutoFit/>
          </a:bodyPr>
          <a:lstStyle/>
          <a:p>
            <a:endParaRPr lang="sv-SE" b="1" dirty="0">
              <a:latin typeface="Arial"/>
              <a:cs typeface="Arial"/>
            </a:endParaRPr>
          </a:p>
          <a:p>
            <a:endParaRPr lang="sv-SE" b="1" dirty="0" smtClean="0">
              <a:latin typeface="Arial"/>
              <a:cs typeface="Arial"/>
            </a:endParaRPr>
          </a:p>
        </p:txBody>
      </p:sp>
      <p:sp>
        <p:nvSpPr>
          <p:cNvPr id="10" name="Underrubrik 2"/>
          <p:cNvSpPr>
            <a:spLocks noGrp="1"/>
          </p:cNvSpPr>
          <p:nvPr>
            <p:ph type="subTitle" idx="1"/>
          </p:nvPr>
        </p:nvSpPr>
        <p:spPr>
          <a:xfrm>
            <a:off x="685800" y="980728"/>
            <a:ext cx="8062664" cy="5231606"/>
          </a:xfrm>
        </p:spPr>
        <p:txBody>
          <a:bodyPr/>
          <a:lstStyle/>
          <a:p>
            <a:pPr marL="342900" indent="-342900">
              <a:buFont typeface="Arial" panose="020B0604020202020204" pitchFamily="34" charset="0"/>
              <a:buChar char="•"/>
            </a:pPr>
            <a:r>
              <a:rPr lang="sv-SE" sz="1600" dirty="0" err="1">
                <a:latin typeface="Georgia" panose="02040502050405020303" pitchFamily="18" charset="0"/>
                <a:cs typeface="Arial"/>
              </a:rPr>
              <a:t>Aktomslag</a:t>
            </a:r>
            <a:r>
              <a:rPr lang="sv-SE" sz="1600" dirty="0">
                <a:latin typeface="Georgia" panose="02040502050405020303" pitchFamily="18" charset="0"/>
                <a:cs typeface="Arial"/>
              </a:rPr>
              <a:t> och arkivboxar beställs via </a:t>
            </a:r>
            <a:r>
              <a:rPr lang="sv-SE" sz="1600" dirty="0" smtClean="0">
                <a:latin typeface="Georgia" panose="02040502050405020303" pitchFamily="18" charset="0"/>
                <a:cs typeface="Arial"/>
              </a:rPr>
              <a:t>Staples</a:t>
            </a:r>
          </a:p>
          <a:p>
            <a:r>
              <a:rPr lang="sv-SE" sz="1600" dirty="0" smtClean="0">
                <a:latin typeface="Georgia" panose="02040502050405020303" pitchFamily="18" charset="0"/>
                <a:cs typeface="Arial"/>
              </a:rPr>
              <a:t>	OBS</a:t>
            </a:r>
            <a:r>
              <a:rPr lang="sv-SE" sz="1600" dirty="0">
                <a:latin typeface="Georgia" panose="02040502050405020303" pitchFamily="18" charset="0"/>
                <a:cs typeface="Arial"/>
              </a:rPr>
              <a:t>! Arkivboxarna ska heta </a:t>
            </a:r>
            <a:r>
              <a:rPr lang="sv-SE" sz="1600" b="1" dirty="0">
                <a:latin typeface="Georgia" panose="02040502050405020303" pitchFamily="18" charset="0"/>
                <a:cs typeface="Arial"/>
              </a:rPr>
              <a:t>Svensk standard</a:t>
            </a:r>
            <a:r>
              <a:rPr lang="sv-SE" sz="1600" b="1" dirty="0" smtClean="0">
                <a:latin typeface="Georgia" panose="02040502050405020303" pitchFamily="18" charset="0"/>
                <a:cs typeface="Arial"/>
              </a:rPr>
              <a:t>.</a:t>
            </a:r>
          </a:p>
          <a:p>
            <a:endParaRPr lang="sv-SE" sz="1600" b="1" dirty="0">
              <a:latin typeface="Georgia" panose="02040502050405020303" pitchFamily="18" charset="0"/>
              <a:cs typeface="Arial"/>
            </a:endParaRPr>
          </a:p>
          <a:p>
            <a:endParaRPr lang="sv-SE" sz="1600" b="1" dirty="0" smtClean="0">
              <a:latin typeface="Georgia" panose="02040502050405020303" pitchFamily="18" charset="0"/>
              <a:cs typeface="Arial"/>
            </a:endParaRPr>
          </a:p>
          <a:p>
            <a:endParaRPr lang="sv-SE" sz="1600" b="1" dirty="0">
              <a:latin typeface="Georgia" panose="02040502050405020303" pitchFamily="18" charset="0"/>
              <a:cs typeface="Arial"/>
            </a:endParaRPr>
          </a:p>
          <a:p>
            <a:endParaRPr lang="sv-SE" sz="1600" b="1" dirty="0" smtClean="0">
              <a:latin typeface="Georgia" panose="02040502050405020303" pitchFamily="18" charset="0"/>
              <a:cs typeface="Arial"/>
            </a:endParaRPr>
          </a:p>
          <a:p>
            <a:endParaRPr lang="sv-SE" sz="1600" b="1" dirty="0">
              <a:latin typeface="Georgia" panose="02040502050405020303" pitchFamily="18" charset="0"/>
              <a:cs typeface="Arial"/>
            </a:endParaRPr>
          </a:p>
          <a:p>
            <a:endParaRPr lang="sv-SE" sz="1600" b="1" dirty="0" smtClean="0">
              <a:latin typeface="Georgia" panose="02040502050405020303" pitchFamily="18" charset="0"/>
              <a:cs typeface="Arial"/>
            </a:endParaRPr>
          </a:p>
          <a:p>
            <a:endParaRPr lang="sv-SE" sz="1600" b="1" dirty="0" smtClean="0">
              <a:latin typeface="Georgia" panose="02040502050405020303" pitchFamily="18" charset="0"/>
              <a:cs typeface="Arial"/>
            </a:endParaRPr>
          </a:p>
          <a:p>
            <a:endParaRPr lang="sv-SE" sz="1600" b="1" dirty="0" smtClean="0">
              <a:latin typeface="Georgia" panose="02040502050405020303" pitchFamily="18" charset="0"/>
              <a:cs typeface="Arial"/>
            </a:endParaRPr>
          </a:p>
          <a:p>
            <a:endParaRPr lang="sv-SE" sz="1600" b="1" dirty="0">
              <a:latin typeface="Georgia" panose="02040502050405020303" pitchFamily="18" charset="0"/>
              <a:cs typeface="Arial"/>
            </a:endParaRPr>
          </a:p>
          <a:p>
            <a:endParaRPr lang="sv-SE" sz="1600" b="1" dirty="0">
              <a:latin typeface="Georgia" panose="02040502050405020303" pitchFamily="18" charset="0"/>
              <a:cs typeface="Arial"/>
            </a:endParaRPr>
          </a:p>
          <a:p>
            <a:pPr marL="342900" indent="-342900">
              <a:buFont typeface="Arial" panose="020B0604020202020204" pitchFamily="34" charset="0"/>
              <a:buChar char="•"/>
            </a:pPr>
            <a:r>
              <a:rPr lang="sv-SE" sz="1600" dirty="0"/>
              <a:t>Arkivboxar i A4-storlek, bredd 30 mm, finns att köpa hos </a:t>
            </a:r>
            <a:r>
              <a:rPr lang="sv-SE" sz="1600" dirty="0" err="1"/>
              <a:t>Kontorab</a:t>
            </a:r>
            <a:r>
              <a:rPr lang="sv-SE" sz="1600" dirty="0"/>
              <a:t> med artikelnummer 10530.</a:t>
            </a:r>
            <a:endParaRPr lang="sv-SE" sz="1600" b="1" dirty="0" smtClean="0">
              <a:latin typeface="Georgia" panose="02040502050405020303" pitchFamily="18" charset="0"/>
              <a:cs typeface="Arial"/>
            </a:endParaRPr>
          </a:p>
          <a:p>
            <a:pPr marL="342900" indent="-342900">
              <a:buFont typeface="Arial" panose="020B0604020202020204" pitchFamily="34" charset="0"/>
              <a:buChar char="•"/>
            </a:pPr>
            <a:r>
              <a:rPr lang="sv-SE" sz="1600" dirty="0" smtClean="0">
                <a:latin typeface="Georgia" panose="02040502050405020303" pitchFamily="18" charset="0"/>
                <a:cs typeface="Arial"/>
              </a:rPr>
              <a:t>Artikelnummer för 125 </a:t>
            </a:r>
            <a:r>
              <a:rPr lang="sv-SE" sz="1600" dirty="0" err="1" smtClean="0">
                <a:latin typeface="Georgia" panose="02040502050405020303" pitchFamily="18" charset="0"/>
                <a:cs typeface="Arial"/>
              </a:rPr>
              <a:t>st</a:t>
            </a:r>
            <a:r>
              <a:rPr lang="sv-SE" sz="1600" dirty="0" smtClean="0">
                <a:latin typeface="Georgia" panose="02040502050405020303" pitchFamily="18" charset="0"/>
                <a:cs typeface="Arial"/>
              </a:rPr>
              <a:t> vikta </a:t>
            </a:r>
            <a:r>
              <a:rPr lang="sv-SE" sz="1600" dirty="0" err="1" smtClean="0">
                <a:latin typeface="Georgia" panose="02040502050405020303" pitchFamily="18" charset="0"/>
                <a:cs typeface="Arial"/>
              </a:rPr>
              <a:t>aktomslag</a:t>
            </a:r>
            <a:r>
              <a:rPr lang="sv-SE" sz="1600" dirty="0" smtClean="0">
                <a:latin typeface="Georgia" panose="02040502050405020303" pitchFamily="18" charset="0"/>
                <a:cs typeface="Arial"/>
              </a:rPr>
              <a:t> </a:t>
            </a:r>
            <a:r>
              <a:rPr lang="sv-SE" sz="1600" dirty="0" smtClean="0"/>
              <a:t>188984 eller 500 </a:t>
            </a:r>
            <a:r>
              <a:rPr lang="sv-SE" sz="1600" dirty="0" err="1" smtClean="0"/>
              <a:t>st</a:t>
            </a:r>
            <a:r>
              <a:rPr lang="sv-SE" sz="1600" smtClean="0"/>
              <a:t> ovikta</a:t>
            </a:r>
            <a:r>
              <a:rPr lang="sv-SE" sz="1600" smtClean="0">
                <a:latin typeface="Georgia" panose="02040502050405020303" pitchFamily="18" charset="0"/>
                <a:cs typeface="Arial"/>
              </a:rPr>
              <a:t> </a:t>
            </a:r>
            <a:r>
              <a:rPr lang="sv-SE" sz="1600" dirty="0" smtClean="0"/>
              <a:t>840690.</a:t>
            </a:r>
          </a:p>
          <a:p>
            <a:pPr marL="342900" indent="-342900">
              <a:buFont typeface="Arial" panose="020B0604020202020204" pitchFamily="34" charset="0"/>
              <a:buChar char="•"/>
            </a:pPr>
            <a:r>
              <a:rPr lang="sv-SE" sz="1600" dirty="0" smtClean="0">
                <a:latin typeface="Georgia" panose="02040502050405020303" pitchFamily="18" charset="0"/>
                <a:cs typeface="Arial"/>
              </a:rPr>
              <a:t>Mer information på </a:t>
            </a:r>
            <a:r>
              <a:rPr lang="sv-SE" sz="1600" dirty="0" smtClean="0">
                <a:latin typeface="Georgia" panose="02040502050405020303" pitchFamily="18" charset="0"/>
                <a:cs typeface="Arial"/>
                <a:hlinkClick r:id="rId2"/>
              </a:rPr>
              <a:t>www.linkoping.se/stadsarkiv</a:t>
            </a:r>
            <a:endParaRPr lang="sv-SE" sz="1600" dirty="0" smtClean="0">
              <a:latin typeface="Georgia" panose="02040502050405020303" pitchFamily="18" charset="0"/>
              <a:cs typeface="Arial"/>
            </a:endParaRPr>
          </a:p>
        </p:txBody>
      </p:sp>
      <p:pic>
        <p:nvPicPr>
          <p:cNvPr id="9" name="Bildobjekt 8"/>
          <p:cNvPicPr>
            <a:picLocks noChangeAspect="1"/>
          </p:cNvPicPr>
          <p:nvPr/>
        </p:nvPicPr>
        <p:blipFill>
          <a:blip r:embed="rId3"/>
          <a:stretch>
            <a:fillRect/>
          </a:stretch>
        </p:blipFill>
        <p:spPr>
          <a:xfrm>
            <a:off x="1039691" y="1556792"/>
            <a:ext cx="5457973" cy="2841137"/>
          </a:xfrm>
          <a:prstGeom prst="rect">
            <a:avLst/>
          </a:prstGeom>
        </p:spPr>
      </p:pic>
      <p:sp>
        <p:nvSpPr>
          <p:cNvPr id="11" name="Platshållare för sidfot 4"/>
          <p:cNvSpPr>
            <a:spLocks noGrp="1"/>
          </p:cNvSpPr>
          <p:nvPr>
            <p:ph type="ftr" sz="quarter" idx="11"/>
          </p:nvPr>
        </p:nvSpPr>
        <p:spPr>
          <a:xfrm>
            <a:off x="2908300" y="6356350"/>
            <a:ext cx="3613150" cy="365125"/>
          </a:xfrm>
          <a:noFill/>
        </p:spPr>
        <p:txBody>
          <a:bodyPr/>
          <a:lstStyle/>
          <a:p>
            <a:r>
              <a:rPr lang="sv-SE" smtClean="0">
                <a:latin typeface="Arial" pitchFamily="34" charset="0"/>
              </a:rPr>
              <a:t>Arkivutbildning personalhandlingar</a:t>
            </a:r>
            <a:endParaRPr lang="sv-SE" dirty="0" smtClean="0">
              <a:latin typeface="Arial" pitchFamily="34" charset="0"/>
            </a:endParaRPr>
          </a:p>
        </p:txBody>
      </p:sp>
    </p:spTree>
    <p:extLst>
      <p:ext uri="{BB962C8B-B14F-4D97-AF65-F5344CB8AC3E}">
        <p14:creationId xmlns:p14="http://schemas.microsoft.com/office/powerpoint/2010/main" val="29349493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548680"/>
            <a:ext cx="7772400" cy="1143000"/>
          </a:xfrm>
        </p:spPr>
        <p:txBody>
          <a:bodyPr/>
          <a:lstStyle/>
          <a:p>
            <a:pPr algn="ctr"/>
            <a:r>
              <a:rPr lang="sv-SE" sz="3200" dirty="0" smtClean="0"/>
              <a:t>Nu lite praktiska övningar</a:t>
            </a:r>
            <a:endParaRPr lang="sv-SE" sz="3200" dirty="0"/>
          </a:p>
        </p:txBody>
      </p:sp>
      <p:sp>
        <p:nvSpPr>
          <p:cNvPr id="3" name="Underrubrik 2"/>
          <p:cNvSpPr>
            <a:spLocks noGrp="1"/>
          </p:cNvSpPr>
          <p:nvPr>
            <p:ph type="subTitle" idx="1"/>
          </p:nvPr>
        </p:nvSpPr>
        <p:spPr/>
        <p:txBody>
          <a:bodyPr/>
          <a:lstStyle/>
          <a:p>
            <a:endParaRPr lang="sv-SE" dirty="0"/>
          </a:p>
        </p:txBody>
      </p:sp>
      <p:sp>
        <p:nvSpPr>
          <p:cNvPr id="4" name="Platshållare för datum 3"/>
          <p:cNvSpPr>
            <a:spLocks noGrp="1"/>
          </p:cNvSpPr>
          <p:nvPr>
            <p:ph type="dt" sz="half" idx="10"/>
          </p:nvPr>
        </p:nvSpPr>
        <p:spPr/>
        <p:txBody>
          <a:bodyPr/>
          <a:lstStyle/>
          <a:p>
            <a:pPr>
              <a:defRPr/>
            </a:pPr>
            <a:fld id="{DC0D84D4-E8D7-4620-9FC2-1A9647DB5E1B}" type="datetime1">
              <a:rPr lang="sv-SE" smtClean="0"/>
              <a:t>2019-10-08</a:t>
            </a:fld>
            <a:endParaRPr lang="sv-SE" dirty="0"/>
          </a:p>
        </p:txBody>
      </p:sp>
      <p:sp>
        <p:nvSpPr>
          <p:cNvPr id="5" name="Platshållare för sidfot 4"/>
          <p:cNvSpPr>
            <a:spLocks noGrp="1"/>
          </p:cNvSpPr>
          <p:nvPr>
            <p:ph type="ftr" sz="quarter" idx="11"/>
          </p:nvPr>
        </p:nvSpPr>
        <p:spPr/>
        <p:txBody>
          <a:bodyPr/>
          <a:lstStyle/>
          <a:p>
            <a:pPr>
              <a:defRPr/>
            </a:pPr>
            <a:r>
              <a:rPr lang="sv-SE" smtClean="0"/>
              <a:t>Arkivutbildning personalhandlingar</a:t>
            </a:r>
            <a:endParaRPr lang="sv-SE" dirty="0"/>
          </a:p>
        </p:txBody>
      </p:sp>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140" y="2022810"/>
            <a:ext cx="4695720" cy="3522577"/>
          </a:xfrm>
          <a:prstGeom prst="rect">
            <a:avLst/>
          </a:prstGeom>
        </p:spPr>
      </p:pic>
    </p:spTree>
    <p:extLst>
      <p:ext uri="{BB962C8B-B14F-4D97-AF65-F5344CB8AC3E}">
        <p14:creationId xmlns:p14="http://schemas.microsoft.com/office/powerpoint/2010/main" val="22557511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ubrik 1"/>
          <p:cNvSpPr>
            <a:spLocks noGrp="1"/>
          </p:cNvSpPr>
          <p:nvPr>
            <p:ph type="ctrTitle"/>
          </p:nvPr>
        </p:nvSpPr>
        <p:spPr>
          <a:xfrm>
            <a:off x="685800" y="332656"/>
            <a:ext cx="7772400" cy="792088"/>
          </a:xfrm>
        </p:spPr>
        <p:txBody>
          <a:bodyPr/>
          <a:lstStyle/>
          <a:p>
            <a:pPr algn="ctr"/>
            <a:r>
              <a:rPr lang="sv-SE" sz="3600" dirty="0" smtClean="0"/>
              <a:t>Leveransreversal</a:t>
            </a:r>
          </a:p>
        </p:txBody>
      </p:sp>
      <p:sp>
        <p:nvSpPr>
          <p:cNvPr id="26627" name="Underrubrik 2"/>
          <p:cNvSpPr>
            <a:spLocks noGrp="1"/>
          </p:cNvSpPr>
          <p:nvPr>
            <p:ph type="subTitle" idx="1"/>
          </p:nvPr>
        </p:nvSpPr>
        <p:spPr>
          <a:xfrm>
            <a:off x="755576" y="1412776"/>
            <a:ext cx="6624736" cy="4643438"/>
          </a:xfrm>
        </p:spPr>
        <p:txBody>
          <a:bodyPr/>
          <a:lstStyle/>
          <a:p>
            <a:pPr>
              <a:buFont typeface="Arial" pitchFamily="34" charset="0"/>
              <a:buChar char="•"/>
            </a:pPr>
            <a:r>
              <a:rPr lang="sv-SE" dirty="0" smtClean="0">
                <a:latin typeface="Arial" pitchFamily="34" charset="0"/>
                <a:ea typeface="ＭＳ Ｐゴシック" pitchFamily="34" charset="-128"/>
                <a:cs typeface="Arial" pitchFamily="34" charset="0"/>
              </a:rPr>
              <a:t> Reversal är en kvittens på överlämnat material</a:t>
            </a:r>
          </a:p>
          <a:p>
            <a:pPr>
              <a:buFont typeface="Arial" pitchFamily="34" charset="0"/>
              <a:buChar char="•"/>
            </a:pPr>
            <a:r>
              <a:rPr lang="sv-SE" dirty="0" smtClean="0">
                <a:latin typeface="Arial" pitchFamily="34" charset="0"/>
              </a:rPr>
              <a:t> Börja fyll i bilagor och huvudblankett sist</a:t>
            </a:r>
          </a:p>
          <a:p>
            <a:pPr>
              <a:buFont typeface="Arial" pitchFamily="34" charset="0"/>
              <a:buChar char="•"/>
            </a:pPr>
            <a:r>
              <a:rPr lang="sv-SE" dirty="0" smtClean="0">
                <a:latin typeface="Arial" pitchFamily="34" charset="0"/>
              </a:rPr>
              <a:t> En bilaga per verksamhetsområde som lämnas in</a:t>
            </a:r>
          </a:p>
          <a:p>
            <a:pPr>
              <a:buFont typeface="Arial" pitchFamily="34" charset="0"/>
              <a:buChar char="•"/>
            </a:pPr>
            <a:r>
              <a:rPr lang="sv-SE" dirty="0" smtClean="0">
                <a:latin typeface="Arial" pitchFamily="34" charset="0"/>
              </a:rPr>
              <a:t> Huvudblanketten är en sammanfattning av bilagorna</a:t>
            </a:r>
          </a:p>
          <a:p>
            <a:r>
              <a:rPr lang="sv-SE" dirty="0" smtClean="0">
                <a:latin typeface="Arial" pitchFamily="34" charset="0"/>
              </a:rPr>
              <a:t> </a:t>
            </a:r>
            <a:r>
              <a:rPr lang="sv-SE" dirty="0">
                <a:latin typeface="Arial" pitchFamily="34" charset="0"/>
              </a:rPr>
              <a:t> </a:t>
            </a:r>
            <a:r>
              <a:rPr lang="sv-SE" dirty="0" smtClean="0">
                <a:latin typeface="Arial" pitchFamily="34" charset="0"/>
              </a:rPr>
              <a:t>dvs. fler bilaga 1 kan sammanfattas på en</a:t>
            </a:r>
            <a:br>
              <a:rPr lang="sv-SE" dirty="0" smtClean="0">
                <a:latin typeface="Arial" pitchFamily="34" charset="0"/>
              </a:rPr>
            </a:br>
            <a:r>
              <a:rPr lang="sv-SE" dirty="0" smtClean="0">
                <a:latin typeface="Arial" pitchFamily="34" charset="0"/>
              </a:rPr>
              <a:t>  huvudblankett</a:t>
            </a:r>
          </a:p>
          <a:p>
            <a:pPr>
              <a:buFont typeface="Arial" pitchFamily="34" charset="0"/>
              <a:buChar char="•"/>
            </a:pPr>
            <a:r>
              <a:rPr lang="sv-SE" dirty="0" smtClean="0">
                <a:latin typeface="Arial" pitchFamily="34" charset="0"/>
              </a:rPr>
              <a:t> Fyll i ort och namnförtydligande, men </a:t>
            </a:r>
            <a:r>
              <a:rPr lang="sv-SE" u="sng" dirty="0" smtClean="0">
                <a:latin typeface="Arial" pitchFamily="34" charset="0"/>
              </a:rPr>
              <a:t>ej</a:t>
            </a:r>
            <a:r>
              <a:rPr lang="sv-SE" dirty="0" smtClean="0">
                <a:latin typeface="Arial" pitchFamily="34" charset="0"/>
              </a:rPr>
              <a:t> datum </a:t>
            </a:r>
          </a:p>
          <a:p>
            <a:pPr>
              <a:buFont typeface="Arial" pitchFamily="34" charset="0"/>
              <a:buChar char="•"/>
            </a:pPr>
            <a:r>
              <a:rPr lang="sv-SE" dirty="0" smtClean="0">
                <a:latin typeface="Arial" pitchFamily="34" charset="0"/>
              </a:rPr>
              <a:t> Skrivs ut i två exemplar på Svenskt Arkiv</a:t>
            </a:r>
          </a:p>
          <a:p>
            <a:pPr>
              <a:buFont typeface="Arial" pitchFamily="34" charset="0"/>
              <a:buChar char="•"/>
            </a:pPr>
            <a:r>
              <a:rPr lang="sv-SE" dirty="0" smtClean="0">
                <a:latin typeface="Arial" pitchFamily="34" charset="0"/>
              </a:rPr>
              <a:t> Medtages vid leverans</a:t>
            </a:r>
          </a:p>
          <a:p>
            <a:endParaRPr lang="sv-SE" dirty="0" smtClean="0">
              <a:latin typeface="Arial" pitchFamily="34" charset="0"/>
            </a:endParaRPr>
          </a:p>
        </p:txBody>
      </p:sp>
      <p:sp>
        <p:nvSpPr>
          <p:cNvPr id="26628" name="Platshållare för datum 3"/>
          <p:cNvSpPr>
            <a:spLocks noGrp="1"/>
          </p:cNvSpPr>
          <p:nvPr>
            <p:ph type="dt" sz="quarter" idx="10"/>
          </p:nvPr>
        </p:nvSpPr>
        <p:spPr>
          <a:noFill/>
        </p:spPr>
        <p:txBody>
          <a:bodyPr/>
          <a:lstStyle/>
          <a:p>
            <a:fld id="{DF2A4FC4-9164-4A28-A290-622A68CDBBEE}" type="datetime1">
              <a:rPr lang="sv-SE" smtClean="0">
                <a:latin typeface="Arial" pitchFamily="34" charset="0"/>
              </a:rPr>
              <a:t>2019-10-08</a:t>
            </a:fld>
            <a:endParaRPr lang="sv-SE" dirty="0" smtClean="0">
              <a:latin typeface="Arial" pitchFamily="34" charset="0"/>
            </a:endParaRPr>
          </a:p>
        </p:txBody>
      </p:sp>
      <p:sp>
        <p:nvSpPr>
          <p:cNvPr id="26629" name="Platshållare för sidfot 4"/>
          <p:cNvSpPr>
            <a:spLocks noGrp="1"/>
          </p:cNvSpPr>
          <p:nvPr>
            <p:ph type="ftr" sz="quarter" idx="11"/>
          </p:nvPr>
        </p:nvSpPr>
        <p:spPr>
          <a:noFill/>
        </p:spPr>
        <p:txBody>
          <a:bodyPr/>
          <a:lstStyle/>
          <a:p>
            <a:r>
              <a:rPr lang="sv-SE" smtClean="0">
                <a:latin typeface="Arial" pitchFamily="34" charset="0"/>
              </a:rPr>
              <a:t>Arkivutbildning personalhandlingar</a:t>
            </a:r>
            <a:endParaRPr lang="sv-SE" dirty="0" smtClean="0">
              <a:latin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Platshållare för datum 3"/>
          <p:cNvSpPr>
            <a:spLocks noGrp="1"/>
          </p:cNvSpPr>
          <p:nvPr>
            <p:ph type="dt" sz="quarter" idx="10"/>
          </p:nvPr>
        </p:nvSpPr>
        <p:spPr>
          <a:noFill/>
        </p:spPr>
        <p:txBody>
          <a:bodyPr/>
          <a:lstStyle/>
          <a:p>
            <a:fld id="{8A6B0A5C-1721-4D9B-AB34-842017B1F081}" type="datetime1">
              <a:rPr lang="sv-SE" smtClean="0">
                <a:latin typeface="Arial" pitchFamily="34" charset="0"/>
              </a:rPr>
              <a:t>2019-10-08</a:t>
            </a:fld>
            <a:endParaRPr lang="sv-SE" smtClean="0">
              <a:latin typeface="Arial" pitchFamily="34" charset="0"/>
            </a:endParaRPr>
          </a:p>
        </p:txBody>
      </p:sp>
      <p:sp>
        <p:nvSpPr>
          <p:cNvPr id="28676" name="Platshållare för sidfot 4"/>
          <p:cNvSpPr>
            <a:spLocks noGrp="1"/>
          </p:cNvSpPr>
          <p:nvPr>
            <p:ph type="ftr" sz="quarter" idx="11"/>
          </p:nvPr>
        </p:nvSpPr>
        <p:spPr>
          <a:xfrm>
            <a:off x="2908300" y="6356350"/>
            <a:ext cx="3613150" cy="365125"/>
          </a:xfrm>
          <a:noFill/>
        </p:spPr>
        <p:txBody>
          <a:bodyPr/>
          <a:lstStyle/>
          <a:p>
            <a:r>
              <a:rPr lang="sv-SE" smtClean="0">
                <a:latin typeface="Arial" pitchFamily="34" charset="0"/>
              </a:rPr>
              <a:t>Arkivutbildning personalhandlingar</a:t>
            </a:r>
            <a:endParaRPr lang="sv-SE" dirty="0" smtClean="0">
              <a:latin typeface="Arial" pitchFamily="34" charset="0"/>
            </a:endParaRPr>
          </a:p>
        </p:txBody>
      </p:sp>
      <p:sp>
        <p:nvSpPr>
          <p:cNvPr id="8" name="Rektangel 7"/>
          <p:cNvSpPr/>
          <p:nvPr/>
        </p:nvSpPr>
        <p:spPr>
          <a:xfrm>
            <a:off x="861802" y="1565240"/>
            <a:ext cx="7454614" cy="646331"/>
          </a:xfrm>
          <a:prstGeom prst="rect">
            <a:avLst/>
          </a:prstGeom>
        </p:spPr>
        <p:txBody>
          <a:bodyPr wrap="square">
            <a:spAutoFit/>
          </a:bodyPr>
          <a:lstStyle/>
          <a:p>
            <a:endParaRPr lang="sv-SE" dirty="0" smtClean="0"/>
          </a:p>
          <a:p>
            <a:r>
              <a:rPr lang="sv-SE" dirty="0" smtClean="0">
                <a:hlinkClick r:id="rId3"/>
              </a:rPr>
              <a:t>www.linkoping.se/utforarwebben/arkiv/leverans-av-arkivhandlingar/</a:t>
            </a:r>
            <a:endParaRPr lang="sv-SE" dirty="0" smtClean="0"/>
          </a:p>
        </p:txBody>
      </p:sp>
      <p:sp>
        <p:nvSpPr>
          <p:cNvPr id="11" name="Rektangel 10"/>
          <p:cNvSpPr/>
          <p:nvPr/>
        </p:nvSpPr>
        <p:spPr>
          <a:xfrm>
            <a:off x="1520788" y="620688"/>
            <a:ext cx="5598368" cy="923330"/>
          </a:xfrm>
          <a:prstGeom prst="rect">
            <a:avLst/>
          </a:prstGeom>
        </p:spPr>
        <p:txBody>
          <a:bodyPr wrap="square">
            <a:spAutoFit/>
          </a:bodyPr>
          <a:lstStyle/>
          <a:p>
            <a:pPr algn="ctr"/>
            <a:r>
              <a:rPr lang="sv-SE" sz="3600" dirty="0" smtClean="0"/>
              <a:t>Länkar till </a:t>
            </a:r>
            <a:r>
              <a:rPr lang="sv-SE" sz="3600" dirty="0" err="1" smtClean="0"/>
              <a:t>reversaler</a:t>
            </a:r>
            <a:endParaRPr lang="sv-SE" dirty="0"/>
          </a:p>
          <a:p>
            <a:endParaRPr lang="sv-SE" dirty="0"/>
          </a:p>
        </p:txBody>
      </p:sp>
      <p:pic>
        <p:nvPicPr>
          <p:cNvPr id="3" name="Bildobjekt 2"/>
          <p:cNvPicPr>
            <a:picLocks noChangeAspect="1"/>
          </p:cNvPicPr>
          <p:nvPr/>
        </p:nvPicPr>
        <p:blipFill rotWithShape="1">
          <a:blip r:embed="rId4"/>
          <a:srcRect l="25982" t="10801" r="26769" b="19200"/>
          <a:stretch/>
        </p:blipFill>
        <p:spPr>
          <a:xfrm>
            <a:off x="4067944" y="2443402"/>
            <a:ext cx="4466282" cy="3721902"/>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endParaRPr lang="sv-SE"/>
          </a:p>
        </p:txBody>
      </p:sp>
      <p:sp>
        <p:nvSpPr>
          <p:cNvPr id="3" name="Underrubrik 2"/>
          <p:cNvSpPr>
            <a:spLocks noGrp="1"/>
          </p:cNvSpPr>
          <p:nvPr>
            <p:ph type="subTitle" idx="1"/>
          </p:nvPr>
        </p:nvSpPr>
        <p:spPr/>
        <p:txBody>
          <a:bodyPr/>
          <a:lstStyle/>
          <a:p>
            <a:endParaRPr lang="sv-SE"/>
          </a:p>
        </p:txBody>
      </p:sp>
      <p:sp>
        <p:nvSpPr>
          <p:cNvPr id="4" name="Platshållare för datum 3"/>
          <p:cNvSpPr>
            <a:spLocks noGrp="1"/>
          </p:cNvSpPr>
          <p:nvPr>
            <p:ph type="dt" sz="half" idx="10"/>
          </p:nvPr>
        </p:nvSpPr>
        <p:spPr/>
        <p:txBody>
          <a:bodyPr/>
          <a:lstStyle/>
          <a:p>
            <a:pPr>
              <a:defRPr/>
            </a:pPr>
            <a:fld id="{D9E9B2E9-8048-4C4A-8DA2-2514359E037C}" type="datetime1">
              <a:rPr lang="sv-SE" smtClean="0"/>
              <a:t>2019-10-08</a:t>
            </a:fld>
            <a:endParaRPr lang="sv-SE" dirty="0"/>
          </a:p>
        </p:txBody>
      </p:sp>
      <p:sp>
        <p:nvSpPr>
          <p:cNvPr id="5" name="Platshållare för sidfot 4"/>
          <p:cNvSpPr>
            <a:spLocks noGrp="1"/>
          </p:cNvSpPr>
          <p:nvPr>
            <p:ph type="ftr" sz="quarter" idx="11"/>
          </p:nvPr>
        </p:nvSpPr>
        <p:spPr/>
        <p:txBody>
          <a:bodyPr/>
          <a:lstStyle/>
          <a:p>
            <a:pPr>
              <a:defRPr/>
            </a:pPr>
            <a:r>
              <a:rPr lang="sv-SE" smtClean="0"/>
              <a:t>Arkivutbildning personalhandlingar</a:t>
            </a:r>
            <a:endParaRPr lang="sv-SE" dirty="0"/>
          </a:p>
        </p:txBody>
      </p:sp>
      <p:sp>
        <p:nvSpPr>
          <p:cNvPr id="9" name="Rubrik 1"/>
          <p:cNvSpPr txBox="1">
            <a:spLocks/>
          </p:cNvSpPr>
          <p:nvPr/>
        </p:nvSpPr>
        <p:spPr>
          <a:xfrm>
            <a:off x="654122" y="168945"/>
            <a:ext cx="7772400" cy="1143000"/>
          </a:xfrm>
          <a:prstGeom prst="rect">
            <a:avLst/>
          </a:prstGeom>
        </p:spPr>
        <p:txBody>
          <a:bodyPr anchor="t"/>
          <a:lstStyle>
            <a:lvl1pPr algn="l" defTabSz="457200" rtl="0" fontAlgn="base">
              <a:spcBef>
                <a:spcPct val="0"/>
              </a:spcBef>
              <a:spcAft>
                <a:spcPct val="0"/>
              </a:spcAft>
              <a:defRPr sz="4400" kern="1200">
                <a:solidFill>
                  <a:schemeClr val="tx1"/>
                </a:solidFill>
                <a:latin typeface="Georgia"/>
                <a:ea typeface="ＭＳ Ｐゴシック" charset="0"/>
                <a:cs typeface="Georgia"/>
              </a:defRPr>
            </a:lvl1pPr>
            <a:lvl2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2pPr>
            <a:lvl3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3pPr>
            <a:lvl4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4pPr>
            <a:lvl5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5pPr>
            <a:lvl6pPr marL="457200" algn="ctr" defTabSz="457200" rtl="0" eaLnBrk="1" fontAlgn="base" hangingPunct="1">
              <a:spcBef>
                <a:spcPct val="0"/>
              </a:spcBef>
              <a:spcAft>
                <a:spcPct val="0"/>
              </a:spcAft>
              <a:defRPr sz="4400">
                <a:solidFill>
                  <a:schemeClr val="tx1"/>
                </a:solidFill>
                <a:latin typeface="Georgia"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Georgia"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Georgia"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Georgia" charset="0"/>
                <a:ea typeface="ＭＳ Ｐゴシック" charset="0"/>
              </a:defRPr>
            </a:lvl9pPr>
          </a:lstStyle>
          <a:p>
            <a:pPr algn="ctr"/>
            <a:r>
              <a:rPr lang="sv-SE" dirty="0" smtClean="0"/>
              <a:t>Exempel på bilaga 2</a:t>
            </a:r>
            <a:endParaRPr lang="sv-SE" dirty="0"/>
          </a:p>
        </p:txBody>
      </p:sp>
      <p:pic>
        <p:nvPicPr>
          <p:cNvPr id="7" name="Bildobjekt 6"/>
          <p:cNvPicPr>
            <a:picLocks noChangeAspect="1"/>
          </p:cNvPicPr>
          <p:nvPr/>
        </p:nvPicPr>
        <p:blipFill>
          <a:blip r:embed="rId3"/>
          <a:stretch>
            <a:fillRect/>
          </a:stretch>
        </p:blipFill>
        <p:spPr>
          <a:xfrm>
            <a:off x="323528" y="1124743"/>
            <a:ext cx="8578041" cy="4934049"/>
          </a:xfrm>
          <a:prstGeom prst="rect">
            <a:avLst/>
          </a:prstGeom>
        </p:spPr>
      </p:pic>
    </p:spTree>
    <p:extLst>
      <p:ext uri="{BB962C8B-B14F-4D97-AF65-F5344CB8AC3E}">
        <p14:creationId xmlns:p14="http://schemas.microsoft.com/office/powerpoint/2010/main" val="19242808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ubrik 1"/>
          <p:cNvSpPr>
            <a:spLocks noGrp="1"/>
          </p:cNvSpPr>
          <p:nvPr>
            <p:ph type="ctrTitle"/>
          </p:nvPr>
        </p:nvSpPr>
        <p:spPr>
          <a:xfrm>
            <a:off x="467544" y="116632"/>
            <a:ext cx="7772400" cy="1143000"/>
          </a:xfrm>
        </p:spPr>
        <p:txBody>
          <a:bodyPr/>
          <a:lstStyle/>
          <a:p>
            <a:pPr algn="ctr"/>
            <a:r>
              <a:rPr lang="sv-SE" sz="3600" dirty="0" smtClean="0"/>
              <a:t>Huvudblankett</a:t>
            </a:r>
          </a:p>
        </p:txBody>
      </p:sp>
      <p:sp>
        <p:nvSpPr>
          <p:cNvPr id="27651" name="Platshållare för datum 3"/>
          <p:cNvSpPr>
            <a:spLocks noGrp="1"/>
          </p:cNvSpPr>
          <p:nvPr>
            <p:ph type="dt" sz="quarter" idx="10"/>
          </p:nvPr>
        </p:nvSpPr>
        <p:spPr>
          <a:noFill/>
        </p:spPr>
        <p:txBody>
          <a:bodyPr/>
          <a:lstStyle/>
          <a:p>
            <a:fld id="{12AB9E36-AC5B-4A36-B367-2DFF2F843D60}" type="datetime1">
              <a:rPr lang="sv-SE" smtClean="0">
                <a:latin typeface="Arial" pitchFamily="34" charset="0"/>
              </a:rPr>
              <a:t>2019-10-08</a:t>
            </a:fld>
            <a:endParaRPr lang="sv-SE" smtClean="0">
              <a:latin typeface="Arial" pitchFamily="34" charset="0"/>
            </a:endParaRPr>
          </a:p>
        </p:txBody>
      </p:sp>
      <p:sp>
        <p:nvSpPr>
          <p:cNvPr id="27652" name="Platshållare för sidfot 4"/>
          <p:cNvSpPr>
            <a:spLocks noGrp="1"/>
          </p:cNvSpPr>
          <p:nvPr>
            <p:ph type="ftr" sz="quarter" idx="11"/>
          </p:nvPr>
        </p:nvSpPr>
        <p:spPr>
          <a:xfrm>
            <a:off x="2908300" y="6356598"/>
            <a:ext cx="3613150" cy="365125"/>
          </a:xfrm>
          <a:noFill/>
        </p:spPr>
        <p:txBody>
          <a:bodyPr/>
          <a:lstStyle/>
          <a:p>
            <a:r>
              <a:rPr lang="sv-SE" smtClean="0">
                <a:latin typeface="Arial" pitchFamily="34" charset="0"/>
              </a:rPr>
              <a:t>Arkivutbildning personalhandlingar</a:t>
            </a:r>
            <a:endParaRPr lang="sv-SE" dirty="0" smtClean="0">
              <a:latin typeface="Arial" pitchFamily="34" charset="0"/>
            </a:endParaRPr>
          </a:p>
        </p:txBody>
      </p:sp>
      <p:pic>
        <p:nvPicPr>
          <p:cNvPr id="2" name="Bildobjekt 1"/>
          <p:cNvPicPr>
            <a:picLocks noChangeAspect="1"/>
          </p:cNvPicPr>
          <p:nvPr/>
        </p:nvPicPr>
        <p:blipFill>
          <a:blip r:embed="rId3"/>
          <a:stretch>
            <a:fillRect/>
          </a:stretch>
        </p:blipFill>
        <p:spPr>
          <a:xfrm>
            <a:off x="2339752" y="783211"/>
            <a:ext cx="3902643" cy="5598117"/>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548680"/>
            <a:ext cx="7772400" cy="1143000"/>
          </a:xfrm>
        </p:spPr>
        <p:txBody>
          <a:bodyPr/>
          <a:lstStyle/>
          <a:p>
            <a:pPr algn="ctr"/>
            <a:r>
              <a:rPr lang="sv-SE" sz="3200" dirty="0" smtClean="0"/>
              <a:t>Övning att fylla i </a:t>
            </a:r>
            <a:r>
              <a:rPr lang="sv-SE" sz="3200" dirty="0" err="1" smtClean="0"/>
              <a:t>reversaler</a:t>
            </a:r>
            <a:endParaRPr lang="sv-SE" sz="3200" dirty="0"/>
          </a:p>
        </p:txBody>
      </p:sp>
      <p:sp>
        <p:nvSpPr>
          <p:cNvPr id="3" name="Underrubrik 2"/>
          <p:cNvSpPr>
            <a:spLocks noGrp="1"/>
          </p:cNvSpPr>
          <p:nvPr>
            <p:ph type="subTitle" idx="1"/>
          </p:nvPr>
        </p:nvSpPr>
        <p:spPr>
          <a:xfrm>
            <a:off x="685800" y="1484784"/>
            <a:ext cx="7772400" cy="4535016"/>
          </a:xfrm>
        </p:spPr>
        <p:txBody>
          <a:bodyPr/>
          <a:lstStyle/>
          <a:p>
            <a:endParaRPr lang="sv-SE" dirty="0"/>
          </a:p>
        </p:txBody>
      </p:sp>
      <p:sp>
        <p:nvSpPr>
          <p:cNvPr id="4" name="Platshållare för datum 3"/>
          <p:cNvSpPr>
            <a:spLocks noGrp="1"/>
          </p:cNvSpPr>
          <p:nvPr>
            <p:ph type="dt" sz="half" idx="10"/>
          </p:nvPr>
        </p:nvSpPr>
        <p:spPr/>
        <p:txBody>
          <a:bodyPr/>
          <a:lstStyle/>
          <a:p>
            <a:pPr>
              <a:defRPr/>
            </a:pPr>
            <a:fld id="{69662DDC-DED6-49FF-92F8-CA2C107F2183}" type="datetime1">
              <a:rPr lang="sv-SE" smtClean="0"/>
              <a:t>2019-10-08</a:t>
            </a:fld>
            <a:endParaRPr lang="sv-SE" dirty="0"/>
          </a:p>
        </p:txBody>
      </p:sp>
      <p:sp>
        <p:nvSpPr>
          <p:cNvPr id="5" name="Platshållare för sidfot 4"/>
          <p:cNvSpPr>
            <a:spLocks noGrp="1"/>
          </p:cNvSpPr>
          <p:nvPr>
            <p:ph type="ftr" sz="quarter" idx="11"/>
          </p:nvPr>
        </p:nvSpPr>
        <p:spPr/>
        <p:txBody>
          <a:bodyPr/>
          <a:lstStyle/>
          <a:p>
            <a:pPr>
              <a:defRPr/>
            </a:pPr>
            <a:r>
              <a:rPr lang="sv-SE" smtClean="0"/>
              <a:t>Arkivutbildning personalhandlingar</a:t>
            </a:r>
            <a:endParaRPr lang="sv-SE" dirty="0"/>
          </a:p>
        </p:txBody>
      </p:sp>
      <p:pic>
        <p:nvPicPr>
          <p:cNvPr id="7" name="Bildobjekt 6"/>
          <p:cNvPicPr>
            <a:picLocks noChangeAspect="1"/>
          </p:cNvPicPr>
          <p:nvPr/>
        </p:nvPicPr>
        <p:blipFill>
          <a:blip r:embed="rId3"/>
          <a:stretch>
            <a:fillRect/>
          </a:stretch>
        </p:blipFill>
        <p:spPr>
          <a:xfrm rot="19806090">
            <a:off x="1906661" y="2013211"/>
            <a:ext cx="2638213" cy="3589405"/>
          </a:xfrm>
          <a:prstGeom prst="rect">
            <a:avLst/>
          </a:prstGeom>
        </p:spPr>
      </p:pic>
      <p:pic>
        <p:nvPicPr>
          <p:cNvPr id="8" name="Bildobjekt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6302" y="2180134"/>
            <a:ext cx="1279994" cy="1279994"/>
          </a:xfrm>
          <a:prstGeom prst="rect">
            <a:avLst/>
          </a:prstGeom>
        </p:spPr>
      </p:pic>
    </p:spTree>
    <p:extLst>
      <p:ext uri="{BB962C8B-B14F-4D97-AF65-F5344CB8AC3E}">
        <p14:creationId xmlns:p14="http://schemas.microsoft.com/office/powerpoint/2010/main" val="6988843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ubrik 1"/>
          <p:cNvSpPr>
            <a:spLocks noGrp="1"/>
          </p:cNvSpPr>
          <p:nvPr>
            <p:ph type="ctrTitle"/>
          </p:nvPr>
        </p:nvSpPr>
        <p:spPr>
          <a:xfrm>
            <a:off x="611560" y="341784"/>
            <a:ext cx="7772400" cy="1143000"/>
          </a:xfrm>
        </p:spPr>
        <p:txBody>
          <a:bodyPr/>
          <a:lstStyle/>
          <a:p>
            <a:pPr algn="ctr"/>
            <a:r>
              <a:rPr lang="sv-SE" sz="3600" dirty="0" smtClean="0">
                <a:latin typeface="Georgia" pitchFamily="18" charset="0"/>
              </a:rPr>
              <a:t>Kontrollpunkter inför </a:t>
            </a:r>
            <a:r>
              <a:rPr lang="sv-SE" sz="3600" dirty="0" smtClean="0"/>
              <a:t>leverans</a:t>
            </a:r>
          </a:p>
        </p:txBody>
      </p:sp>
      <p:sp>
        <p:nvSpPr>
          <p:cNvPr id="27651" name="Platshållare för datum 3"/>
          <p:cNvSpPr>
            <a:spLocks noGrp="1"/>
          </p:cNvSpPr>
          <p:nvPr>
            <p:ph type="dt" sz="quarter" idx="10"/>
          </p:nvPr>
        </p:nvSpPr>
        <p:spPr>
          <a:noFill/>
        </p:spPr>
        <p:txBody>
          <a:bodyPr/>
          <a:lstStyle/>
          <a:p>
            <a:fld id="{DCFC5EEB-6F4E-458F-90B4-67EBBBDC61EF}" type="datetime1">
              <a:rPr lang="sv-SE" smtClean="0">
                <a:latin typeface="Arial" pitchFamily="34" charset="0"/>
              </a:rPr>
              <a:t>2019-10-08</a:t>
            </a:fld>
            <a:endParaRPr lang="sv-SE" smtClean="0">
              <a:latin typeface="Arial" pitchFamily="34" charset="0"/>
            </a:endParaRPr>
          </a:p>
        </p:txBody>
      </p:sp>
      <p:sp>
        <p:nvSpPr>
          <p:cNvPr id="27652" name="Platshållare för sidfot 4"/>
          <p:cNvSpPr>
            <a:spLocks noGrp="1"/>
          </p:cNvSpPr>
          <p:nvPr>
            <p:ph type="ftr" sz="quarter" idx="11"/>
          </p:nvPr>
        </p:nvSpPr>
        <p:spPr>
          <a:xfrm>
            <a:off x="2904243" y="6356350"/>
            <a:ext cx="3613150" cy="365125"/>
          </a:xfrm>
          <a:noFill/>
        </p:spPr>
        <p:txBody>
          <a:bodyPr/>
          <a:lstStyle/>
          <a:p>
            <a:r>
              <a:rPr lang="sv-SE" smtClean="0">
                <a:latin typeface="Arial" pitchFamily="34" charset="0"/>
              </a:rPr>
              <a:t>Arkivutbildning personalhandlingar</a:t>
            </a:r>
            <a:endParaRPr lang="sv-SE" dirty="0" smtClean="0">
              <a:latin typeface="Arial" pitchFamily="34" charset="0"/>
            </a:endParaRPr>
          </a:p>
        </p:txBody>
      </p:sp>
      <p:sp>
        <p:nvSpPr>
          <p:cNvPr id="10" name="Underrubrik 2"/>
          <p:cNvSpPr>
            <a:spLocks noGrp="1"/>
          </p:cNvSpPr>
          <p:nvPr>
            <p:ph type="subTitle" idx="1"/>
          </p:nvPr>
        </p:nvSpPr>
        <p:spPr>
          <a:xfrm>
            <a:off x="685800" y="2060848"/>
            <a:ext cx="6622504" cy="3312368"/>
          </a:xfrm>
        </p:spPr>
        <p:txBody>
          <a:bodyPr/>
          <a:lstStyle/>
          <a:p>
            <a:pPr marL="342900" indent="-342900">
              <a:buFont typeface="Arial" panose="020B0604020202020204" pitchFamily="34" charset="0"/>
              <a:buChar char="•"/>
            </a:pPr>
            <a:r>
              <a:rPr lang="sv-SE" dirty="0" smtClean="0">
                <a:latin typeface="Georgia" pitchFamily="18" charset="0"/>
              </a:rPr>
              <a:t>Leveransen innehåller enbart bevarandehandlingar?</a:t>
            </a:r>
          </a:p>
          <a:p>
            <a:pPr marL="342900" indent="-342900">
              <a:buFont typeface="Arial" panose="020B0604020202020204" pitchFamily="34" charset="0"/>
              <a:buChar char="•"/>
            </a:pPr>
            <a:r>
              <a:rPr lang="sv-SE" dirty="0" smtClean="0">
                <a:latin typeface="Georgia" pitchFamily="18" charset="0"/>
              </a:rPr>
              <a:t>Materialet är rensat från nitar, gem, plastfickor etc.?</a:t>
            </a:r>
          </a:p>
          <a:p>
            <a:pPr marL="342900" indent="-342900">
              <a:buFont typeface="Arial" panose="020B0604020202020204" pitchFamily="34" charset="0"/>
              <a:buChar char="•"/>
            </a:pPr>
            <a:r>
              <a:rPr lang="sv-SE" dirty="0" smtClean="0">
                <a:latin typeface="Georgia" pitchFamily="18" charset="0"/>
              </a:rPr>
              <a:t>Handlingarna ligger i aktomslag och arkivboxar?</a:t>
            </a:r>
          </a:p>
          <a:p>
            <a:pPr marL="342900" indent="-342900">
              <a:buFont typeface="Arial" panose="020B0604020202020204" pitchFamily="34" charset="0"/>
              <a:buChar char="•"/>
            </a:pPr>
            <a:r>
              <a:rPr lang="sv-SE" dirty="0" smtClean="0">
                <a:latin typeface="Georgia" pitchFamily="18" charset="0"/>
              </a:rPr>
              <a:t>Jag kan ansvara för att leveransen är korrekt efter gällande regler?</a:t>
            </a:r>
          </a:p>
          <a:p>
            <a:pPr marL="342900" indent="-342900">
              <a:buFont typeface="Arial" panose="020B0604020202020204" pitchFamily="34" charset="0"/>
              <a:buChar char="•"/>
            </a:pPr>
            <a:r>
              <a:rPr lang="sv-SE" dirty="0" smtClean="0">
                <a:latin typeface="Georgia" pitchFamily="18" charset="0"/>
              </a:rPr>
              <a:t>Det är någon annan som arkiverat handlingarna, men jag har kontrollerat att det är korrekt utfört?</a:t>
            </a:r>
          </a:p>
          <a:p>
            <a:pPr marL="342900" indent="-342900">
              <a:buFont typeface="Arial" panose="020B0604020202020204" pitchFamily="34" charset="0"/>
              <a:buChar char="•"/>
            </a:pPr>
            <a:endParaRPr lang="sv-SE" dirty="0">
              <a:latin typeface="Georgia" pitchFamily="18" charset="0"/>
            </a:endParaRPr>
          </a:p>
          <a:p>
            <a:pPr marL="342900" indent="-342900">
              <a:buFont typeface="Arial" panose="020B0604020202020204" pitchFamily="34" charset="0"/>
              <a:buChar char="•"/>
            </a:pPr>
            <a:endParaRPr lang="sv-SE" dirty="0" smtClean="0">
              <a:latin typeface="Georgia" pitchFamily="18" charset="0"/>
            </a:endParaRPr>
          </a:p>
          <a:p>
            <a:endParaRPr lang="sv-SE" dirty="0" smtClean="0">
              <a:latin typeface="Georgia" pitchFamily="18" charset="0"/>
            </a:endParaRPr>
          </a:p>
          <a:p>
            <a:endParaRPr lang="sv-SE" dirty="0" smtClean="0">
              <a:latin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7"/>
          <p:cNvSpPr txBox="1">
            <a:spLocks/>
          </p:cNvSpPr>
          <p:nvPr/>
        </p:nvSpPr>
        <p:spPr>
          <a:xfrm>
            <a:off x="696950" y="1731768"/>
            <a:ext cx="3960440" cy="3600400"/>
          </a:xfrm>
          <a:prstGeom prst="rect">
            <a:avLst/>
          </a:prstGeom>
        </p:spPr>
        <p:txBody>
          <a:bodyPr lIns="0" tIns="0" rIns="0" bIns="0"/>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Tillsynsarbete – verka för god arkivvård</a:t>
            </a:r>
          </a:p>
          <a:p>
            <a:pPr marL="0" marR="0" lvl="0" indent="0" algn="l" defTabSz="457200" rtl="0" eaLnBrk="1" fontAlgn="base" latinLnBrk="0" hangingPunct="1">
              <a:lnSpc>
                <a:spcPct val="100000"/>
              </a:lnSpc>
              <a:spcBef>
                <a:spcPct val="0"/>
              </a:spcBef>
              <a:spcAft>
                <a:spcPct val="0"/>
              </a:spcAft>
              <a:buClrTx/>
              <a:buSzTx/>
              <a:buFontTx/>
              <a:buNone/>
              <a:tabLst/>
              <a:defRPr/>
            </a:pPr>
            <a:endParaRPr lang="sv-SE" sz="2400" dirty="0" smtClean="0">
              <a:latin typeface="Arial"/>
              <a:cs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Ta emot arkiv</a:t>
            </a:r>
          </a:p>
          <a:p>
            <a:pPr marL="0" marR="0" lvl="0" indent="0" algn="l" defTabSz="457200" rtl="0" eaLnBrk="1" fontAlgn="base" latinLnBrk="0" hangingPunct="1">
              <a:lnSpc>
                <a:spcPct val="100000"/>
              </a:lnSpc>
              <a:spcBef>
                <a:spcPct val="0"/>
              </a:spcBef>
              <a:spcAft>
                <a:spcPct val="0"/>
              </a:spcAft>
              <a:buClrTx/>
              <a:buSzTx/>
              <a:buFontTx/>
              <a:buNone/>
              <a:tabLst/>
              <a:defRPr/>
            </a:pPr>
            <a:endParaRPr lang="sv-SE" sz="2400" dirty="0" smtClean="0">
              <a:latin typeface="Arial"/>
              <a:cs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Vårda och förvara arkiv</a:t>
            </a:r>
          </a:p>
          <a:p>
            <a:pPr marL="0" marR="0" lvl="0" indent="0" algn="l" defTabSz="457200" rtl="0" eaLnBrk="1" fontAlgn="base" latinLnBrk="0" hangingPunct="1">
              <a:lnSpc>
                <a:spcPct val="100000"/>
              </a:lnSpc>
              <a:spcBef>
                <a:spcPct val="0"/>
              </a:spcBef>
              <a:spcAft>
                <a:spcPct val="0"/>
              </a:spcAft>
              <a:buClrTx/>
              <a:buSzTx/>
              <a:buFontTx/>
              <a:buNone/>
              <a:tabLst/>
              <a:defRPr/>
            </a:pPr>
            <a:endParaRPr lang="sv-SE" sz="2400" dirty="0" smtClean="0">
              <a:latin typeface="Arial"/>
              <a:cs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Svara på förfrågningar</a:t>
            </a:r>
            <a:b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b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
            </a:r>
            <a:b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br>
            <a:endPar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endParaRPr>
          </a:p>
        </p:txBody>
      </p:sp>
      <p:sp>
        <p:nvSpPr>
          <p:cNvPr id="6" name="Rubrik 5"/>
          <p:cNvSpPr>
            <a:spLocks noGrp="1"/>
          </p:cNvSpPr>
          <p:nvPr>
            <p:ph type="title"/>
          </p:nvPr>
        </p:nvSpPr>
        <p:spPr>
          <a:xfrm>
            <a:off x="696950" y="332656"/>
            <a:ext cx="7704000" cy="1143000"/>
          </a:xfrm>
        </p:spPr>
        <p:txBody>
          <a:bodyPr/>
          <a:lstStyle/>
          <a:p>
            <a:pPr algn="ctr"/>
            <a:r>
              <a:rPr lang="sv-SE" dirty="0"/>
              <a:t>Stadsarkivets </a:t>
            </a:r>
            <a:r>
              <a:rPr lang="sv-SE" dirty="0" smtClean="0"/>
              <a:t>uppgifter</a:t>
            </a:r>
            <a:r>
              <a:rPr lang="sv-SE" dirty="0"/>
              <a:t/>
            </a:r>
            <a:br>
              <a:rPr lang="sv-SE" dirty="0"/>
            </a:br>
            <a:endParaRPr lang="sv-SE" dirty="0"/>
          </a:p>
        </p:txBody>
      </p:sp>
      <p:sp>
        <p:nvSpPr>
          <p:cNvPr id="5" name="Platshållare för datum 3"/>
          <p:cNvSpPr>
            <a:spLocks noGrp="1"/>
          </p:cNvSpPr>
          <p:nvPr>
            <p:ph type="dt" sz="quarter" idx="10"/>
          </p:nvPr>
        </p:nvSpPr>
        <p:spPr>
          <a:xfrm>
            <a:off x="1779588" y="6356350"/>
            <a:ext cx="1128712" cy="365125"/>
          </a:xfrm>
          <a:noFill/>
        </p:spPr>
        <p:txBody>
          <a:bodyPr/>
          <a:lstStyle/>
          <a:p>
            <a:fld id="{1D5742D7-6584-4806-B375-0019CE4E06C2}" type="datetime1">
              <a:rPr lang="sv-SE" smtClean="0">
                <a:latin typeface="Arial" pitchFamily="34" charset="0"/>
              </a:rPr>
              <a:t>2019-10-08</a:t>
            </a:fld>
            <a:endParaRPr lang="sv-SE" dirty="0" smtClean="0">
              <a:latin typeface="Arial" pitchFamily="34" charset="0"/>
            </a:endParaRPr>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731768"/>
            <a:ext cx="3899647" cy="2923527"/>
          </a:xfrm>
          <a:prstGeom prst="rect">
            <a:avLst/>
          </a:prstGeom>
        </p:spPr>
      </p:pic>
      <p:sp>
        <p:nvSpPr>
          <p:cNvPr id="8"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Arkivutbildning personalhandlingar</a:t>
            </a:r>
          </a:p>
        </p:txBody>
      </p:sp>
    </p:spTree>
    <p:extLst>
      <p:ext uri="{BB962C8B-B14F-4D97-AF65-F5344CB8AC3E}">
        <p14:creationId xmlns:p14="http://schemas.microsoft.com/office/powerpoint/2010/main" val="42941365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476672"/>
            <a:ext cx="7772400" cy="1143000"/>
          </a:xfrm>
        </p:spPr>
        <p:txBody>
          <a:bodyPr/>
          <a:lstStyle/>
          <a:p>
            <a:pPr algn="ctr"/>
            <a:r>
              <a:rPr lang="sv-SE" sz="3600" dirty="0" smtClean="0"/>
              <a:t>Klart för leverans</a:t>
            </a:r>
            <a:endParaRPr lang="sv-SE" sz="3600" dirty="0"/>
          </a:p>
        </p:txBody>
      </p:sp>
      <p:sp>
        <p:nvSpPr>
          <p:cNvPr id="3" name="Underrubrik 2"/>
          <p:cNvSpPr>
            <a:spLocks noGrp="1"/>
          </p:cNvSpPr>
          <p:nvPr>
            <p:ph type="subTitle" idx="1"/>
          </p:nvPr>
        </p:nvSpPr>
        <p:spPr>
          <a:xfrm>
            <a:off x="666435" y="1052736"/>
            <a:ext cx="7772400" cy="5112568"/>
          </a:xfrm>
        </p:spPr>
        <p:txBody>
          <a:bodyPr/>
          <a:lstStyle/>
          <a:p>
            <a:pPr marL="342900" indent="-342900">
              <a:buFont typeface="Arial" panose="020B0604020202020204" pitchFamily="34" charset="0"/>
              <a:buChar char="•"/>
            </a:pPr>
            <a:r>
              <a:rPr lang="sv-SE" dirty="0">
                <a:latin typeface="Georgia" pitchFamily="18" charset="0"/>
              </a:rPr>
              <a:t>Allt </a:t>
            </a:r>
            <a:r>
              <a:rPr lang="sv-SE" dirty="0" smtClean="0">
                <a:latin typeface="Georgia" pitchFamily="18" charset="0"/>
              </a:rPr>
              <a:t>okej!</a:t>
            </a:r>
            <a:br>
              <a:rPr lang="sv-SE" dirty="0" smtClean="0">
                <a:latin typeface="Georgia" pitchFamily="18" charset="0"/>
              </a:rPr>
            </a:br>
            <a:r>
              <a:rPr lang="sv-SE" dirty="0" smtClean="0">
                <a:latin typeface="Georgia" pitchFamily="18" charset="0"/>
              </a:rPr>
              <a:t>Inga </a:t>
            </a:r>
            <a:r>
              <a:rPr lang="sv-SE" dirty="0">
                <a:latin typeface="Georgia" pitchFamily="18" charset="0"/>
              </a:rPr>
              <a:t>leveranser utan </a:t>
            </a:r>
            <a:r>
              <a:rPr lang="sv-SE" dirty="0" err="1">
                <a:latin typeface="Georgia" pitchFamily="18" charset="0"/>
              </a:rPr>
              <a:t>reversaler</a:t>
            </a:r>
            <a:r>
              <a:rPr lang="sv-SE" dirty="0">
                <a:latin typeface="Georgia" pitchFamily="18" charset="0"/>
              </a:rPr>
              <a:t> och eskort!</a:t>
            </a:r>
          </a:p>
          <a:p>
            <a:pPr marL="342900" indent="-342900">
              <a:buFont typeface="Arial" panose="020B0604020202020204" pitchFamily="34" charset="0"/>
              <a:buChar char="•"/>
            </a:pPr>
            <a:endParaRPr lang="sv-SE" dirty="0" smtClean="0">
              <a:latin typeface="Georgia" pitchFamily="18" charset="0"/>
            </a:endParaRPr>
          </a:p>
          <a:p>
            <a:pPr marL="342900" indent="-342900">
              <a:buFont typeface="Arial" panose="020B0604020202020204" pitchFamily="34" charset="0"/>
              <a:buChar char="•"/>
            </a:pPr>
            <a:r>
              <a:rPr lang="sv-SE" dirty="0" smtClean="0">
                <a:latin typeface="Georgia" pitchFamily="18" charset="0"/>
              </a:rPr>
              <a:t>Boka </a:t>
            </a:r>
            <a:r>
              <a:rPr lang="sv-SE" dirty="0">
                <a:latin typeface="Georgia" pitchFamily="18" charset="0"/>
              </a:rPr>
              <a:t>tid med </a:t>
            </a:r>
            <a:r>
              <a:rPr lang="sv-SE" dirty="0" smtClean="0">
                <a:latin typeface="Georgia" pitchFamily="18" charset="0"/>
              </a:rPr>
              <a:t>Ronny Andersson</a:t>
            </a:r>
          </a:p>
          <a:p>
            <a:endParaRPr lang="sv-SE" dirty="0">
              <a:latin typeface="Georgia" pitchFamily="18" charset="0"/>
            </a:endParaRPr>
          </a:p>
          <a:p>
            <a:pPr marL="342900" indent="-342900">
              <a:buFont typeface="Arial" panose="020B0604020202020204" pitchFamily="34" charset="0"/>
              <a:buChar char="•"/>
            </a:pPr>
            <a:r>
              <a:rPr lang="sv-SE" dirty="0" smtClean="0">
                <a:latin typeface="Georgia" pitchFamily="18" charset="0"/>
              </a:rPr>
              <a:t>Behövs transport boka med Förvaltningsservice, 20 67 79</a:t>
            </a:r>
          </a:p>
          <a:p>
            <a:pPr marL="342900" indent="-342900">
              <a:buFont typeface="Arial" panose="020B0604020202020204" pitchFamily="34" charset="0"/>
              <a:buChar char="•"/>
            </a:pPr>
            <a:endParaRPr lang="sv-SE" dirty="0">
              <a:latin typeface="Georgia" pitchFamily="18" charset="0"/>
            </a:endParaRPr>
          </a:p>
          <a:p>
            <a:pPr marL="342900" indent="-342900">
              <a:buFont typeface="Arial" panose="020B0604020202020204" pitchFamily="34" charset="0"/>
              <a:buChar char="•"/>
            </a:pPr>
            <a:r>
              <a:rPr lang="sv-SE" dirty="0" smtClean="0">
                <a:latin typeface="Georgia" pitchFamily="18" charset="0"/>
              </a:rPr>
              <a:t>Väl på plats kontrolleras leveransen</a:t>
            </a:r>
          </a:p>
          <a:p>
            <a:pPr marL="342900" indent="-342900">
              <a:buFont typeface="Arial" panose="020B0604020202020204" pitchFamily="34" charset="0"/>
              <a:buChar char="•"/>
            </a:pPr>
            <a:endParaRPr lang="sv-SE" dirty="0">
              <a:latin typeface="Georgia" pitchFamily="18" charset="0"/>
            </a:endParaRPr>
          </a:p>
          <a:p>
            <a:pPr marL="342900" indent="-342900">
              <a:buFont typeface="Arial" panose="020B0604020202020204" pitchFamily="34" charset="0"/>
              <a:buChar char="•"/>
            </a:pPr>
            <a:endParaRPr lang="sv-SE" dirty="0" smtClean="0">
              <a:latin typeface="Georgia" pitchFamily="18" charset="0"/>
            </a:endParaRPr>
          </a:p>
          <a:p>
            <a:pPr marL="342900" indent="-342900">
              <a:buFont typeface="Arial" panose="020B0604020202020204" pitchFamily="34" charset="0"/>
              <a:buChar char="•"/>
            </a:pPr>
            <a:endParaRPr lang="sv-SE" dirty="0">
              <a:latin typeface="Georgia" pitchFamily="18" charset="0"/>
            </a:endParaRPr>
          </a:p>
          <a:p>
            <a:pPr marL="342900" indent="-342900">
              <a:buFont typeface="Arial" panose="020B0604020202020204" pitchFamily="34" charset="0"/>
              <a:buChar char="•"/>
            </a:pPr>
            <a:endParaRPr lang="sv-SE" dirty="0" smtClean="0">
              <a:latin typeface="Arial" pitchFamily="34" charset="0"/>
              <a:ea typeface="ＭＳ Ｐゴシック" pitchFamily="34" charset="-128"/>
              <a:cs typeface="Arial" pitchFamily="34" charset="0"/>
            </a:endParaRPr>
          </a:p>
          <a:p>
            <a:pPr marL="342900" indent="-342900">
              <a:buFont typeface="Arial" panose="020B0604020202020204" pitchFamily="34" charset="0"/>
              <a:buChar char="•"/>
            </a:pPr>
            <a:endParaRPr lang="sv-SE" dirty="0">
              <a:latin typeface="Arial" pitchFamily="34" charset="0"/>
              <a:ea typeface="ＭＳ Ｐゴシック" pitchFamily="34" charset="-128"/>
              <a:cs typeface="Arial" pitchFamily="34" charset="0"/>
            </a:endParaRPr>
          </a:p>
        </p:txBody>
      </p:sp>
      <p:sp>
        <p:nvSpPr>
          <p:cNvPr id="4" name="Platshållare för datum 3"/>
          <p:cNvSpPr>
            <a:spLocks noGrp="1"/>
          </p:cNvSpPr>
          <p:nvPr>
            <p:ph type="dt" sz="half" idx="10"/>
          </p:nvPr>
        </p:nvSpPr>
        <p:spPr/>
        <p:txBody>
          <a:bodyPr/>
          <a:lstStyle/>
          <a:p>
            <a:pPr>
              <a:defRPr/>
            </a:pPr>
            <a:fld id="{3DA8274F-1A09-4538-86A9-D5D5D7B97050}" type="datetime1">
              <a:rPr lang="sv-SE" smtClean="0"/>
              <a:t>2019-10-08</a:t>
            </a:fld>
            <a:endParaRPr lang="sv-SE" dirty="0"/>
          </a:p>
        </p:txBody>
      </p:sp>
      <p:sp>
        <p:nvSpPr>
          <p:cNvPr id="5" name="Platshållare för sidfot 4"/>
          <p:cNvSpPr>
            <a:spLocks noGrp="1"/>
          </p:cNvSpPr>
          <p:nvPr>
            <p:ph type="ftr" sz="quarter" idx="11"/>
          </p:nvPr>
        </p:nvSpPr>
        <p:spPr/>
        <p:txBody>
          <a:bodyPr/>
          <a:lstStyle/>
          <a:p>
            <a:pPr>
              <a:defRPr/>
            </a:pPr>
            <a:r>
              <a:rPr lang="sv-SE" smtClean="0"/>
              <a:t>Arkivutbildning personalhandlingar</a:t>
            </a:r>
            <a:endParaRPr lang="sv-SE" dirty="0"/>
          </a:p>
        </p:txBody>
      </p:sp>
      <p:sp>
        <p:nvSpPr>
          <p:cNvPr id="7" name="textruta 6"/>
          <p:cNvSpPr txBox="1"/>
          <p:nvPr/>
        </p:nvSpPr>
        <p:spPr>
          <a:xfrm>
            <a:off x="685800" y="4061971"/>
            <a:ext cx="3584636" cy="1477328"/>
          </a:xfrm>
          <a:prstGeom prst="rect">
            <a:avLst/>
          </a:prstGeom>
          <a:noFill/>
          <a:ln>
            <a:solidFill>
              <a:schemeClr val="accent1"/>
            </a:solidFill>
          </a:ln>
        </p:spPr>
        <p:txBody>
          <a:bodyPr wrap="none" rtlCol="0">
            <a:spAutoFit/>
          </a:bodyPr>
          <a:lstStyle/>
          <a:p>
            <a:r>
              <a:rPr lang="sv-SE" dirty="0"/>
              <a:t>Är det inte okej </a:t>
            </a:r>
            <a:r>
              <a:rPr lang="sv-SE" dirty="0" smtClean="0"/>
              <a:t/>
            </a:r>
            <a:br>
              <a:rPr lang="sv-SE" dirty="0" smtClean="0"/>
            </a:br>
            <a:r>
              <a:rPr lang="sv-SE" dirty="0" smtClean="0"/>
              <a:t>– </a:t>
            </a:r>
            <a:r>
              <a:rPr lang="sv-SE" dirty="0"/>
              <a:t>görs en överenskommelse om </a:t>
            </a:r>
            <a:r>
              <a:rPr lang="sv-SE" dirty="0" smtClean="0"/>
              <a:t/>
            </a:r>
            <a:br>
              <a:rPr lang="sv-SE" dirty="0" smtClean="0"/>
            </a:br>
            <a:r>
              <a:rPr lang="sv-SE" dirty="0" smtClean="0"/>
              <a:t>att </a:t>
            </a:r>
            <a:r>
              <a:rPr lang="sv-SE" dirty="0"/>
              <a:t>få göra i ordning leveransen </a:t>
            </a:r>
            <a:r>
              <a:rPr lang="sv-SE" dirty="0" smtClean="0"/>
              <a:t/>
            </a:r>
            <a:br>
              <a:rPr lang="sv-SE" dirty="0" smtClean="0"/>
            </a:br>
            <a:r>
              <a:rPr lang="sv-SE" dirty="0" smtClean="0"/>
              <a:t>på </a:t>
            </a:r>
            <a:r>
              <a:rPr lang="sv-SE" dirty="0"/>
              <a:t>plats eller ta med den tillbaka!</a:t>
            </a:r>
          </a:p>
          <a:p>
            <a:endParaRPr lang="sv-SE" dirty="0" err="1" smtClean="0">
              <a:latin typeface="Arial"/>
              <a:cs typeface="Arial"/>
            </a:endParaRPr>
          </a:p>
        </p:txBody>
      </p:sp>
      <p:sp>
        <p:nvSpPr>
          <p:cNvPr id="8" name="textruta 7"/>
          <p:cNvSpPr txBox="1"/>
          <p:nvPr/>
        </p:nvSpPr>
        <p:spPr>
          <a:xfrm>
            <a:off x="4530796" y="4061971"/>
            <a:ext cx="3906839" cy="2031325"/>
          </a:xfrm>
          <a:prstGeom prst="rect">
            <a:avLst/>
          </a:prstGeom>
          <a:noFill/>
          <a:ln>
            <a:solidFill>
              <a:schemeClr val="accent1"/>
            </a:solidFill>
          </a:ln>
        </p:spPr>
        <p:txBody>
          <a:bodyPr wrap="none" rtlCol="0">
            <a:spAutoFit/>
          </a:bodyPr>
          <a:lstStyle/>
          <a:p>
            <a:r>
              <a:rPr lang="sv-SE" dirty="0"/>
              <a:t>Är allting okej </a:t>
            </a:r>
            <a:r>
              <a:rPr lang="sv-SE" dirty="0" smtClean="0"/>
              <a:t/>
            </a:r>
            <a:br>
              <a:rPr lang="sv-SE" dirty="0" smtClean="0"/>
            </a:br>
            <a:r>
              <a:rPr lang="sv-SE" dirty="0" smtClean="0"/>
              <a:t>– </a:t>
            </a:r>
            <a:r>
              <a:rPr lang="sv-SE" dirty="0"/>
              <a:t>skriver </a:t>
            </a:r>
            <a:r>
              <a:rPr lang="sv-SE" dirty="0" smtClean="0"/>
              <a:t>arkivredogöraren </a:t>
            </a:r>
            <a:br>
              <a:rPr lang="sv-SE" dirty="0" smtClean="0"/>
            </a:br>
            <a:r>
              <a:rPr lang="sv-SE" dirty="0" smtClean="0"/>
              <a:t>och </a:t>
            </a:r>
            <a:r>
              <a:rPr lang="sv-SE" dirty="0"/>
              <a:t>mottagaren </a:t>
            </a:r>
            <a:r>
              <a:rPr lang="sv-SE" dirty="0" smtClean="0"/>
              <a:t>från </a:t>
            </a:r>
            <a:r>
              <a:rPr lang="sv-SE" dirty="0"/>
              <a:t>stadsarkivet </a:t>
            </a:r>
            <a:r>
              <a:rPr lang="sv-SE" dirty="0" smtClean="0"/>
              <a:t/>
            </a:r>
            <a:br>
              <a:rPr lang="sv-SE" dirty="0" smtClean="0"/>
            </a:br>
            <a:r>
              <a:rPr lang="sv-SE" dirty="0" smtClean="0"/>
              <a:t>under </a:t>
            </a:r>
            <a:r>
              <a:rPr lang="sv-SE" dirty="0"/>
              <a:t>att </a:t>
            </a:r>
            <a:r>
              <a:rPr lang="sv-SE" dirty="0" smtClean="0"/>
              <a:t>handlingarna </a:t>
            </a:r>
            <a:r>
              <a:rPr lang="sv-SE" dirty="0"/>
              <a:t>överlämnas </a:t>
            </a:r>
            <a:r>
              <a:rPr lang="sv-SE" dirty="0" smtClean="0"/>
              <a:t/>
            </a:r>
            <a:br>
              <a:rPr lang="sv-SE" dirty="0" smtClean="0"/>
            </a:br>
            <a:r>
              <a:rPr lang="sv-SE" dirty="0" smtClean="0"/>
              <a:t>till </a:t>
            </a:r>
            <a:r>
              <a:rPr lang="sv-SE" dirty="0"/>
              <a:t>stadsarkivet</a:t>
            </a:r>
            <a:r>
              <a:rPr lang="sv-SE" dirty="0" smtClean="0"/>
              <a:t>. E</a:t>
            </a:r>
            <a:r>
              <a:rPr lang="sv-SE" dirty="0" smtClean="0">
                <a:cs typeface="Arial" pitchFamily="34" charset="0"/>
              </a:rPr>
              <a:t>j </a:t>
            </a:r>
            <a:r>
              <a:rPr lang="sv-SE" dirty="0">
                <a:cs typeface="Arial" pitchFamily="34" charset="0"/>
              </a:rPr>
              <a:t>använt utrymme </a:t>
            </a:r>
            <a:endParaRPr lang="sv-SE" dirty="0" smtClean="0">
              <a:cs typeface="Arial" pitchFamily="34" charset="0"/>
            </a:endParaRPr>
          </a:p>
          <a:p>
            <a:r>
              <a:rPr lang="sv-SE" dirty="0" smtClean="0">
                <a:cs typeface="Arial" pitchFamily="34" charset="0"/>
              </a:rPr>
              <a:t>på </a:t>
            </a:r>
            <a:r>
              <a:rPr lang="sv-SE" dirty="0" err="1" smtClean="0">
                <a:cs typeface="Arial" pitchFamily="34" charset="0"/>
              </a:rPr>
              <a:t>reversalerna</a:t>
            </a:r>
            <a:r>
              <a:rPr lang="sv-SE" dirty="0" smtClean="0">
                <a:cs typeface="Arial" pitchFamily="34" charset="0"/>
              </a:rPr>
              <a:t> spärras.</a:t>
            </a:r>
            <a:endParaRPr lang="sv-SE" dirty="0"/>
          </a:p>
          <a:p>
            <a:endParaRPr lang="sv-SE" dirty="0"/>
          </a:p>
        </p:txBody>
      </p:sp>
    </p:spTree>
    <p:extLst>
      <p:ext uri="{BB962C8B-B14F-4D97-AF65-F5344CB8AC3E}">
        <p14:creationId xmlns:p14="http://schemas.microsoft.com/office/powerpoint/2010/main" val="143627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ubrik 7"/>
          <p:cNvSpPr>
            <a:spLocks noGrp="1"/>
          </p:cNvSpPr>
          <p:nvPr>
            <p:ph type="ctrTitle"/>
          </p:nvPr>
        </p:nvSpPr>
        <p:spPr>
          <a:xfrm>
            <a:off x="467544" y="413792"/>
            <a:ext cx="3816424" cy="1143000"/>
          </a:xfrm>
        </p:spPr>
        <p:txBody>
          <a:bodyPr/>
          <a:lstStyle/>
          <a:p>
            <a:r>
              <a:rPr lang="sv-SE" altLang="sv-SE" sz="3200" dirty="0" smtClean="0"/>
              <a:t>Materialet </a:t>
            </a:r>
            <a:br>
              <a:rPr lang="sv-SE" altLang="sv-SE" sz="3200" dirty="0" smtClean="0"/>
            </a:br>
            <a:r>
              <a:rPr lang="sv-SE" altLang="sv-SE" sz="3200" dirty="0" smtClean="0"/>
              <a:t>in i depåerna</a:t>
            </a:r>
          </a:p>
        </p:txBody>
      </p:sp>
      <p:sp>
        <p:nvSpPr>
          <p:cNvPr id="8" name="Platshållare för datum 1"/>
          <p:cNvSpPr txBox="1">
            <a:spLocks/>
          </p:cNvSpPr>
          <p:nvPr/>
        </p:nvSpPr>
        <p:spPr>
          <a:xfrm>
            <a:off x="1811400" y="6376243"/>
            <a:ext cx="1128712" cy="365125"/>
          </a:xfrm>
          <a:prstGeom prst="rect">
            <a:avLst/>
          </a:prstGeom>
          <a:ln/>
        </p:spPr>
        <p:txBody>
          <a:bodyPr vert="horz" lIns="91440" tIns="45720" rIns="91440" bIns="45720" rtlCol="0" anchor="ctr"/>
          <a:lstStyle>
            <a:defPPr>
              <a:defRPr lang="sv-SE"/>
            </a:defPPr>
            <a:lvl1pPr algn="l" defTabSz="457200" rtl="0" fontAlgn="auto">
              <a:spcBef>
                <a:spcPts val="0"/>
              </a:spcBef>
              <a:spcAft>
                <a:spcPts val="0"/>
              </a:spcAft>
              <a:defRPr sz="1200" kern="1200">
                <a:solidFill>
                  <a:schemeClr val="tx1">
                    <a:tint val="75000"/>
                  </a:schemeClr>
                </a:solidFill>
                <a:latin typeface="Arial"/>
                <a:ea typeface="+mn-ea"/>
                <a:cs typeface="+mn-cs"/>
              </a:defRPr>
            </a:lvl1pPr>
            <a:lvl2pPr marL="4572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5pPr>
            <a:lvl6pPr marL="2286000" algn="l" defTabSz="914400" rtl="0" eaLnBrk="1" latinLnBrk="0" hangingPunct="1">
              <a:defRPr kern="1200">
                <a:solidFill>
                  <a:schemeClr val="tx1"/>
                </a:solidFill>
                <a:latin typeface="Georgia" pitchFamily="18" charset="0"/>
                <a:ea typeface="ＭＳ Ｐゴシック" pitchFamily="34" charset="-128"/>
                <a:cs typeface="+mn-cs"/>
              </a:defRPr>
            </a:lvl6pPr>
            <a:lvl7pPr marL="2743200" algn="l" defTabSz="914400" rtl="0" eaLnBrk="1" latinLnBrk="0" hangingPunct="1">
              <a:defRPr kern="1200">
                <a:solidFill>
                  <a:schemeClr val="tx1"/>
                </a:solidFill>
                <a:latin typeface="Georgia" pitchFamily="18" charset="0"/>
                <a:ea typeface="ＭＳ Ｐゴシック" pitchFamily="34" charset="-128"/>
                <a:cs typeface="+mn-cs"/>
              </a:defRPr>
            </a:lvl7pPr>
            <a:lvl8pPr marL="3200400" algn="l" defTabSz="914400" rtl="0" eaLnBrk="1" latinLnBrk="0" hangingPunct="1">
              <a:defRPr kern="1200">
                <a:solidFill>
                  <a:schemeClr val="tx1"/>
                </a:solidFill>
                <a:latin typeface="Georgia" pitchFamily="18" charset="0"/>
                <a:ea typeface="ＭＳ Ｐゴシック" pitchFamily="34" charset="-128"/>
                <a:cs typeface="+mn-cs"/>
              </a:defRPr>
            </a:lvl8pPr>
            <a:lvl9pPr marL="3657600" algn="l" defTabSz="914400" rtl="0" eaLnBrk="1" latinLnBrk="0" hangingPunct="1">
              <a:defRPr kern="1200">
                <a:solidFill>
                  <a:schemeClr val="tx1"/>
                </a:solidFill>
                <a:latin typeface="Georgia" pitchFamily="18" charset="0"/>
                <a:ea typeface="ＭＳ Ｐゴシック" pitchFamily="34" charset="-128"/>
                <a:cs typeface="+mn-cs"/>
              </a:defRPr>
            </a:lvl9pPr>
          </a:lstStyle>
          <a:p>
            <a:pPr>
              <a:defRPr/>
            </a:pPr>
            <a:fld id="{7D2645DE-4BD9-42DD-9770-0244FEAC7B49}" type="datetime1">
              <a:rPr lang="sv-SE" smtClean="0"/>
              <a:pPr>
                <a:defRPr/>
              </a:pPr>
              <a:t>2019-10-08</a:t>
            </a:fld>
            <a:endParaRPr lang="sv-SE" dirty="0"/>
          </a:p>
        </p:txBody>
      </p:sp>
      <p:sp>
        <p:nvSpPr>
          <p:cNvPr id="9" name="Platshållare för sidfot 4"/>
          <p:cNvSpPr>
            <a:spLocks noGrp="1"/>
          </p:cNvSpPr>
          <p:nvPr>
            <p:ph type="ftr" sz="quarter" idx="11"/>
          </p:nvPr>
        </p:nvSpPr>
        <p:spPr>
          <a:xfrm>
            <a:off x="2908300" y="6356350"/>
            <a:ext cx="3613150" cy="365125"/>
          </a:xfrm>
          <a:noFill/>
        </p:spPr>
        <p:txBody>
          <a:bodyPr/>
          <a:lstStyle/>
          <a:p>
            <a:r>
              <a:rPr lang="sv-SE" smtClean="0">
                <a:latin typeface="Arial" pitchFamily="34" charset="0"/>
              </a:rPr>
              <a:t>Arkivutbildning personalhandlingar</a:t>
            </a:r>
            <a:endParaRPr lang="sv-SE" dirty="0" smtClean="0">
              <a:latin typeface="Arial" pitchFamily="34" charset="0"/>
            </a:endParaRPr>
          </a:p>
        </p:txBody>
      </p:sp>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275" y="1476463"/>
            <a:ext cx="3626653" cy="4832857"/>
          </a:xfrm>
          <a:prstGeom prst="rect">
            <a:avLst/>
          </a:prstGeom>
        </p:spPr>
      </p:pic>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332656"/>
            <a:ext cx="4501662" cy="5998866"/>
          </a:xfrm>
          <a:prstGeom prst="rect">
            <a:avLst/>
          </a:prstGeom>
        </p:spPr>
      </p:pic>
      <p:sp>
        <p:nvSpPr>
          <p:cNvPr id="3" name="Platshållare för datum 2"/>
          <p:cNvSpPr>
            <a:spLocks noGrp="1"/>
          </p:cNvSpPr>
          <p:nvPr>
            <p:ph type="dt" sz="half" idx="10"/>
          </p:nvPr>
        </p:nvSpPr>
        <p:spPr/>
        <p:txBody>
          <a:bodyPr/>
          <a:lstStyle/>
          <a:p>
            <a:pPr>
              <a:defRPr/>
            </a:pPr>
            <a:endParaRPr lang="sv-SE" dirty="0"/>
          </a:p>
        </p:txBody>
      </p:sp>
    </p:spTree>
    <p:extLst>
      <p:ext uri="{BB962C8B-B14F-4D97-AF65-F5344CB8AC3E}">
        <p14:creationId xmlns:p14="http://schemas.microsoft.com/office/powerpoint/2010/main" val="27478668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latshållare för datum 3"/>
          <p:cNvSpPr>
            <a:spLocks noGrp="1"/>
          </p:cNvSpPr>
          <p:nvPr>
            <p:ph type="dt" sz="quarter" idx="10"/>
          </p:nvPr>
        </p:nvSpPr>
        <p:spPr>
          <a:noFill/>
        </p:spPr>
        <p:txBody>
          <a:bodyPr/>
          <a:lstStyle/>
          <a:p>
            <a:fld id="{BFAF4815-119B-4011-916E-919416C5529A}" type="datetime1">
              <a:rPr lang="sv-SE" smtClean="0">
                <a:latin typeface="Arial" pitchFamily="34" charset="0"/>
              </a:rPr>
              <a:t>2019-10-08</a:t>
            </a:fld>
            <a:endParaRPr lang="sv-SE" smtClean="0">
              <a:latin typeface="Arial" pitchFamily="34" charset="0"/>
            </a:endParaRPr>
          </a:p>
        </p:txBody>
      </p:sp>
      <p:sp>
        <p:nvSpPr>
          <p:cNvPr id="9219" name="Platshållare för sidfot 4"/>
          <p:cNvSpPr>
            <a:spLocks noGrp="1"/>
          </p:cNvSpPr>
          <p:nvPr>
            <p:ph type="ftr" sz="quarter" idx="11"/>
          </p:nvPr>
        </p:nvSpPr>
        <p:spPr>
          <a:noFill/>
        </p:spPr>
        <p:txBody>
          <a:bodyPr/>
          <a:lstStyle/>
          <a:p>
            <a:r>
              <a:rPr lang="sv-SE" smtClean="0">
                <a:latin typeface="Arial" pitchFamily="34" charset="0"/>
              </a:rPr>
              <a:t>Arkivutbildning personalhandlingar</a:t>
            </a:r>
          </a:p>
        </p:txBody>
      </p:sp>
      <p:sp>
        <p:nvSpPr>
          <p:cNvPr id="9222" name="Rubrik 7"/>
          <p:cNvSpPr>
            <a:spLocks noGrp="1"/>
          </p:cNvSpPr>
          <p:nvPr>
            <p:ph type="ctrTitle"/>
          </p:nvPr>
        </p:nvSpPr>
        <p:spPr>
          <a:xfrm>
            <a:off x="685800" y="476672"/>
            <a:ext cx="7772400" cy="1143000"/>
          </a:xfrm>
        </p:spPr>
        <p:txBody>
          <a:bodyPr/>
          <a:lstStyle/>
          <a:p>
            <a:pPr algn="ctr"/>
            <a:r>
              <a:rPr lang="sv-SE" sz="3600" dirty="0" smtClean="0"/>
              <a:t>Hantering av personalakter </a:t>
            </a:r>
            <a:br>
              <a:rPr lang="sv-SE" sz="3600" dirty="0" smtClean="0"/>
            </a:br>
            <a:r>
              <a:rPr lang="sv-SE" sz="3600" dirty="0" smtClean="0"/>
              <a:t>på stadsarkivet?</a:t>
            </a:r>
          </a:p>
        </p:txBody>
      </p:sp>
      <p:sp>
        <p:nvSpPr>
          <p:cNvPr id="2" name="Underrubrik 1"/>
          <p:cNvSpPr>
            <a:spLocks noGrp="1"/>
          </p:cNvSpPr>
          <p:nvPr>
            <p:ph type="subTitle" idx="1"/>
          </p:nvPr>
        </p:nvSpPr>
        <p:spPr>
          <a:xfrm>
            <a:off x="685800" y="2003648"/>
            <a:ext cx="3556819" cy="3657600"/>
          </a:xfrm>
        </p:spPr>
        <p:txBody>
          <a:bodyPr/>
          <a:lstStyle/>
          <a:p>
            <a:pPr marL="342900" indent="-342900">
              <a:buFont typeface="Arial" panose="020B0604020202020204" pitchFamily="34" charset="0"/>
              <a:buChar char="•"/>
            </a:pPr>
            <a:r>
              <a:rPr lang="sv-SE" dirty="0" smtClean="0"/>
              <a:t>Sorteras i en enda serie – en akt för alla som varit anställda inom Linköpings kommun</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smtClean="0"/>
              <a:t>Bolagens personalakter </a:t>
            </a:r>
            <a:br>
              <a:rPr lang="sv-SE" dirty="0" smtClean="0"/>
            </a:br>
            <a:r>
              <a:rPr lang="sv-SE" dirty="0" smtClean="0"/>
              <a:t>för sig</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smtClean="0"/>
              <a:t>Förfrågningar till </a:t>
            </a:r>
            <a:br>
              <a:rPr lang="sv-SE" dirty="0" smtClean="0"/>
            </a:br>
            <a:r>
              <a:rPr lang="sv-SE" dirty="0" smtClean="0"/>
              <a:t>Anders Karlström</a:t>
            </a:r>
          </a:p>
          <a:p>
            <a:endParaRPr lang="sv-SE" dirty="0" smtClean="0"/>
          </a:p>
          <a:p>
            <a:pPr marL="342900" indent="-342900">
              <a:buFont typeface="Arial" panose="020B0604020202020204" pitchFamily="34" charset="0"/>
              <a:buChar char="•"/>
            </a:pPr>
            <a:endParaRPr lang="sv-SE" dirty="0"/>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981" y="1775195"/>
            <a:ext cx="3402467" cy="4534125"/>
          </a:xfrm>
          <a:prstGeom prst="rect">
            <a:avLst/>
          </a:prstGeom>
        </p:spPr>
      </p:pic>
    </p:spTree>
    <p:extLst>
      <p:ext uri="{BB962C8B-B14F-4D97-AF65-F5344CB8AC3E}">
        <p14:creationId xmlns:p14="http://schemas.microsoft.com/office/powerpoint/2010/main" val="4565638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rotWithShape="1">
          <a:blip r:embed="rId3"/>
          <a:srcRect l="24183" t="1982" r="24642" b="5387"/>
          <a:stretch/>
        </p:blipFill>
        <p:spPr>
          <a:xfrm>
            <a:off x="827584" y="260648"/>
            <a:ext cx="5904656" cy="6012013"/>
          </a:xfrm>
          <a:prstGeom prst="rect">
            <a:avLst/>
          </a:prstGeom>
        </p:spPr>
      </p:pic>
      <p:sp>
        <p:nvSpPr>
          <p:cNvPr id="2" name="Platshållare för datum 1"/>
          <p:cNvSpPr>
            <a:spLocks noGrp="1"/>
          </p:cNvSpPr>
          <p:nvPr>
            <p:ph type="dt" sz="half" idx="10"/>
          </p:nvPr>
        </p:nvSpPr>
        <p:spPr/>
        <p:txBody>
          <a:bodyPr/>
          <a:lstStyle/>
          <a:p>
            <a:pPr>
              <a:defRPr/>
            </a:pPr>
            <a:fld id="{E7853463-9F5E-40A2-BDCC-8D0DE4CC0170}" type="datetime1">
              <a:rPr lang="sv-SE" smtClean="0"/>
              <a:t>2019-10-08</a:t>
            </a:fld>
            <a:endParaRPr lang="sv-SE" dirty="0"/>
          </a:p>
        </p:txBody>
      </p:sp>
      <p:sp>
        <p:nvSpPr>
          <p:cNvPr id="3" name="Platshållare för sidfot 2"/>
          <p:cNvSpPr>
            <a:spLocks noGrp="1"/>
          </p:cNvSpPr>
          <p:nvPr>
            <p:ph type="ftr" sz="quarter" idx="11"/>
          </p:nvPr>
        </p:nvSpPr>
        <p:spPr/>
        <p:txBody>
          <a:bodyPr/>
          <a:lstStyle/>
          <a:p>
            <a:pPr>
              <a:defRPr/>
            </a:pPr>
            <a:r>
              <a:rPr lang="sv-SE" smtClean="0"/>
              <a:t>Arkivutbildning personalhandlingar</a:t>
            </a:r>
            <a:endParaRPr lang="sv-SE" dirty="0"/>
          </a:p>
        </p:txBody>
      </p:sp>
    </p:spTree>
    <p:extLst>
      <p:ext uri="{BB962C8B-B14F-4D97-AF65-F5344CB8AC3E}">
        <p14:creationId xmlns:p14="http://schemas.microsoft.com/office/powerpoint/2010/main" val="31801022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a:defRPr/>
            </a:pPr>
            <a:fld id="{2ADD2623-A80D-4FCE-AE18-C4C75AB2846B}" type="datetime1">
              <a:rPr lang="sv-SE" smtClean="0"/>
              <a:t>2019-10-08</a:t>
            </a:fld>
            <a:endParaRPr lang="sv-SE" dirty="0"/>
          </a:p>
        </p:txBody>
      </p:sp>
      <p:sp>
        <p:nvSpPr>
          <p:cNvPr id="3" name="Platshållare för sidfot 2"/>
          <p:cNvSpPr>
            <a:spLocks noGrp="1"/>
          </p:cNvSpPr>
          <p:nvPr>
            <p:ph type="ftr" sz="quarter" idx="11"/>
          </p:nvPr>
        </p:nvSpPr>
        <p:spPr/>
        <p:txBody>
          <a:bodyPr/>
          <a:lstStyle/>
          <a:p>
            <a:pPr>
              <a:defRPr/>
            </a:pPr>
            <a:r>
              <a:rPr lang="sv-SE" smtClean="0"/>
              <a:t>Grundutbildning för arkivredogörare</a:t>
            </a:r>
            <a:endParaRPr lang="sv-SE" dirty="0"/>
          </a:p>
        </p:txBody>
      </p:sp>
      <p:pic>
        <p:nvPicPr>
          <p:cNvPr id="4" name="Bildobjekt 3"/>
          <p:cNvPicPr>
            <a:picLocks noChangeAspect="1"/>
          </p:cNvPicPr>
          <p:nvPr/>
        </p:nvPicPr>
        <p:blipFill>
          <a:blip r:embed="rId3"/>
          <a:stretch>
            <a:fillRect/>
          </a:stretch>
        </p:blipFill>
        <p:spPr>
          <a:xfrm>
            <a:off x="107505" y="908720"/>
            <a:ext cx="8928992" cy="4734872"/>
          </a:xfrm>
          <a:prstGeom prst="rect">
            <a:avLst/>
          </a:prstGeom>
        </p:spPr>
      </p:pic>
    </p:spTree>
    <p:extLst>
      <p:ext uri="{BB962C8B-B14F-4D97-AF65-F5344CB8AC3E}">
        <p14:creationId xmlns:p14="http://schemas.microsoft.com/office/powerpoint/2010/main" val="38104017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a:defRPr/>
            </a:pPr>
            <a:fld id="{0B50E6EA-678C-4954-A858-0D4175090E35}" type="datetime1">
              <a:rPr lang="sv-SE" smtClean="0"/>
              <a:t>2019-10-08</a:t>
            </a:fld>
            <a:endParaRPr lang="sv-SE" dirty="0"/>
          </a:p>
        </p:txBody>
      </p:sp>
      <p:sp>
        <p:nvSpPr>
          <p:cNvPr id="3" name="Platshållare för sidfot 2"/>
          <p:cNvSpPr>
            <a:spLocks noGrp="1"/>
          </p:cNvSpPr>
          <p:nvPr>
            <p:ph type="ftr" sz="quarter" idx="11"/>
          </p:nvPr>
        </p:nvSpPr>
        <p:spPr/>
        <p:txBody>
          <a:bodyPr/>
          <a:lstStyle/>
          <a:p>
            <a:pPr>
              <a:defRPr/>
            </a:pPr>
            <a:r>
              <a:rPr lang="sv-SE" smtClean="0"/>
              <a:t>Grundutbildning för arkivredogörare</a:t>
            </a:r>
            <a:endParaRPr lang="sv-SE" dirty="0"/>
          </a:p>
        </p:txBody>
      </p:sp>
      <p:sp>
        <p:nvSpPr>
          <p:cNvPr id="6" name="Platshållare för innehåll 5"/>
          <p:cNvSpPr>
            <a:spLocks noGrp="1"/>
          </p:cNvSpPr>
          <p:nvPr>
            <p:ph idx="1"/>
          </p:nvPr>
        </p:nvSpPr>
        <p:spPr/>
        <p:txBody>
          <a:bodyPr/>
          <a:lstStyle/>
          <a:p>
            <a:endParaRPr lang="sv-SE"/>
          </a:p>
        </p:txBody>
      </p:sp>
      <p:pic>
        <p:nvPicPr>
          <p:cNvPr id="4" name="Bildobjekt 3"/>
          <p:cNvPicPr>
            <a:picLocks noChangeAspect="1"/>
          </p:cNvPicPr>
          <p:nvPr/>
        </p:nvPicPr>
        <p:blipFill>
          <a:blip r:embed="rId3"/>
          <a:stretch>
            <a:fillRect/>
          </a:stretch>
        </p:blipFill>
        <p:spPr>
          <a:xfrm>
            <a:off x="107504" y="1326981"/>
            <a:ext cx="8910040" cy="4159967"/>
          </a:xfrm>
          <a:prstGeom prst="rect">
            <a:avLst/>
          </a:prstGeom>
        </p:spPr>
      </p:pic>
    </p:spTree>
    <p:extLst>
      <p:ext uri="{BB962C8B-B14F-4D97-AF65-F5344CB8AC3E}">
        <p14:creationId xmlns:p14="http://schemas.microsoft.com/office/powerpoint/2010/main" val="10685441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Hjälp med att få tillgång till inlämnade arkiv</a:t>
            </a:r>
            <a:endParaRPr lang="sv-SE" dirty="0"/>
          </a:p>
        </p:txBody>
      </p:sp>
      <p:sp>
        <p:nvSpPr>
          <p:cNvPr id="4" name="Platshållare för datum 3"/>
          <p:cNvSpPr>
            <a:spLocks noGrp="1"/>
          </p:cNvSpPr>
          <p:nvPr>
            <p:ph type="dt" sz="half" idx="10"/>
          </p:nvPr>
        </p:nvSpPr>
        <p:spPr/>
        <p:txBody>
          <a:bodyPr/>
          <a:lstStyle/>
          <a:p>
            <a:pPr>
              <a:defRPr/>
            </a:pPr>
            <a:fld id="{6CCC561A-B8EA-401A-B189-85BBCEED8CF6}" type="datetime1">
              <a:rPr lang="sv-SE" smtClean="0"/>
              <a:t>2019-10-08</a:t>
            </a:fld>
            <a:endParaRPr lang="sv-SE" dirty="0"/>
          </a:p>
        </p:txBody>
      </p:sp>
      <p:sp>
        <p:nvSpPr>
          <p:cNvPr id="5" name="Platshållare för sidfot 4"/>
          <p:cNvSpPr>
            <a:spLocks noGrp="1"/>
          </p:cNvSpPr>
          <p:nvPr>
            <p:ph type="ftr" sz="quarter" idx="11"/>
          </p:nvPr>
        </p:nvSpPr>
        <p:spPr/>
        <p:txBody>
          <a:bodyPr/>
          <a:lstStyle/>
          <a:p>
            <a:pPr>
              <a:defRPr/>
            </a:pPr>
            <a:r>
              <a:rPr lang="sv-SE" smtClean="0"/>
              <a:t>Arkivutbildning personalhandlingar</a:t>
            </a:r>
            <a:endParaRPr lang="sv-SE" dirty="0"/>
          </a:p>
        </p:txBody>
      </p:sp>
      <p:pic>
        <p:nvPicPr>
          <p:cNvPr id="10" name="Platshållare för innehåll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58891" y="4542657"/>
            <a:ext cx="1585317" cy="1550639"/>
          </a:xfrm>
        </p:spPr>
      </p:pic>
      <p:pic>
        <p:nvPicPr>
          <p:cNvPr id="9" name="Bildobjekt 8"/>
          <p:cNvPicPr>
            <a:picLocks noChangeAspect="1"/>
          </p:cNvPicPr>
          <p:nvPr/>
        </p:nvPicPr>
        <p:blipFill rotWithShape="1">
          <a:blip r:embed="rId4"/>
          <a:srcRect l="27951" t="10101" r="15350" b="33200"/>
          <a:stretch/>
        </p:blipFill>
        <p:spPr>
          <a:xfrm>
            <a:off x="742458" y="1196752"/>
            <a:ext cx="4981670" cy="2802189"/>
          </a:xfrm>
          <a:prstGeom prst="rect">
            <a:avLst/>
          </a:prstGeom>
        </p:spPr>
      </p:pic>
      <p:sp>
        <p:nvSpPr>
          <p:cNvPr id="11" name="textruta 10"/>
          <p:cNvSpPr txBox="1"/>
          <p:nvPr/>
        </p:nvSpPr>
        <p:spPr>
          <a:xfrm>
            <a:off x="6300192" y="5723964"/>
            <a:ext cx="2088232" cy="369332"/>
          </a:xfrm>
          <a:prstGeom prst="rect">
            <a:avLst/>
          </a:prstGeom>
          <a:noFill/>
        </p:spPr>
        <p:txBody>
          <a:bodyPr wrap="square" rtlCol="0">
            <a:spAutoFit/>
          </a:bodyPr>
          <a:lstStyle/>
          <a:p>
            <a:r>
              <a:rPr lang="sv-SE" dirty="0" smtClean="0">
                <a:latin typeface="Arial"/>
                <a:cs typeface="Arial"/>
              </a:rPr>
              <a:t>Tel. 013-20 89 29</a:t>
            </a:r>
          </a:p>
        </p:txBody>
      </p:sp>
      <p:pic>
        <p:nvPicPr>
          <p:cNvPr id="12" name="Bildobjekt 11"/>
          <p:cNvPicPr>
            <a:picLocks noChangeAspect="1"/>
          </p:cNvPicPr>
          <p:nvPr/>
        </p:nvPicPr>
        <p:blipFill rotWithShape="1">
          <a:blip r:embed="rId5"/>
          <a:srcRect l="16926" t="8000" r="26769" b="38800"/>
          <a:stretch/>
        </p:blipFill>
        <p:spPr>
          <a:xfrm>
            <a:off x="755576" y="4221088"/>
            <a:ext cx="3589669" cy="1907796"/>
          </a:xfrm>
          <a:prstGeom prst="rect">
            <a:avLst/>
          </a:prstGeom>
        </p:spPr>
      </p:pic>
      <p:sp>
        <p:nvSpPr>
          <p:cNvPr id="3" name="textruta 2"/>
          <p:cNvSpPr txBox="1"/>
          <p:nvPr/>
        </p:nvSpPr>
        <p:spPr>
          <a:xfrm>
            <a:off x="1110250" y="5317976"/>
            <a:ext cx="2880320" cy="369332"/>
          </a:xfrm>
          <a:prstGeom prst="rect">
            <a:avLst/>
          </a:prstGeom>
          <a:noFill/>
          <a:ln>
            <a:solidFill>
              <a:schemeClr val="accent1"/>
            </a:solidFill>
          </a:ln>
        </p:spPr>
        <p:txBody>
          <a:bodyPr wrap="square" rtlCol="0">
            <a:spAutoFit/>
          </a:bodyPr>
          <a:lstStyle/>
          <a:p>
            <a:r>
              <a:rPr lang="sv-SE" dirty="0" smtClean="0">
                <a:latin typeface="Arial"/>
                <a:cs typeface="Arial"/>
              </a:rPr>
              <a:t>stadsarkivet@linkoping.se</a:t>
            </a:r>
          </a:p>
        </p:txBody>
      </p:sp>
    </p:spTree>
    <p:extLst>
      <p:ext uri="{BB962C8B-B14F-4D97-AF65-F5344CB8AC3E}">
        <p14:creationId xmlns:p14="http://schemas.microsoft.com/office/powerpoint/2010/main" val="31637620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lmar\AppData\Local\Microsoft\Windows\Temporary Internet Files\Content.IE5\ELJ57FU7\dglxasset[1].aspx"/>
          <p:cNvPicPr>
            <a:picLocks noChangeAspect="1" noChangeArrowheads="1"/>
          </p:cNvPicPr>
          <p:nvPr/>
        </p:nvPicPr>
        <p:blipFill>
          <a:blip r:embed="rId2"/>
          <a:srcRect/>
          <a:stretch>
            <a:fillRect/>
          </a:stretch>
        </p:blipFill>
        <p:spPr bwMode="auto">
          <a:xfrm>
            <a:off x="2987824" y="1700808"/>
            <a:ext cx="2880320" cy="3321219"/>
          </a:xfrm>
          <a:prstGeom prst="rect">
            <a:avLst/>
          </a:prstGeom>
          <a:noFill/>
        </p:spPr>
      </p:pic>
      <p:sp>
        <p:nvSpPr>
          <p:cNvPr id="2" name="Platshållare för datum 1"/>
          <p:cNvSpPr>
            <a:spLocks noGrp="1"/>
          </p:cNvSpPr>
          <p:nvPr>
            <p:ph type="dt" sz="half" idx="10"/>
          </p:nvPr>
        </p:nvSpPr>
        <p:spPr/>
        <p:txBody>
          <a:bodyPr/>
          <a:lstStyle/>
          <a:p>
            <a:pPr>
              <a:defRPr/>
            </a:pPr>
            <a:fld id="{2D20774F-F493-4A6E-8FE8-AAB896156D3C}" type="datetime1">
              <a:rPr lang="sv-SE" smtClean="0"/>
              <a:t>2019-10-08</a:t>
            </a:fld>
            <a:endParaRPr lang="sv-SE" dirty="0"/>
          </a:p>
        </p:txBody>
      </p:sp>
      <p:sp>
        <p:nvSpPr>
          <p:cNvPr id="3" name="Platshållare för sidfot 2"/>
          <p:cNvSpPr>
            <a:spLocks noGrp="1"/>
          </p:cNvSpPr>
          <p:nvPr>
            <p:ph type="ftr" sz="quarter" idx="11"/>
          </p:nvPr>
        </p:nvSpPr>
        <p:spPr/>
        <p:txBody>
          <a:bodyPr/>
          <a:lstStyle/>
          <a:p>
            <a:pPr>
              <a:defRPr/>
            </a:pPr>
            <a:r>
              <a:rPr lang="sv-SE" smtClean="0"/>
              <a:t>Arkivutbildning personalhandlingar</a:t>
            </a:r>
            <a:endParaRPr lang="sv-SE"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11560" y="2025650"/>
            <a:ext cx="7772400" cy="1143000"/>
          </a:xfrm>
        </p:spPr>
        <p:txBody>
          <a:bodyPr/>
          <a:lstStyle/>
          <a:p>
            <a:pPr algn="ctr"/>
            <a:r>
              <a:rPr lang="sv-SE" dirty="0" smtClean="0"/>
              <a:t>Varför arkiverar vi?</a:t>
            </a:r>
            <a:endParaRPr lang="sv-SE" dirty="0"/>
          </a:p>
        </p:txBody>
      </p:sp>
      <p:sp>
        <p:nvSpPr>
          <p:cNvPr id="4" name="Platshållare för datum 3"/>
          <p:cNvSpPr>
            <a:spLocks noGrp="1"/>
          </p:cNvSpPr>
          <p:nvPr>
            <p:ph type="dt" sz="half" idx="10"/>
          </p:nvPr>
        </p:nvSpPr>
        <p:spPr/>
        <p:txBody>
          <a:bodyPr/>
          <a:lstStyle/>
          <a:p>
            <a:pPr>
              <a:defRPr/>
            </a:pPr>
            <a:fld id="{17CF981A-4733-4524-BA08-432BE24DD7E5}" type="datetime1">
              <a:rPr lang="sv-SE" smtClean="0"/>
              <a:t>2019-10-08</a:t>
            </a:fld>
            <a:endParaRPr lang="sv-SE" dirty="0"/>
          </a:p>
        </p:txBody>
      </p:sp>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0775" y="3501008"/>
            <a:ext cx="1873969" cy="1897690"/>
          </a:xfrm>
          <a:prstGeom prst="rect">
            <a:avLst/>
          </a:prstGeom>
        </p:spPr>
      </p:pic>
      <p:sp>
        <p:nvSpPr>
          <p:cNvPr id="6"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Arkivutbildning personalhandlingar</a:t>
            </a:r>
          </a:p>
        </p:txBody>
      </p:sp>
    </p:spTree>
    <p:extLst>
      <p:ext uri="{BB962C8B-B14F-4D97-AF65-F5344CB8AC3E}">
        <p14:creationId xmlns:p14="http://schemas.microsoft.com/office/powerpoint/2010/main" val="1502822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692696"/>
            <a:ext cx="7772400" cy="1143000"/>
          </a:xfrm>
        </p:spPr>
        <p:txBody>
          <a:bodyPr/>
          <a:lstStyle/>
          <a:p>
            <a:pPr algn="ctr"/>
            <a:r>
              <a:rPr lang="sv-SE" sz="3200" dirty="0" smtClean="0"/>
              <a:t>Varför arkiverar vi?	</a:t>
            </a:r>
            <a:endParaRPr lang="sv-SE" sz="3200" dirty="0"/>
          </a:p>
        </p:txBody>
      </p:sp>
      <p:sp>
        <p:nvSpPr>
          <p:cNvPr id="3" name="Underrubrik 2"/>
          <p:cNvSpPr>
            <a:spLocks noGrp="1"/>
          </p:cNvSpPr>
          <p:nvPr>
            <p:ph type="subTitle" idx="1"/>
          </p:nvPr>
        </p:nvSpPr>
        <p:spPr>
          <a:xfrm>
            <a:off x="693738" y="1772816"/>
            <a:ext cx="7118622" cy="648072"/>
          </a:xfrm>
        </p:spPr>
        <p:txBody>
          <a:bodyPr/>
          <a:lstStyle/>
          <a:p>
            <a:pPr>
              <a:buFont typeface="Arial" panose="020B0604020202020204" pitchFamily="34" charset="0"/>
              <a:buChar char="•"/>
            </a:pPr>
            <a:r>
              <a:rPr lang="sv-SE" altLang="sv-SE" sz="1800" b="1" dirty="0" smtClean="0">
                <a:latin typeface="Arial" panose="020B0604020202020204" pitchFamily="34" charset="0"/>
                <a:ea typeface="ＭＳ Ｐゴシック" panose="020B0600070205080204" pitchFamily="34" charset="-128"/>
                <a:cs typeface="Arial" panose="020B0604020202020204" pitchFamily="34" charset="0"/>
              </a:rPr>
              <a:t>Offentlighetsprincipen</a:t>
            </a:r>
            <a:endParaRPr lang="sv-SE" altLang="sv-SE" sz="1800" b="1" dirty="0">
              <a:latin typeface="Arial" panose="020B0604020202020204" pitchFamily="34" charset="0"/>
              <a:ea typeface="ＭＳ Ｐゴシック" panose="020B0600070205080204" pitchFamily="34" charset="-128"/>
              <a:cs typeface="Arial" panose="020B0604020202020204" pitchFamily="34" charset="0"/>
            </a:endParaRPr>
          </a:p>
          <a:p>
            <a:pPr marL="647700" lvl="1" eaLnBrk="1" hangingPunct="1"/>
            <a:r>
              <a:rPr lang="sv-SE" altLang="sv-SE" sz="1800" dirty="0">
                <a:latin typeface="Arial" panose="020B0604020202020204" pitchFamily="34" charset="0"/>
                <a:ea typeface="ＭＳ Ｐゴシック" panose="020B0600070205080204" pitchFamily="34" charset="-128"/>
                <a:cs typeface="Arial" panose="020B0604020202020204" pitchFamily="34" charset="0"/>
              </a:rPr>
              <a:t>En demokratifråga, bidrar till ett bra och öppet </a:t>
            </a:r>
            <a:r>
              <a:rPr lang="sv-SE" altLang="sv-SE" sz="1800" dirty="0" smtClean="0">
                <a:latin typeface="Arial" panose="020B0604020202020204" pitchFamily="34" charset="0"/>
                <a:ea typeface="ＭＳ Ｐゴシック" panose="020B0600070205080204" pitchFamily="34" charset="-128"/>
                <a:cs typeface="Arial" panose="020B0604020202020204" pitchFamily="34" charset="0"/>
              </a:rPr>
              <a:t>samhälle. Vi har rätt till vår historia</a:t>
            </a:r>
          </a:p>
          <a:p>
            <a:pPr marL="647700" lvl="1" eaLnBrk="1" hangingPunct="1"/>
            <a:endParaRPr lang="sv-SE" altLang="sv-SE" sz="1800" dirty="0">
              <a:latin typeface="Arial" panose="020B0604020202020204" pitchFamily="34" charset="0"/>
              <a:ea typeface="ＭＳ Ｐゴシック" panose="020B0600070205080204" pitchFamily="34" charset="-128"/>
              <a:cs typeface="Arial" panose="020B0604020202020204" pitchFamily="34" charset="0"/>
            </a:endParaRPr>
          </a:p>
          <a:p>
            <a:pPr marL="647700" lvl="1" eaLnBrk="1" hangingPunct="1"/>
            <a:endParaRPr lang="sv-SE" altLang="sv-SE" sz="1800" dirty="0" smtClean="0">
              <a:latin typeface="Arial" panose="020B0604020202020204" pitchFamily="34" charset="0"/>
              <a:ea typeface="ＭＳ Ｐゴシック" panose="020B0600070205080204" pitchFamily="34" charset="-128"/>
              <a:cs typeface="Arial" panose="020B0604020202020204" pitchFamily="34" charset="0"/>
            </a:endParaRPr>
          </a:p>
          <a:p>
            <a:pPr marL="647700" lvl="1" eaLnBrk="1" hangingPunct="1"/>
            <a:endParaRPr lang="sv-SE" altLang="sv-SE" sz="1800" dirty="0" smtClean="0">
              <a:latin typeface="Arial" panose="020B0604020202020204" pitchFamily="34" charset="0"/>
              <a:ea typeface="ＭＳ Ｐゴシック" panose="020B0600070205080204" pitchFamily="34" charset="-128"/>
              <a:cs typeface="Arial" panose="020B0604020202020204" pitchFamily="34" charset="0"/>
            </a:endParaRPr>
          </a:p>
          <a:p>
            <a:endParaRPr lang="sv-SE" dirty="0"/>
          </a:p>
        </p:txBody>
      </p:sp>
      <p:sp>
        <p:nvSpPr>
          <p:cNvPr id="4" name="Platshållare för datum 3"/>
          <p:cNvSpPr>
            <a:spLocks noGrp="1"/>
          </p:cNvSpPr>
          <p:nvPr>
            <p:ph type="dt" sz="half" idx="10"/>
          </p:nvPr>
        </p:nvSpPr>
        <p:spPr/>
        <p:txBody>
          <a:bodyPr/>
          <a:lstStyle/>
          <a:p>
            <a:pPr>
              <a:defRPr/>
            </a:pPr>
            <a:fld id="{72F16AB1-4AF3-4755-B7AD-FBDF338EF606}" type="datetime1">
              <a:rPr lang="sv-SE" smtClean="0"/>
              <a:t>2019-10-08</a:t>
            </a:fld>
            <a:endParaRPr lang="sv-SE" dirty="0"/>
          </a:p>
        </p:txBody>
      </p:sp>
      <p:sp>
        <p:nvSpPr>
          <p:cNvPr id="8" name="Underrubrik 2"/>
          <p:cNvSpPr txBox="1">
            <a:spLocks/>
          </p:cNvSpPr>
          <p:nvPr/>
        </p:nvSpPr>
        <p:spPr>
          <a:xfrm>
            <a:off x="728849" y="2935511"/>
            <a:ext cx="3230190" cy="1160512"/>
          </a:xfrm>
          <a:prstGeom prst="rect">
            <a:avLst/>
          </a:prstGeom>
        </p:spPr>
        <p:txBody>
          <a:bodyPr/>
          <a:lstStyle>
            <a:lvl1pPr marL="0" indent="0" algn="l" defTabSz="457200" rtl="0" fontAlgn="base">
              <a:spcBef>
                <a:spcPct val="20000"/>
              </a:spcBef>
              <a:spcAft>
                <a:spcPct val="0"/>
              </a:spcAft>
              <a:buFont typeface="Arial" pitchFamily="34" charset="0"/>
              <a:buNone/>
              <a:defRPr sz="2000" kern="1200">
                <a:solidFill>
                  <a:schemeClr val="tx1"/>
                </a:solidFill>
                <a:latin typeface="Georgia"/>
                <a:ea typeface="ＭＳ Ｐゴシック" charset="0"/>
                <a:cs typeface="Georgia"/>
              </a:defRPr>
            </a:lvl1pPr>
            <a:lvl2pPr marL="742950" indent="-285750" algn="l" defTabSz="457200" rtl="0" fontAlgn="base">
              <a:spcBef>
                <a:spcPct val="20000"/>
              </a:spcBef>
              <a:spcAft>
                <a:spcPct val="0"/>
              </a:spcAft>
              <a:buFont typeface="Arial" charset="0"/>
              <a:buChar char="–"/>
              <a:defRPr sz="2800" kern="1200">
                <a:solidFill>
                  <a:schemeClr val="tx1"/>
                </a:solidFill>
                <a:latin typeface="Helvetica"/>
                <a:ea typeface="ＭＳ Ｐゴシック" charset="0"/>
                <a:cs typeface="Helvetica"/>
              </a:defRPr>
            </a:lvl2pPr>
            <a:lvl3pPr marL="1143000" indent="-228600" algn="l" defTabSz="457200" rtl="0" fontAlgn="base">
              <a:spcBef>
                <a:spcPct val="20000"/>
              </a:spcBef>
              <a:spcAft>
                <a:spcPct val="0"/>
              </a:spcAft>
              <a:buFont typeface="Arial" charset="0"/>
              <a:buChar char="•"/>
              <a:defRPr sz="2400" kern="1200">
                <a:solidFill>
                  <a:schemeClr val="tx1"/>
                </a:solidFill>
                <a:latin typeface="Helvetica"/>
                <a:ea typeface="Helvetica" charset="0"/>
                <a:cs typeface="Helvetica"/>
              </a:defRPr>
            </a:lvl3pPr>
            <a:lvl4pPr marL="1600200" indent="-228600" algn="l" defTabSz="457200" rtl="0" fontAlgn="base">
              <a:spcBef>
                <a:spcPct val="20000"/>
              </a:spcBef>
              <a:spcAft>
                <a:spcPct val="0"/>
              </a:spcAft>
              <a:buFont typeface="Arial" charset="0"/>
              <a:buChar char="–"/>
              <a:defRPr sz="2000" kern="1200">
                <a:solidFill>
                  <a:schemeClr val="tx1"/>
                </a:solidFill>
                <a:latin typeface="Helvetica"/>
                <a:ea typeface="Helvetica" charset="0"/>
                <a:cs typeface="Helvetica"/>
              </a:defRPr>
            </a:lvl4pPr>
            <a:lvl5pPr marL="2057400" indent="-228600" algn="l" defTabSz="457200" rtl="0" fontAlgn="base">
              <a:spcBef>
                <a:spcPct val="20000"/>
              </a:spcBef>
              <a:spcAft>
                <a:spcPct val="0"/>
              </a:spcAft>
              <a:buFont typeface="Arial" charset="0"/>
              <a:buChar char="»"/>
              <a:defRPr sz="2000" kern="1200">
                <a:solidFill>
                  <a:schemeClr val="tx1"/>
                </a:solidFill>
                <a:latin typeface="Helvetica"/>
                <a:ea typeface="Helvetica"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47700" lvl="1"/>
            <a:endParaRPr lang="sv-SE" altLang="sv-SE" sz="1800" dirty="0" smtClean="0">
              <a:latin typeface="Arial" panose="020B0604020202020204" pitchFamily="34" charset="0"/>
              <a:ea typeface="ＭＳ Ｐゴシック" panose="020B0600070205080204" pitchFamily="34" charset="-128"/>
              <a:cs typeface="Arial" panose="020B0604020202020204" pitchFamily="34" charset="0"/>
            </a:endParaRPr>
          </a:p>
          <a:p>
            <a:pPr marL="647700" lvl="1"/>
            <a:endParaRPr lang="sv-SE" altLang="sv-SE" sz="1800" dirty="0" smtClean="0">
              <a:latin typeface="Arial" panose="020B0604020202020204" pitchFamily="34" charset="0"/>
              <a:ea typeface="ＭＳ Ｐゴシック" panose="020B0600070205080204" pitchFamily="34" charset="-128"/>
              <a:cs typeface="Arial" panose="020B0604020202020204" pitchFamily="34" charset="0"/>
            </a:endParaRPr>
          </a:p>
          <a:p>
            <a:pPr marL="647700" lvl="1"/>
            <a:endParaRPr lang="sv-SE" altLang="sv-SE" sz="1800" dirty="0" smtClean="0">
              <a:latin typeface="Arial" panose="020B0604020202020204" pitchFamily="34" charset="0"/>
              <a:ea typeface="ＭＳ Ｐゴシック" panose="020B0600070205080204" pitchFamily="34" charset="-128"/>
              <a:cs typeface="Arial" panose="020B0604020202020204" pitchFamily="34" charset="0"/>
            </a:endParaRPr>
          </a:p>
          <a:p>
            <a:endParaRPr lang="sv-SE" dirty="0"/>
          </a:p>
        </p:txBody>
      </p:sp>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384" y="2935511"/>
            <a:ext cx="6047232" cy="3206496"/>
          </a:xfrm>
          <a:prstGeom prst="rect">
            <a:avLst/>
          </a:prstGeom>
        </p:spPr>
      </p:pic>
      <p:sp>
        <p:nvSpPr>
          <p:cNvPr id="9"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Arkivutbildning personalhandlingar</a:t>
            </a:r>
          </a:p>
        </p:txBody>
      </p:sp>
    </p:spTree>
    <p:extLst>
      <p:ext uri="{BB962C8B-B14F-4D97-AF65-F5344CB8AC3E}">
        <p14:creationId xmlns:p14="http://schemas.microsoft.com/office/powerpoint/2010/main" val="2102024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098444" y="2267579"/>
            <a:ext cx="4392488" cy="1800201"/>
          </a:xfrm>
        </p:spPr>
        <p:txBody>
          <a:bodyPr/>
          <a:lstStyle/>
          <a:p>
            <a:endParaRPr lang="sv-SE" altLang="sv-SE" sz="1800" dirty="0" smtClean="0">
              <a:latin typeface="Arial" panose="020B0604020202020204" pitchFamily="34" charset="0"/>
              <a:ea typeface="ＭＳ Ｐゴシック" panose="020B0600070205080204" pitchFamily="34" charset="-128"/>
              <a:cs typeface="Arial" panose="020B0604020202020204" pitchFamily="34" charset="0"/>
            </a:endParaRPr>
          </a:p>
          <a:p>
            <a:pPr>
              <a:buFont typeface="Arial" panose="020B0604020202020204" pitchFamily="34" charset="0"/>
              <a:buChar char="•"/>
            </a:pPr>
            <a:r>
              <a:rPr lang="sv-SE" altLang="sv-SE" sz="1800" b="1" dirty="0" smtClean="0">
                <a:latin typeface="Arial" panose="020B0604020202020204" pitchFamily="34" charset="0"/>
                <a:ea typeface="ＭＳ Ｐゴシック" panose="020B0600070205080204" pitchFamily="34" charset="-128"/>
                <a:cs typeface="Arial" panose="020B0604020202020204" pitchFamily="34" charset="0"/>
              </a:rPr>
              <a:t>Verksamhetsnytta</a:t>
            </a:r>
            <a:endParaRPr lang="sv-SE" altLang="sv-SE" sz="1800" b="1" dirty="0">
              <a:latin typeface="Arial" panose="020B0604020202020204" pitchFamily="34" charset="0"/>
              <a:ea typeface="ＭＳ Ｐゴシック" panose="020B0600070205080204" pitchFamily="34" charset="-128"/>
              <a:cs typeface="Arial" panose="020B0604020202020204" pitchFamily="34" charset="0"/>
            </a:endParaRPr>
          </a:p>
          <a:p>
            <a:pPr marL="647700" lvl="1" eaLnBrk="1" hangingPunct="1"/>
            <a:r>
              <a:rPr lang="sv-SE" altLang="sv-SE" sz="1800" dirty="0">
                <a:latin typeface="Arial" panose="020B0604020202020204" pitchFamily="34" charset="0"/>
                <a:ea typeface="ＭＳ Ｐゴシック" panose="020B0600070205080204" pitchFamily="34" charset="-128"/>
                <a:cs typeface="Arial" panose="020B0604020202020204" pitchFamily="34" charset="0"/>
              </a:rPr>
              <a:t>Rätt information vid rätt tillfälle</a:t>
            </a:r>
          </a:p>
          <a:p>
            <a:pPr marL="647700" lvl="1" eaLnBrk="1" hangingPunct="1"/>
            <a:r>
              <a:rPr lang="sv-SE" altLang="sv-SE" sz="1800" dirty="0">
                <a:latin typeface="Arial" panose="020B0604020202020204" pitchFamily="34" charset="0"/>
                <a:ea typeface="ＭＳ Ｐゴシック" panose="020B0600070205080204" pitchFamily="34" charset="-128"/>
                <a:cs typeface="Arial" panose="020B0604020202020204" pitchFamily="34" charset="0"/>
              </a:rPr>
              <a:t>Rätt information ger </a:t>
            </a:r>
            <a:r>
              <a:rPr lang="sv-SE" altLang="sv-SE" sz="1800" dirty="0" smtClean="0">
                <a:latin typeface="Arial" panose="020B0604020202020204" pitchFamily="34" charset="0"/>
                <a:ea typeface="ＭＳ Ｐゴシック" panose="020B0600070205080204" pitchFamily="34" charset="-128"/>
                <a:cs typeface="Arial" panose="020B0604020202020204" pitchFamily="34" charset="0"/>
              </a:rPr>
              <a:t>förutsättningar</a:t>
            </a:r>
          </a:p>
          <a:p>
            <a:pPr marL="361950" lvl="1" indent="0" eaLnBrk="1" hangingPunct="1">
              <a:buNone/>
            </a:pPr>
            <a:r>
              <a:rPr lang="sv-SE" altLang="sv-SE" sz="1800" dirty="0">
                <a:latin typeface="Arial" panose="020B0604020202020204" pitchFamily="34" charset="0"/>
                <a:ea typeface="ＭＳ Ｐゴシック" panose="020B0600070205080204" pitchFamily="34" charset="-128"/>
                <a:cs typeface="Arial" panose="020B0604020202020204" pitchFamily="34" charset="0"/>
              </a:rPr>
              <a:t> </a:t>
            </a:r>
            <a:r>
              <a:rPr lang="sv-SE" altLang="sv-SE" sz="1800" dirty="0" smtClean="0">
                <a:latin typeface="Arial" panose="020B0604020202020204" pitchFamily="34" charset="0"/>
                <a:ea typeface="ＭＳ Ｐゴシック" panose="020B0600070205080204" pitchFamily="34" charset="-128"/>
                <a:cs typeface="Arial" panose="020B0604020202020204" pitchFamily="34" charset="0"/>
              </a:rPr>
              <a:t>    för </a:t>
            </a:r>
            <a:r>
              <a:rPr lang="sv-SE" altLang="sv-SE" sz="1800" dirty="0">
                <a:latin typeface="Arial" panose="020B0604020202020204" pitchFamily="34" charset="0"/>
                <a:ea typeface="ＭＳ Ｐゴシック" panose="020B0600070205080204" pitchFamily="34" charset="-128"/>
                <a:cs typeface="Arial" panose="020B0604020202020204" pitchFamily="34" charset="0"/>
              </a:rPr>
              <a:t>riktiga beslut</a:t>
            </a:r>
          </a:p>
          <a:p>
            <a:pPr marL="647700" lvl="1" eaLnBrk="1" hangingPunct="1"/>
            <a:endParaRPr lang="sv-SE" altLang="sv-SE" sz="1800" dirty="0">
              <a:latin typeface="Arial" panose="020B0604020202020204" pitchFamily="34" charset="0"/>
              <a:ea typeface="ＭＳ Ｐゴシック" panose="020B0600070205080204" pitchFamily="34" charset="-128"/>
              <a:cs typeface="Arial" panose="020B0604020202020204" pitchFamily="34" charset="0"/>
            </a:endParaRPr>
          </a:p>
          <a:p>
            <a:endParaRPr lang="sv-SE" altLang="sv-SE" sz="1800" dirty="0" smtClean="0">
              <a:latin typeface="Arial" panose="020B0604020202020204" pitchFamily="34" charset="0"/>
              <a:ea typeface="ＭＳ Ｐゴシック" panose="020B0600070205080204" pitchFamily="34" charset="-128"/>
              <a:cs typeface="Arial" panose="020B0604020202020204" pitchFamily="34" charset="0"/>
            </a:endParaRPr>
          </a:p>
          <a:p>
            <a:pPr>
              <a:buFont typeface="Arial" panose="020B0604020202020204" pitchFamily="34" charset="0"/>
              <a:buChar char="•"/>
            </a:pPr>
            <a:r>
              <a:rPr lang="sv-SE" altLang="sv-SE" sz="1800" b="1" dirty="0" smtClean="0">
                <a:latin typeface="Arial" panose="020B0604020202020204" pitchFamily="34" charset="0"/>
                <a:ea typeface="ＭＳ Ｐゴシック" panose="020B0600070205080204" pitchFamily="34" charset="-128"/>
                <a:cs typeface="Arial" panose="020B0604020202020204" pitchFamily="34" charset="0"/>
              </a:rPr>
              <a:t>Forskningens behov			</a:t>
            </a:r>
            <a:endParaRPr lang="sv-SE" altLang="sv-SE" sz="1800" b="1" dirty="0">
              <a:latin typeface="Arial" panose="020B0604020202020204" pitchFamily="34" charset="0"/>
              <a:ea typeface="ＭＳ Ｐゴシック" panose="020B0600070205080204" pitchFamily="34" charset="-128"/>
              <a:cs typeface="Arial" panose="020B0604020202020204" pitchFamily="34" charset="0"/>
            </a:endParaRPr>
          </a:p>
          <a:p>
            <a:pPr marL="647700" lvl="1" eaLnBrk="1" hangingPunct="1"/>
            <a:r>
              <a:rPr lang="sv-SE" altLang="sv-SE" sz="1800" dirty="0">
                <a:latin typeface="Arial" panose="020B0604020202020204" pitchFamily="34" charset="0"/>
                <a:ea typeface="ＭＳ Ｐゴシック" panose="020B0600070205080204" pitchFamily="34" charset="-128"/>
                <a:cs typeface="Arial" panose="020B0604020202020204" pitchFamily="34" charset="0"/>
              </a:rPr>
              <a:t>Vårt kulturarv</a:t>
            </a:r>
          </a:p>
          <a:p>
            <a:endParaRPr lang="sv-SE" dirty="0"/>
          </a:p>
        </p:txBody>
      </p:sp>
      <p:sp>
        <p:nvSpPr>
          <p:cNvPr id="7" name="Rektangel 6"/>
          <p:cNvSpPr/>
          <p:nvPr/>
        </p:nvSpPr>
        <p:spPr>
          <a:xfrm>
            <a:off x="1043608" y="670601"/>
            <a:ext cx="4572000" cy="923330"/>
          </a:xfrm>
          <a:prstGeom prst="rect">
            <a:avLst/>
          </a:prstGeom>
        </p:spPr>
        <p:txBody>
          <a:bodyPr>
            <a:spAutoFit/>
          </a:bodyPr>
          <a:lstStyle/>
          <a:p>
            <a:pPr>
              <a:buFont typeface="Arial" panose="020B0604020202020204" pitchFamily="34" charset="0"/>
              <a:buChar char="•"/>
            </a:pPr>
            <a:r>
              <a:rPr lang="sv-SE" altLang="sv-SE" b="1" dirty="0">
                <a:latin typeface="Arial" panose="020B0604020202020204" pitchFamily="34" charset="0"/>
                <a:cs typeface="Arial" panose="020B0604020202020204" pitchFamily="34" charset="0"/>
              </a:rPr>
              <a:t>Rättssäkerhet</a:t>
            </a:r>
          </a:p>
          <a:p>
            <a:pPr marL="647700" lvl="1" eaLnBrk="1" hangingPunct="1"/>
            <a:r>
              <a:rPr lang="sv-SE" altLang="sv-SE" dirty="0">
                <a:latin typeface="Arial" panose="020B0604020202020204" pitchFamily="34" charset="0"/>
                <a:cs typeface="Arial" panose="020B0604020202020204" pitchFamily="34" charset="0"/>
              </a:rPr>
              <a:t>Att kunna i efterhand se vilka beslut som fattats, bevisläge</a:t>
            </a:r>
          </a:p>
        </p:txBody>
      </p:sp>
      <p:sp>
        <p:nvSpPr>
          <p:cNvPr id="13" name="Cylinder 12"/>
          <p:cNvSpPr/>
          <p:nvPr/>
        </p:nvSpPr>
        <p:spPr>
          <a:xfrm>
            <a:off x="6732240" y="3167680"/>
            <a:ext cx="660703" cy="1021284"/>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sv-SE"/>
          </a:p>
        </p:txBody>
      </p:sp>
      <p:sp>
        <p:nvSpPr>
          <p:cNvPr id="14" name="Text Box 1"/>
          <p:cNvSpPr txBox="1">
            <a:spLocks noChangeArrowheads="1"/>
          </p:cNvSpPr>
          <p:nvPr/>
        </p:nvSpPr>
        <p:spPr bwMode="auto">
          <a:xfrm flipH="1">
            <a:off x="5580112" y="2838877"/>
            <a:ext cx="681387" cy="950164"/>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sv-SE" altLang="sv-SE" sz="1000" dirty="0" smtClean="0">
                <a:cs typeface="Times New Roman" panose="02020603050405020304" pitchFamily="18" charset="0"/>
              </a:rPr>
              <a:t>Rapport</a:t>
            </a:r>
            <a:endParaRPr lang="sv-SE" altLang="sv-SE" sz="1000" dirty="0">
              <a:cs typeface="Times New Roman" panose="02020603050405020304" pitchFamily="18" charset="0"/>
            </a:endParaRPr>
          </a:p>
          <a:p>
            <a:endParaRPr lang="sv-SE" altLang="sv-SE" sz="1100" b="1" dirty="0">
              <a:cs typeface="Times New Roman" panose="02020603050405020304" pitchFamily="18" charset="0"/>
            </a:endParaRPr>
          </a:p>
        </p:txBody>
      </p:sp>
      <p:cxnSp>
        <p:nvCxnSpPr>
          <p:cNvPr id="16" name="Rak pil 15"/>
          <p:cNvCxnSpPr>
            <a:stCxn id="14" idx="1"/>
          </p:cNvCxnSpPr>
          <p:nvPr/>
        </p:nvCxnSpPr>
        <p:spPr>
          <a:xfrm>
            <a:off x="6261499" y="3313959"/>
            <a:ext cx="483371" cy="3643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ruta 16"/>
          <p:cNvSpPr txBox="1"/>
          <p:nvPr/>
        </p:nvSpPr>
        <p:spPr>
          <a:xfrm>
            <a:off x="6693728" y="3323605"/>
            <a:ext cx="1008112" cy="369332"/>
          </a:xfrm>
          <a:prstGeom prst="rect">
            <a:avLst/>
          </a:prstGeom>
          <a:noFill/>
        </p:spPr>
        <p:txBody>
          <a:bodyPr wrap="square" rtlCol="0">
            <a:spAutoFit/>
          </a:bodyPr>
          <a:lstStyle/>
          <a:p>
            <a:r>
              <a:rPr lang="sv-SE" dirty="0" smtClean="0">
                <a:latin typeface="Arial"/>
                <a:cs typeface="Arial"/>
              </a:rPr>
              <a:t>Arkiv</a:t>
            </a:r>
          </a:p>
        </p:txBody>
      </p:sp>
      <p:pic>
        <p:nvPicPr>
          <p:cNvPr id="19" name="Bildobjekt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383" y="2829750"/>
            <a:ext cx="864097" cy="864097"/>
          </a:xfrm>
          <a:prstGeom prst="rect">
            <a:avLst/>
          </a:prstGeom>
        </p:spPr>
      </p:pic>
      <p:cxnSp>
        <p:nvCxnSpPr>
          <p:cNvPr id="21" name="Rak pil 20"/>
          <p:cNvCxnSpPr/>
          <p:nvPr/>
        </p:nvCxnSpPr>
        <p:spPr>
          <a:xfrm flipV="1">
            <a:off x="7392943" y="3326491"/>
            <a:ext cx="635440" cy="3518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 Box 1"/>
          <p:cNvSpPr txBox="1">
            <a:spLocks noChangeArrowheads="1"/>
          </p:cNvSpPr>
          <p:nvPr/>
        </p:nvSpPr>
        <p:spPr bwMode="auto">
          <a:xfrm flipH="1">
            <a:off x="6433767" y="548680"/>
            <a:ext cx="1450600" cy="144016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sv-SE" altLang="sv-SE" sz="1400" dirty="0" smtClean="0">
              <a:cs typeface="Times New Roman" panose="02020603050405020304" pitchFamily="18" charset="0"/>
            </a:endParaRPr>
          </a:p>
          <a:p>
            <a:pPr algn="ctr"/>
            <a:r>
              <a:rPr lang="sv-SE" altLang="sv-SE" sz="1400" dirty="0" smtClean="0">
                <a:cs typeface="Times New Roman" panose="02020603050405020304" pitchFamily="18" charset="0"/>
              </a:rPr>
              <a:t>Avtal</a:t>
            </a:r>
            <a:endParaRPr lang="sv-SE" altLang="sv-SE" sz="1400" dirty="0">
              <a:cs typeface="Times New Roman" panose="02020603050405020304" pitchFamily="18" charset="0"/>
            </a:endParaRPr>
          </a:p>
          <a:p>
            <a:endParaRPr lang="sv-SE" altLang="sv-SE" sz="1100" b="1" dirty="0">
              <a:cs typeface="Times New Roman" panose="02020603050405020304" pitchFamily="18" charset="0"/>
            </a:endParaRPr>
          </a:p>
        </p:txBody>
      </p:sp>
      <p:sp>
        <p:nvSpPr>
          <p:cNvPr id="20" name="Platshållare för datum 3"/>
          <p:cNvSpPr>
            <a:spLocks noGrp="1"/>
          </p:cNvSpPr>
          <p:nvPr>
            <p:ph type="dt" sz="quarter" idx="10"/>
          </p:nvPr>
        </p:nvSpPr>
        <p:spPr>
          <a:xfrm>
            <a:off x="1779588" y="6356350"/>
            <a:ext cx="1128712" cy="365125"/>
          </a:xfrm>
          <a:noFill/>
        </p:spPr>
        <p:txBody>
          <a:bodyPr/>
          <a:lstStyle/>
          <a:p>
            <a:fld id="{A929FFAF-B219-49AD-B450-55CF4F688CC9}" type="datetime1">
              <a:rPr lang="sv-SE" smtClean="0">
                <a:latin typeface="Arial" pitchFamily="34" charset="0"/>
              </a:rPr>
              <a:t>2019-10-08</a:t>
            </a:fld>
            <a:endParaRPr lang="sv-SE" dirty="0" smtClean="0">
              <a:latin typeface="Arial" pitchFamily="34" charset="0"/>
            </a:endParaRPr>
          </a:p>
        </p:txBody>
      </p:sp>
      <p:pic>
        <p:nvPicPr>
          <p:cNvPr id="2" name="Bildobjekt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499" y="4614494"/>
            <a:ext cx="2274410" cy="1682181"/>
          </a:xfrm>
          <a:prstGeom prst="rect">
            <a:avLst/>
          </a:prstGeom>
        </p:spPr>
      </p:pic>
      <p:sp>
        <p:nvSpPr>
          <p:cNvPr id="15"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Arkivutbildning personalhandlingar</a:t>
            </a:r>
          </a:p>
        </p:txBody>
      </p:sp>
    </p:spTree>
    <p:extLst>
      <p:ext uri="{BB962C8B-B14F-4D97-AF65-F5344CB8AC3E}">
        <p14:creationId xmlns:p14="http://schemas.microsoft.com/office/powerpoint/2010/main" val="7557430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4213" y="384175"/>
            <a:ext cx="773906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eaLnBrk="1" hangingPunct="1"/>
            <a:r>
              <a:rPr lang="sv-SE" sz="3600" dirty="0"/>
              <a:t>Vad är en handling? </a:t>
            </a:r>
            <a:r>
              <a:rPr lang="sv-SE" sz="800" dirty="0"/>
              <a:t>(TF 2 kap 3 §)</a:t>
            </a:r>
            <a:endParaRPr lang="sv-SE" altLang="sv-SE" sz="2800" dirty="0" smtClean="0">
              <a:latin typeface="Arial" panose="020B0604020202020204" pitchFamily="34" charset="0"/>
              <a:ea typeface="ＭＳ Ｐゴシック" panose="020B0600070205080204" pitchFamily="34" charset="-128"/>
              <a:cs typeface="Times New Roman" panose="02020603050405020304" pitchFamily="18" charset="0"/>
            </a:endParaRPr>
          </a:p>
        </p:txBody>
      </p:sp>
      <p:sp>
        <p:nvSpPr>
          <p:cNvPr id="20483" name="Rectangle 3"/>
          <p:cNvSpPr>
            <a:spLocks noGrp="1" noChangeArrowheads="1"/>
          </p:cNvSpPr>
          <p:nvPr>
            <p:ph type="body" idx="1"/>
          </p:nvPr>
        </p:nvSpPr>
        <p:spPr bwMode="auto">
          <a:xfrm>
            <a:off x="882650" y="1166813"/>
            <a:ext cx="7739062" cy="892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Font typeface="Arial" panose="020B0604020202020204" pitchFamily="34" charset="0"/>
              <a:buChar char="•"/>
            </a:pPr>
            <a:r>
              <a:rPr lang="sv-SE" altLang="sv-SE" sz="2000" dirty="0" smtClean="0">
                <a:latin typeface="Arial" panose="020B0604020202020204" pitchFamily="34" charset="0"/>
                <a:ea typeface="ＭＳ Ｐゴシック" panose="020B0600070205080204" pitchFamily="34" charset="-128"/>
                <a:cs typeface="Times New Roman" panose="02020603050405020304" pitchFamily="18" charset="0"/>
              </a:rPr>
              <a:t>Ett fysiskt medium som bär information</a:t>
            </a:r>
          </a:p>
          <a:p>
            <a:pPr eaLnBrk="1" hangingPunct="1">
              <a:buFont typeface="Arial" panose="020B0604020202020204" pitchFamily="34" charset="0"/>
              <a:buChar char="•"/>
            </a:pPr>
            <a:r>
              <a:rPr lang="sv-SE" altLang="sv-SE" sz="2000" dirty="0" smtClean="0">
                <a:latin typeface="Arial" panose="020B0604020202020204" pitchFamily="34" charset="0"/>
                <a:ea typeface="ＭＳ Ｐゴシック" panose="020B0600070205080204" pitchFamily="34" charset="-128"/>
                <a:cs typeface="Times New Roman" panose="02020603050405020304" pitchFamily="18" charset="0"/>
              </a:rPr>
              <a:t>En form för att lagra och bevara upplysningar</a:t>
            </a:r>
          </a:p>
          <a:p>
            <a:pPr eaLnBrk="1" hangingPunct="1">
              <a:buFontTx/>
              <a:buNone/>
            </a:pPr>
            <a:endParaRPr lang="sv-SE" altLang="sv-SE" dirty="0" smtClean="0">
              <a:latin typeface="Arial" panose="020B0604020202020204" pitchFamily="34" charset="0"/>
              <a:ea typeface="ＭＳ Ｐゴシック" panose="020B0600070205080204" pitchFamily="34" charset="-128"/>
              <a:cs typeface="Times New Roman" panose="02020603050405020304" pitchFamily="18" charset="0"/>
            </a:endParaRPr>
          </a:p>
        </p:txBody>
      </p:sp>
      <p:sp>
        <p:nvSpPr>
          <p:cNvPr id="4" name="Platshållare för datum 3"/>
          <p:cNvSpPr>
            <a:spLocks noGrp="1"/>
          </p:cNvSpPr>
          <p:nvPr>
            <p:ph type="dt" sz="quarter" idx="10"/>
          </p:nvPr>
        </p:nvSpPr>
        <p:spPr/>
        <p:txBody>
          <a:bodyPr/>
          <a:lstStyle/>
          <a:p>
            <a:pPr>
              <a:defRPr/>
            </a:pPr>
            <a:fld id="{ED06BC4C-B89F-467F-8DA8-985ED68C647A}" type="datetime1">
              <a:rPr lang="sv-SE" smtClean="0"/>
              <a:t>2019-10-08</a:t>
            </a:fld>
            <a:endParaRPr lang="sv-SE" dirty="0"/>
          </a:p>
        </p:txBody>
      </p:sp>
      <p:pic>
        <p:nvPicPr>
          <p:cNvPr id="20486" name="Picture 6" descr="C:\Users\dalmar\AppData\Local\Microsoft\Windows\Temporary Internet Files\Content.IE5\LJHW380U\MP90042214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20938"/>
            <a:ext cx="24050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C:\Users\dalmar\AppData\Local\Microsoft\Windows\Temporary Internet Files\Content.IE5\LJHW380U\MP90007885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2420938"/>
            <a:ext cx="2376487"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C:\Users\dalmar\AppData\Local\Microsoft\Windows\Temporary Internet Files\Content.IE5\7DLK5Z4A\MP90042296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5575" y="2420938"/>
            <a:ext cx="21701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1" descr="C:\Users\dalmar\AppData\Local\Microsoft\Windows\Temporary Internet Files\Content.IE5\OR05VKWX\MP90038533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4149725"/>
            <a:ext cx="1655763"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3" descr="C:\Users\dalmar\AppData\Local\Microsoft\Windows\Temporary Internet Files\Content.IE5\ELJ57FU7\MC900441713[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5173" y="4293840"/>
            <a:ext cx="12969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4" descr="C:\Users\dalmar\AppData\Local\Microsoft\Windows\Temporary Internet Files\Content.IE5\AMX11S7R\MC900413668[1].w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851" y="4221163"/>
            <a:ext cx="2016125"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6" descr="C:\Users\dalmar\AppData\Local\Microsoft\Windows\Temporary Internet Files\Content.IE5\ELJ57FU7\MP900448715[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4149725"/>
            <a:ext cx="14398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latshållare för sidfot 4"/>
          <p:cNvSpPr>
            <a:spLocks noGrp="1"/>
          </p:cNvSpPr>
          <p:nvPr>
            <p:ph type="ftr" sz="quarter" idx="11"/>
          </p:nvPr>
        </p:nvSpPr>
        <p:spPr>
          <a:xfrm>
            <a:off x="2908300" y="6356350"/>
            <a:ext cx="3613150" cy="365125"/>
          </a:xfrm>
          <a:noFill/>
        </p:spPr>
        <p:txBody>
          <a:bodyPr/>
          <a:lstStyle/>
          <a:p>
            <a:r>
              <a:rPr lang="sv-SE" smtClean="0">
                <a:latin typeface="Arial" pitchFamily="34" charset="0"/>
              </a:rPr>
              <a:t>Arkivutbildning personalhandlingar</a:t>
            </a:r>
            <a:endParaRPr lang="sv-SE" dirty="0" smtClean="0">
              <a:latin typeface="Arial" pitchFamily="34" charset="0"/>
            </a:endParaRPr>
          </a:p>
        </p:txBody>
      </p:sp>
    </p:spTree>
    <p:extLst>
      <p:ext uri="{BB962C8B-B14F-4D97-AF65-F5344CB8AC3E}">
        <p14:creationId xmlns:p14="http://schemas.microsoft.com/office/powerpoint/2010/main" val="2389090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620713"/>
            <a:ext cx="7772400" cy="1143000"/>
          </a:xfrm>
        </p:spPr>
        <p:txBody>
          <a:bodyPr/>
          <a:lstStyle/>
          <a:p>
            <a:pPr algn="ctr">
              <a:defRPr/>
            </a:pPr>
            <a:r>
              <a:rPr lang="sv-SE" sz="3600" dirty="0"/>
              <a:t>Vad är en allmän handling? </a:t>
            </a:r>
            <a:r>
              <a:rPr lang="sv-SE" sz="800" dirty="0" smtClean="0"/>
              <a:t>(</a:t>
            </a:r>
            <a:r>
              <a:rPr lang="sv-SE" sz="800" dirty="0"/>
              <a:t>TF 2 kap 6 §)</a:t>
            </a:r>
            <a:endParaRPr lang="sv-SE" sz="2800" dirty="0">
              <a:latin typeface="+mj-lt"/>
            </a:endParaRPr>
          </a:p>
        </p:txBody>
      </p:sp>
      <p:sp>
        <p:nvSpPr>
          <p:cNvPr id="21507" name="Underrubrik 2"/>
          <p:cNvSpPr>
            <a:spLocks noGrp="1"/>
          </p:cNvSpPr>
          <p:nvPr>
            <p:ph type="subTitle" idx="1"/>
          </p:nvPr>
        </p:nvSpPr>
        <p:spPr bwMode="auto">
          <a:xfrm>
            <a:off x="685800" y="1844675"/>
            <a:ext cx="7772400" cy="417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v-SE" altLang="sv-SE" b="1" dirty="0" smtClean="0">
                <a:latin typeface="+mj-lt"/>
                <a:ea typeface="ＭＳ Ｐゴシック" panose="020B0600070205080204" pitchFamily="34" charset="-128"/>
                <a:cs typeface="Times New Roman" panose="02020603050405020304" pitchFamily="18" charset="0"/>
              </a:rPr>
              <a:t>= det allmännas handlingar</a:t>
            </a:r>
          </a:p>
          <a:p>
            <a:pPr eaLnBrk="1" hangingPunct="1"/>
            <a:endParaRPr lang="sv-SE" altLang="sv-SE" b="1" dirty="0" smtClean="0">
              <a:latin typeface="+mj-lt"/>
              <a:ea typeface="ＭＳ Ｐゴシック" panose="020B0600070205080204" pitchFamily="34" charset="-128"/>
              <a:cs typeface="Times New Roman" panose="02020603050405020304" pitchFamily="18" charset="0"/>
            </a:endParaRPr>
          </a:p>
          <a:p>
            <a:pPr eaLnBrk="1" hangingPunct="1"/>
            <a:r>
              <a:rPr lang="sv-SE" altLang="sv-SE" b="1" dirty="0" smtClean="0">
                <a:latin typeface="+mj-lt"/>
                <a:ea typeface="ＭＳ Ｐゴシック" panose="020B0600070205080204" pitchFamily="34" charset="-128"/>
                <a:cs typeface="Times New Roman" panose="02020603050405020304" pitchFamily="18" charset="0"/>
              </a:rPr>
              <a:t>= inte privata handlingar</a:t>
            </a:r>
          </a:p>
          <a:p>
            <a:endParaRPr lang="sv-SE" altLang="sv-SE" dirty="0" smtClean="0">
              <a:latin typeface="+mj-lt"/>
              <a:ea typeface="ＭＳ Ｐゴシック" panose="020B0600070205080204" pitchFamily="34" charset="-128"/>
              <a:cs typeface="Georgia" panose="02040502050405020303" pitchFamily="18" charset="0"/>
            </a:endParaRPr>
          </a:p>
          <a:p>
            <a:r>
              <a:rPr lang="sv-SE" altLang="sv-SE" dirty="0" smtClean="0">
                <a:latin typeface="+mj-lt"/>
                <a:ea typeface="ＭＳ Ｐゴシック" panose="020B0600070205080204" pitchFamily="34" charset="-128"/>
                <a:cs typeface="Georgia" panose="02040502050405020303" pitchFamily="18" charset="0"/>
              </a:rPr>
              <a:t>Lagen säger att en handling är allmän om den: </a:t>
            </a:r>
          </a:p>
          <a:p>
            <a:pPr eaLnBrk="1" hangingPunct="1">
              <a:buFont typeface="Arial" panose="020B0604020202020204" pitchFamily="34" charset="0"/>
              <a:buChar char="•"/>
            </a:pPr>
            <a:r>
              <a:rPr lang="sv-SE" altLang="sv-SE" dirty="0" smtClean="0">
                <a:latin typeface="+mj-lt"/>
                <a:ea typeface="ＭＳ Ｐゴシック" panose="020B0600070205080204" pitchFamily="34" charset="-128"/>
                <a:cs typeface="Times New Roman" panose="02020603050405020304" pitchFamily="18" charset="0"/>
              </a:rPr>
              <a:t> </a:t>
            </a:r>
            <a:r>
              <a:rPr lang="sv-SE" altLang="sv-SE" u="sng" dirty="0" smtClean="0">
                <a:latin typeface="+mj-lt"/>
                <a:ea typeface="ＭＳ Ｐゴシック" panose="020B0600070205080204" pitchFamily="34" charset="-128"/>
                <a:cs typeface="Times New Roman" panose="02020603050405020304" pitchFamily="18" charset="0"/>
              </a:rPr>
              <a:t>Inkommen</a:t>
            </a:r>
            <a:r>
              <a:rPr lang="sv-SE" altLang="sv-SE" dirty="0" smtClean="0">
                <a:latin typeface="+mj-lt"/>
                <a:ea typeface="ＭＳ Ｐゴシック" panose="020B0600070205080204" pitchFamily="34" charset="-128"/>
                <a:cs typeface="Times New Roman" panose="02020603050405020304" pitchFamily="18" charset="0"/>
              </a:rPr>
              <a:t> till </a:t>
            </a:r>
          </a:p>
          <a:p>
            <a:pPr eaLnBrk="1" hangingPunct="1">
              <a:buFont typeface="Arial" panose="020B0604020202020204" pitchFamily="34" charset="0"/>
              <a:buChar char="•"/>
            </a:pPr>
            <a:r>
              <a:rPr lang="sv-SE" altLang="sv-SE" dirty="0" smtClean="0">
                <a:latin typeface="+mj-lt"/>
                <a:ea typeface="ＭＳ Ｐゴシック" panose="020B0600070205080204" pitchFamily="34" charset="-128"/>
                <a:cs typeface="Times New Roman" panose="02020603050405020304" pitchFamily="18" charset="0"/>
              </a:rPr>
              <a:t> eller </a:t>
            </a:r>
            <a:r>
              <a:rPr lang="sv-SE" altLang="sv-SE" u="sng" dirty="0" smtClean="0">
                <a:latin typeface="+mj-lt"/>
                <a:ea typeface="ＭＳ Ｐゴシック" panose="020B0600070205080204" pitchFamily="34" charset="-128"/>
                <a:cs typeface="Times New Roman" panose="02020603050405020304" pitchFamily="18" charset="0"/>
              </a:rPr>
              <a:t>upprättad</a:t>
            </a:r>
            <a:r>
              <a:rPr lang="sv-SE" altLang="sv-SE" dirty="0" smtClean="0">
                <a:latin typeface="+mj-lt"/>
                <a:ea typeface="ＭＳ Ｐゴシック" panose="020B0600070205080204" pitchFamily="34" charset="-128"/>
                <a:cs typeface="Times New Roman" panose="02020603050405020304" pitchFamily="18" charset="0"/>
              </a:rPr>
              <a:t> på </a:t>
            </a:r>
          </a:p>
          <a:p>
            <a:pPr eaLnBrk="1" hangingPunct="1">
              <a:buFont typeface="Arial" panose="020B0604020202020204" pitchFamily="34" charset="0"/>
              <a:buChar char="•"/>
            </a:pPr>
            <a:r>
              <a:rPr lang="sv-SE" altLang="sv-SE" dirty="0" smtClean="0">
                <a:latin typeface="+mj-lt"/>
                <a:ea typeface="ＭＳ Ｐゴシック" panose="020B0600070205080204" pitchFamily="34" charset="-128"/>
                <a:cs typeface="Times New Roman" panose="02020603050405020304" pitchFamily="18" charset="0"/>
              </a:rPr>
              <a:t> och </a:t>
            </a:r>
            <a:r>
              <a:rPr lang="sv-SE" altLang="sv-SE" u="sng" dirty="0" smtClean="0">
                <a:latin typeface="+mj-lt"/>
                <a:ea typeface="ＭＳ Ｐゴシック" panose="020B0600070205080204" pitchFamily="34" charset="-128"/>
                <a:cs typeface="Times New Roman" panose="02020603050405020304" pitchFamily="18" charset="0"/>
              </a:rPr>
              <a:t>förvarad</a:t>
            </a:r>
            <a:r>
              <a:rPr lang="sv-SE" altLang="sv-SE" dirty="0" smtClean="0">
                <a:latin typeface="+mj-lt"/>
                <a:ea typeface="ＭＳ Ｐゴシック" panose="020B0600070205080204" pitchFamily="34" charset="-128"/>
                <a:cs typeface="Times New Roman" panose="02020603050405020304" pitchFamily="18" charset="0"/>
              </a:rPr>
              <a:t> hos </a:t>
            </a:r>
            <a:r>
              <a:rPr lang="sv-SE" altLang="sv-SE" u="sng" dirty="0" smtClean="0">
                <a:latin typeface="+mj-lt"/>
                <a:ea typeface="ＭＳ Ｐゴシック" panose="020B0600070205080204" pitchFamily="34" charset="-128"/>
                <a:cs typeface="Times New Roman" panose="02020603050405020304" pitchFamily="18" charset="0"/>
              </a:rPr>
              <a:t>myndighet</a:t>
            </a:r>
          </a:p>
          <a:p>
            <a:endParaRPr lang="sv-SE" altLang="sv-SE" dirty="0" smtClean="0">
              <a:latin typeface="Georgia" panose="02040502050405020303" pitchFamily="18" charset="0"/>
              <a:ea typeface="ＭＳ Ｐゴシック" panose="020B0600070205080204" pitchFamily="34" charset="-128"/>
              <a:cs typeface="Georgia" panose="02040502050405020303" pitchFamily="18" charset="0"/>
            </a:endParaRPr>
          </a:p>
        </p:txBody>
      </p:sp>
      <p:sp>
        <p:nvSpPr>
          <p:cNvPr id="4" name="Platshållare för datum 3"/>
          <p:cNvSpPr>
            <a:spLocks noGrp="1"/>
          </p:cNvSpPr>
          <p:nvPr>
            <p:ph type="dt" sz="quarter" idx="10"/>
          </p:nvPr>
        </p:nvSpPr>
        <p:spPr/>
        <p:txBody>
          <a:bodyPr/>
          <a:lstStyle/>
          <a:p>
            <a:pPr>
              <a:defRPr/>
            </a:pPr>
            <a:fld id="{E7DD51F4-4C13-4FCC-B5C7-EC2B84ABA104}" type="datetime1">
              <a:rPr lang="sv-SE" smtClean="0"/>
              <a:t>2019-10-08</a:t>
            </a:fld>
            <a:endParaRPr lang="sv-SE" dirty="0"/>
          </a:p>
        </p:txBody>
      </p:sp>
      <p:sp>
        <p:nvSpPr>
          <p:cNvPr id="6" name="Platshållare för sidfot 4"/>
          <p:cNvSpPr>
            <a:spLocks noGrp="1"/>
          </p:cNvSpPr>
          <p:nvPr>
            <p:ph type="ftr" sz="quarter" idx="11"/>
          </p:nvPr>
        </p:nvSpPr>
        <p:spPr>
          <a:xfrm>
            <a:off x="2908300" y="6356350"/>
            <a:ext cx="3613150" cy="365125"/>
          </a:xfrm>
          <a:noFill/>
        </p:spPr>
        <p:txBody>
          <a:bodyPr/>
          <a:lstStyle/>
          <a:p>
            <a:r>
              <a:rPr lang="sv-SE" smtClean="0">
                <a:latin typeface="Arial" pitchFamily="34" charset="0"/>
              </a:rPr>
              <a:t>Arkivutbildning personalhandlingar</a:t>
            </a:r>
            <a:endParaRPr lang="sv-SE" dirty="0" smtClean="0">
              <a:latin typeface="Arial" pitchFamily="34" charset="0"/>
            </a:endParaRPr>
          </a:p>
        </p:txBody>
      </p:sp>
    </p:spTree>
    <p:extLst>
      <p:ext uri="{BB962C8B-B14F-4D97-AF65-F5344CB8AC3E}">
        <p14:creationId xmlns:p14="http://schemas.microsoft.com/office/powerpoint/2010/main" val="2364647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resentation idemönster">
  <a:themeElements>
    <a:clrScheme name="Anpassad 1">
      <a:dk1>
        <a:srgbClr val="000000"/>
      </a:dk1>
      <a:lt1>
        <a:srgbClr val="FFFFFF"/>
      </a:lt1>
      <a:dk2>
        <a:srgbClr val="4C4C4C"/>
      </a:dk2>
      <a:lt2>
        <a:srgbClr val="8E8E8E"/>
      </a:lt2>
      <a:accent1>
        <a:srgbClr val="00A9B9"/>
      </a:accent1>
      <a:accent2>
        <a:srgbClr val="D41737"/>
      </a:accent2>
      <a:accent3>
        <a:srgbClr val="EA516D"/>
      </a:accent3>
      <a:accent4>
        <a:srgbClr val="8DA85A"/>
      </a:accent4>
      <a:accent5>
        <a:srgbClr val="E94E1B"/>
      </a:accent5>
      <a:accent6>
        <a:srgbClr val="005365"/>
      </a:accent6>
      <a:hlink>
        <a:srgbClr val="000000"/>
      </a:hlink>
      <a:folHlink>
        <a:srgbClr val="00000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latin typeface="Arial"/>
            <a:cs typeface="Arial"/>
          </a:defRPr>
        </a:defPPr>
      </a:lst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idemönster</Template>
  <TotalTime>2489</TotalTime>
  <Words>1091</Words>
  <Application>Microsoft Office PowerPoint</Application>
  <PresentationFormat>Bildspel på skärmen (4:3)</PresentationFormat>
  <Paragraphs>397</Paragraphs>
  <Slides>47</Slides>
  <Notes>28</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47</vt:i4>
      </vt:variant>
    </vt:vector>
  </HeadingPairs>
  <TitlesOfParts>
    <vt:vector size="56" baseType="lpstr">
      <vt:lpstr>ＭＳ Ｐゴシック</vt:lpstr>
      <vt:lpstr>Arial</vt:lpstr>
      <vt:lpstr>Calibri</vt:lpstr>
      <vt:lpstr>Courier New</vt:lpstr>
      <vt:lpstr>Georgia</vt:lpstr>
      <vt:lpstr>Helvetica</vt:lpstr>
      <vt:lpstr>Lucida Grande</vt:lpstr>
      <vt:lpstr>Times New Roman</vt:lpstr>
      <vt:lpstr>Presentation idemönster</vt:lpstr>
      <vt:lpstr>Arkivutbildning  - Rätt ordning och reda bland personalhandlingar </vt:lpstr>
      <vt:lpstr>Utbildningens upplägg</vt:lpstr>
      <vt:lpstr>STADSARKIVET</vt:lpstr>
      <vt:lpstr>Stadsarkivets uppgifter </vt:lpstr>
      <vt:lpstr>Varför arkiverar vi?</vt:lpstr>
      <vt:lpstr>Varför arkiverar vi? </vt:lpstr>
      <vt:lpstr>PowerPoint-presentation</vt:lpstr>
      <vt:lpstr>Vad är en handling? (TF 2 kap 3 §)</vt:lpstr>
      <vt:lpstr>Vad är en allmän handling? (TF 2 kap 6 §)</vt:lpstr>
      <vt:lpstr>Inkommen </vt:lpstr>
      <vt:lpstr>Upprättad </vt:lpstr>
      <vt:lpstr>Förvarad</vt:lpstr>
      <vt:lpstr>Arkivhandbok på hemsidan</vt:lpstr>
      <vt:lpstr>PowerPoint-presentation</vt:lpstr>
      <vt:lpstr>Dokumenthanteringsplan</vt:lpstr>
      <vt:lpstr>Ny informationshanteringsplan</vt:lpstr>
      <vt:lpstr>Informationshanteringsplan</vt:lpstr>
      <vt:lpstr>Ordning i personalakt</vt:lpstr>
      <vt:lpstr>Förvaring av personalakter</vt:lpstr>
      <vt:lpstr>Var ska personalakten finnas?</vt:lpstr>
      <vt:lpstr>Enkelsidig utskrift till arkivhandlingar</vt:lpstr>
      <vt:lpstr>Tjänstgöringsuppgifter  som kan gallras (enligt LiSA-F 2014:3)</vt:lpstr>
      <vt:lpstr>Kopior och dubbletter</vt:lpstr>
      <vt:lpstr>Förstör utgallrade handlingar</vt:lpstr>
      <vt:lpstr>Lathund vid arkivering</vt:lpstr>
      <vt:lpstr>Rensa bort från handlingar  som ska bevaras</vt:lpstr>
      <vt:lpstr>Handlingarna läggs i aktomslag</vt:lpstr>
      <vt:lpstr>Så skriver man på aktomslaget</vt:lpstr>
      <vt:lpstr>Välj arkivbox efter handlingarna</vt:lpstr>
      <vt:lpstr>Så skriver man på arkivboxen</vt:lpstr>
      <vt:lpstr>Så viker man ihop en arkivbox</vt:lpstr>
      <vt:lpstr>Beställa material</vt:lpstr>
      <vt:lpstr>Nu lite praktiska övningar</vt:lpstr>
      <vt:lpstr>Leveransreversal</vt:lpstr>
      <vt:lpstr>PowerPoint-presentation</vt:lpstr>
      <vt:lpstr>PowerPoint-presentation</vt:lpstr>
      <vt:lpstr>Huvudblankett</vt:lpstr>
      <vt:lpstr>Övning att fylla i reversaler</vt:lpstr>
      <vt:lpstr>Kontrollpunkter inför leverans</vt:lpstr>
      <vt:lpstr>Klart för leverans</vt:lpstr>
      <vt:lpstr>Materialet  in i depåerna</vt:lpstr>
      <vt:lpstr>Hantering av personalakter  på stadsarkivet?</vt:lpstr>
      <vt:lpstr>PowerPoint-presentation</vt:lpstr>
      <vt:lpstr>PowerPoint-presentation</vt:lpstr>
      <vt:lpstr>PowerPoint-presentation</vt:lpstr>
      <vt:lpstr>Hjälp med att få tillgång till inlämnade arkiv</vt:lpstr>
      <vt:lpstr>PowerPoint-presentation</vt:lpstr>
    </vt:vector>
  </TitlesOfParts>
  <Company>Linköpings Kommun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dalmar</dc:creator>
  <cp:lastModifiedBy>dalmar</cp:lastModifiedBy>
  <cp:revision>149</cp:revision>
  <cp:lastPrinted>2017-05-03T06:39:27Z</cp:lastPrinted>
  <dcterms:created xsi:type="dcterms:W3CDTF">2013-09-19T13:45:13Z</dcterms:created>
  <dcterms:modified xsi:type="dcterms:W3CDTF">2019-10-08T10:25:17Z</dcterms:modified>
</cp:coreProperties>
</file>