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7" r:id="rId2"/>
    <p:sldId id="351" r:id="rId3"/>
    <p:sldId id="356" r:id="rId4"/>
    <p:sldId id="346" r:id="rId5"/>
    <p:sldId id="381" r:id="rId6"/>
    <p:sldId id="382" r:id="rId7"/>
    <p:sldId id="362" r:id="rId8"/>
    <p:sldId id="372" r:id="rId9"/>
    <p:sldId id="360" r:id="rId10"/>
    <p:sldId id="361" r:id="rId11"/>
    <p:sldId id="365" r:id="rId12"/>
    <p:sldId id="379" r:id="rId13"/>
    <p:sldId id="380" r:id="rId14"/>
    <p:sldId id="378" r:id="rId15"/>
    <p:sldId id="313" r:id="rId16"/>
    <p:sldId id="359" r:id="rId17"/>
    <p:sldId id="308" r:id="rId18"/>
    <p:sldId id="376" r:id="rId19"/>
    <p:sldId id="377" r:id="rId20"/>
    <p:sldId id="336" r:id="rId21"/>
    <p:sldId id="364" r:id="rId22"/>
    <p:sldId id="370" r:id="rId23"/>
    <p:sldId id="375" r:id="rId24"/>
    <p:sldId id="337" r:id="rId25"/>
    <p:sldId id="371" r:id="rId26"/>
    <p:sldId id="366" r:id="rId27"/>
    <p:sldId id="324" r:id="rId28"/>
    <p:sldId id="368" r:id="rId29"/>
    <p:sldId id="369" r:id="rId30"/>
    <p:sldId id="367" r:id="rId31"/>
    <p:sldId id="311" r:id="rId32"/>
  </p:sldIdLst>
  <p:sldSz cx="9144000" cy="6858000" type="screen4x3"/>
  <p:notesSz cx="6797675" cy="9926638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F3BEB30A-F4D9-4093-9E3D-1F316C7CDEB1}" type="datetimeFigureOut">
              <a:rPr lang="sv-SE" smtClean="0"/>
              <a:pPr/>
              <a:t>2020-11-26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B2AC74C-1393-4EAB-9C1D-B4B066B892B2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9705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 smtClean="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0CA4327-488F-432B-B564-5D9FD899FF4E}" type="datetimeFigureOut">
              <a:rPr lang="sv-SE"/>
              <a:pPr>
                <a:defRPr/>
              </a:pPr>
              <a:t>2020-11-26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lvl="0"/>
            <a:endParaRPr lang="sv-SE" noProof="0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 smtClean="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B251DF-595D-457F-B839-250E4D015FF1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8258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251DF-595D-457F-B839-250E4D015FF1}" type="slidenum">
              <a:rPr lang="sv-SE" smtClean="0"/>
              <a:pPr>
                <a:defRPr/>
              </a:pPr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454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PWN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251DF-595D-457F-B839-250E4D015FF1}" type="slidenum">
              <a:rPr lang="sv-SE" smtClean="0"/>
              <a:pPr>
                <a:defRPr/>
              </a:pPr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4983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PWN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251DF-595D-457F-B839-250E4D015FF1}" type="slidenum">
              <a:rPr lang="sv-SE" smtClean="0"/>
              <a:pPr>
                <a:defRPr/>
              </a:pPr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1582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 smtClean="0"/>
          </a:p>
        </p:txBody>
      </p:sp>
      <p:sp>
        <p:nvSpPr>
          <p:cNvPr id="50180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9D5A44-5DA9-4802-8737-A946069E5C5D}" type="slidenum">
              <a:rPr lang="sv-SE" altLang="sv-SE">
                <a:latin typeface="Times New Roman" panose="02020603050405020304" pitchFamily="18" charset="0"/>
              </a:rPr>
              <a:pPr eaLnBrk="1" hangingPunct="1"/>
              <a:t>12</a:t>
            </a:fld>
            <a:endParaRPr lang="sv-SE" altLang="sv-SE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3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 smtClean="0"/>
          </a:p>
        </p:txBody>
      </p:sp>
      <p:sp>
        <p:nvSpPr>
          <p:cNvPr id="50180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9D5A44-5DA9-4802-8737-A946069E5C5D}" type="slidenum">
              <a:rPr lang="sv-SE" altLang="sv-SE">
                <a:latin typeface="Times New Roman" panose="02020603050405020304" pitchFamily="18" charset="0"/>
              </a:rPr>
              <a:pPr eaLnBrk="1" hangingPunct="1"/>
              <a:t>13</a:t>
            </a:fld>
            <a:endParaRPr lang="sv-SE" altLang="sv-SE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97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Nulägesbeskrivning av de allmänna handlingar/information som finns inom verksamheten. Arbetsgång:</a:t>
            </a:r>
            <a:r>
              <a:rPr lang="sv-SE" baseline="0" dirty="0" smtClean="0"/>
              <a:t> tidigare IHP? Inventera, fastställa i nämnd/styrelse, se till få med delegering till nästa uppdatering.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251DF-595D-457F-B839-250E4D015FF1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214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Hjälpmedel</a:t>
            </a:r>
            <a:r>
              <a:rPr lang="sv-SE" baseline="0" dirty="0" smtClean="0"/>
              <a:t> för att söka i myndighetens handlingar!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251DF-595D-457F-B839-250E4D015FF1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5573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/>
          </a:p>
        </p:txBody>
      </p:sp>
      <p:sp>
        <p:nvSpPr>
          <p:cNvPr id="33796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0FA318-DC22-4F47-AE9E-78173B5B5701}" type="slidenum">
              <a:rPr lang="sv-SE" smtClean="0">
                <a:latin typeface="Times New Roman" pitchFamily="18" charset="0"/>
              </a:rPr>
              <a:pPr/>
              <a:t>22</a:t>
            </a:fld>
            <a:endParaRPr lang="sv-S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19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 - Där ideér blir verklighe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00775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0"/>
            <a:ext cx="3716476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13" name="Platshållare för innehåll 2"/>
          <p:cNvSpPr>
            <a:spLocks noGrp="1"/>
          </p:cNvSpPr>
          <p:nvPr>
            <p:ph idx="16"/>
          </p:nvPr>
        </p:nvSpPr>
        <p:spPr>
          <a:xfrm>
            <a:off x="4671736" y="1600200"/>
            <a:ext cx="3716476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6" name="Platshållare för datum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1FCF00-1222-4ECC-B4BB-2E9E5A47EBCE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7" name="Platshållare för sidfot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8" name="Platshållare för bildnumm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111C8-1A68-46E2-A006-67F1E20FF11D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73840" y="1535113"/>
            <a:ext cx="3726848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0">
                <a:solidFill>
                  <a:srgbClr val="91919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71736" y="1535113"/>
            <a:ext cx="3716476" cy="639762"/>
          </a:xfrm>
          <a:prstGeom prst="rect">
            <a:avLst/>
          </a:prstGeom>
        </p:spPr>
        <p:txBody>
          <a:bodyPr lIns="0" rIns="0" bIns="0" anchor="b"/>
          <a:lstStyle>
            <a:lvl1pPr marL="0" indent="0">
              <a:buNone/>
              <a:defRPr sz="2000" b="0">
                <a:solidFill>
                  <a:srgbClr val="91919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17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Platshållare för innehåll 2"/>
          <p:cNvSpPr>
            <a:spLocks noGrp="1"/>
          </p:cNvSpPr>
          <p:nvPr>
            <p:ph idx="16"/>
          </p:nvPr>
        </p:nvSpPr>
        <p:spPr>
          <a:xfrm>
            <a:off x="684212" y="2177927"/>
            <a:ext cx="3716476" cy="394823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15" name="Platshållare för innehåll 2"/>
          <p:cNvSpPr>
            <a:spLocks noGrp="1"/>
          </p:cNvSpPr>
          <p:nvPr>
            <p:ph idx="17"/>
          </p:nvPr>
        </p:nvSpPr>
        <p:spPr>
          <a:xfrm>
            <a:off x="4671736" y="2195512"/>
            <a:ext cx="3716476" cy="393065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8" name="Platshållare för datum 10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C0F52E-4847-464C-A7D4-B3CA6686E4EA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9" name="Platshållare för sidfot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10" name="Platshållare för bildnumm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AEC90-C34A-44EE-AA52-F96C8B8EFDC0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40E3A3-1149-4024-A3A4-5A06A8E27EA4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6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4EC5B-3293-4B4C-8369-69DA0F3DA54B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849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0CDF2B-8B58-499A-9990-A219C6A3DF1C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4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5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59039-F6F5-4BC7-9773-2AC29438F8A5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725" y="273050"/>
            <a:ext cx="2744788" cy="1162050"/>
          </a:xfrm>
          <a:prstGeom prst="rect">
            <a:avLst/>
          </a:prstGeom>
        </p:spPr>
        <p:txBody>
          <a:bodyPr lIns="0" tIns="0" bIns="0"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720725" y="1435100"/>
            <a:ext cx="2744788" cy="4691063"/>
          </a:xfrm>
          <a:prstGeom prst="rect">
            <a:avLst/>
          </a:prstGeom>
        </p:spPr>
        <p:txBody>
          <a:bodyPr lIns="0" tIns="0" bIns="0"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3825511" y="273051"/>
            <a:ext cx="4597764" cy="58531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6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7F6D53-0C9C-4D62-81E6-D0CCF1BEBC70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7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8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4A4FB-1446-4EF7-AF4A-B8A37ED9F53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dirty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F74956-0AB5-4337-A5C8-0C76816F87DB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7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8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8A1C6-C733-436E-AD4E-176BA3194F9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362200"/>
            <a:ext cx="7772400" cy="36576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000"/>
            </a:lvl1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4AD92-2B51-4D4E-B200-BE5F661DF977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20969-A8C0-4B2D-9206-9736A63407E6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07125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39788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0"/>
            <a:ext cx="7739788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5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A3D399-C21A-4271-BF24-14B6E9B0BA29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7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4485F-6BCE-4416-895D-20A823618378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rubrik + Profil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7C41A0-59B3-4859-8D92-361B5A94A425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7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64B8D-6A5E-4152-B1FD-260644F4BF4E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rubrik + Profil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118754-7DE6-4B85-AA28-6A401F342B3B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7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B4CEB-B4E5-4129-AD80-F4E3FC3360B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rubrik + Profil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E00341-3D5B-477B-B2BF-BE1D6C6A68FB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7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9852-7AC7-4EFD-A19A-F82F6A599200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rtrubrik + Profil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9B4B8E-9051-43B6-8037-80F0614DF430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7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7BEFB-73AC-4345-B360-3CE8D543D0B0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rubri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03E08B-A417-48A2-A099-DD6F2E48FCBD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7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CE842-4D70-47C4-BAC0-B9F3296AB7AB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0" y="3012168"/>
            <a:ext cx="7772400" cy="70711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20000" y="3719286"/>
            <a:ext cx="7086600" cy="1752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677886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noProof="0" dirty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D76797-BEE7-4C09-B836-874F40A47787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7" name="Platshållare för sidfot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8" name="Platshållare för bildnumm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9B4AF-48C0-4B80-BAA6-D18BD99D8D2E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39789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8" name="Platshållare för bild 13"/>
          <p:cNvSpPr>
            <a:spLocks noGrp="1"/>
          </p:cNvSpPr>
          <p:nvPr>
            <p:ph type="pic" sz="quarter" idx="10"/>
          </p:nvPr>
        </p:nvSpPr>
        <p:spPr>
          <a:xfrm>
            <a:off x="4753589" y="1600200"/>
            <a:ext cx="3670412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sv-SE" noProof="0" dirty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1"/>
            <a:ext cx="3716476" cy="452596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6" name="Platshållare för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3889FF-C19D-479C-B93F-6B507DF747E2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7" name="Platshållare för sidfot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8" name="Platshållare för bild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0D0BA-7522-4477-B6BF-4FE79A0FA53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779588" y="6356350"/>
            <a:ext cx="1128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5774BD4F-58A8-4AAC-B333-B99E67FCE935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93738" y="6356350"/>
            <a:ext cx="1085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B2F0152E-4B9B-4733-9EAC-8DB8BF44F95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908300" y="6356350"/>
            <a:ext cx="3613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sldNum="0"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Helvetica" charset="0"/>
          <a:cs typeface="Helvetic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Helvetica" charset="0"/>
          <a:cs typeface="Helvetic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.dalbark@linkoping.s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pia.wilhelmsonnord@linkoping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linkoping.se/utforarwebben/arkiv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nkoping.se/Global/Om%20kommunen/Ekonomi%20och%20administration/Stadsarkivet/Arkivhandbok%20f%c3%b6r%20bolag/LiSA_F_2014_02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oping.se/utforarwebben/arkiv/arkivlokale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tshållare fö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71DFC40-040C-4654-9B56-F8B218765CC4}" type="datetime1">
              <a:rPr lang="sv-SE" smtClean="0">
                <a:latin typeface="Arial" pitchFamily="34" charset="0"/>
              </a:rPr>
              <a:t>2020-11-26</a:t>
            </a:fld>
            <a:endParaRPr lang="sv-SE" dirty="0" smtClean="0">
              <a:latin typeface="Arial" pitchFamily="34" charset="0"/>
            </a:endParaRPr>
          </a:p>
        </p:txBody>
      </p:sp>
      <p:sp>
        <p:nvSpPr>
          <p:cNvPr id="2051" name="Platshållare för sidfo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v-SE" dirty="0" smtClean="0">
                <a:latin typeface="Arial" pitchFamily="34" charset="0"/>
              </a:rPr>
              <a:t>Utbildning för arkivansvariga</a:t>
            </a:r>
          </a:p>
        </p:txBody>
      </p:sp>
      <p:sp>
        <p:nvSpPr>
          <p:cNvPr id="2053" name="Underrubrik 6"/>
          <p:cNvSpPr>
            <a:spLocks noGrp="1"/>
          </p:cNvSpPr>
          <p:nvPr>
            <p:ph type="subTitle" idx="1"/>
          </p:nvPr>
        </p:nvSpPr>
        <p:spPr>
          <a:xfrm>
            <a:off x="685800" y="2060848"/>
            <a:ext cx="7772400" cy="3958952"/>
          </a:xfrm>
        </p:spPr>
        <p:txBody>
          <a:bodyPr/>
          <a:lstStyle/>
          <a:p>
            <a:r>
              <a:rPr lang="sv-SE" dirty="0" smtClean="0">
                <a:latin typeface="Arial" pitchFamily="34" charset="0"/>
              </a:rPr>
              <a:t>2020</a:t>
            </a:r>
          </a:p>
          <a:p>
            <a:endParaRPr lang="sv-SE" dirty="0" smtClean="0">
              <a:latin typeface="Arial" pitchFamily="34" charset="0"/>
            </a:endParaRPr>
          </a:p>
          <a:p>
            <a:endParaRPr lang="sv-SE" dirty="0" smtClean="0">
              <a:latin typeface="Arial" pitchFamily="34" charset="0"/>
            </a:endParaRPr>
          </a:p>
          <a:p>
            <a:r>
              <a:rPr lang="sv-SE" dirty="0">
                <a:latin typeface="Arial" pitchFamily="34" charset="0"/>
              </a:rPr>
              <a:t>Linköpings stadsarkiv</a:t>
            </a:r>
          </a:p>
          <a:p>
            <a:endParaRPr lang="sv-SE" dirty="0" smtClean="0">
              <a:latin typeface="Arial" pitchFamily="34" charset="0"/>
            </a:endParaRPr>
          </a:p>
          <a:p>
            <a:r>
              <a:rPr lang="sv-SE" sz="1200" dirty="0" smtClean="0">
                <a:latin typeface="Georgia" pitchFamily="18" charset="0"/>
              </a:rPr>
              <a:t>Kommunarkivarie Maria </a:t>
            </a:r>
            <a:r>
              <a:rPr lang="sv-SE" sz="1200" dirty="0">
                <a:latin typeface="Georgia" pitchFamily="18" charset="0"/>
              </a:rPr>
              <a:t>Dalbark		</a:t>
            </a:r>
            <a:r>
              <a:rPr lang="sv-SE" sz="1200" dirty="0" smtClean="0">
                <a:latin typeface="Georgia" pitchFamily="18" charset="0"/>
              </a:rPr>
              <a:t>		Kommunarkivarie Pia Wilhelmson Nord</a:t>
            </a:r>
          </a:p>
          <a:p>
            <a:r>
              <a:rPr lang="sv-SE" sz="1200" dirty="0" smtClean="0">
                <a:latin typeface="Georgia" pitchFamily="18" charset="0"/>
                <a:hlinkClick r:id="rId3"/>
              </a:rPr>
              <a:t>maria.dalbark@linkoping.se</a:t>
            </a:r>
            <a:r>
              <a:rPr lang="sv-SE" sz="1200" dirty="0" smtClean="0">
                <a:latin typeface="Georgia" pitchFamily="18" charset="0"/>
              </a:rPr>
              <a:t>				</a:t>
            </a:r>
            <a:r>
              <a:rPr lang="sv-SE" sz="1200" dirty="0" smtClean="0">
                <a:latin typeface="Georgia" pitchFamily="18" charset="0"/>
                <a:hlinkClick r:id="rId4"/>
              </a:rPr>
              <a:t>pia.wilhelmsonnord@linkoping.se</a:t>
            </a:r>
            <a:endParaRPr lang="sv-SE" sz="1200" dirty="0" smtClean="0">
              <a:latin typeface="Georgia" pitchFamily="18" charset="0"/>
            </a:endParaRPr>
          </a:p>
          <a:p>
            <a:r>
              <a:rPr lang="sv-SE" sz="1200" dirty="0" smtClean="0">
                <a:latin typeface="Georgia" pitchFamily="18" charset="0"/>
              </a:rPr>
              <a:t>Tel. 013-26 30 </a:t>
            </a:r>
            <a:r>
              <a:rPr lang="sv-SE" sz="1200" dirty="0">
                <a:latin typeface="Georgia" pitchFamily="18" charset="0"/>
              </a:rPr>
              <a:t>22				</a:t>
            </a:r>
            <a:r>
              <a:rPr lang="sv-SE" sz="1200" dirty="0" smtClean="0">
                <a:latin typeface="Georgia" pitchFamily="18" charset="0"/>
              </a:rPr>
              <a:t>		Tel. 013-20 73 84</a:t>
            </a:r>
            <a:endParaRPr lang="sv-SE" dirty="0" smtClean="0">
              <a:latin typeface="Arial" pitchFamily="34" charset="0"/>
            </a:endParaRPr>
          </a:p>
          <a:p>
            <a:endParaRPr lang="sv-SE" dirty="0" smtClean="0">
              <a:latin typeface="Arial" pitchFamily="34" charset="0"/>
            </a:endParaRPr>
          </a:p>
        </p:txBody>
      </p:sp>
      <p:sp>
        <p:nvSpPr>
          <p:cNvPr id="2054" name="Rubrik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3600" dirty="0" smtClean="0"/>
              <a:t>Utbildning för arkivansvariga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9500" y="335922"/>
            <a:ext cx="7021513" cy="774000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dirty="0" smtClean="0">
                <a:solidFill>
                  <a:srgbClr val="000000"/>
                </a:solidFill>
              </a:rPr>
              <a:t>Arkivredogörare</a:t>
            </a:r>
            <a:r>
              <a:rPr lang="sv-SE" sz="2900" dirty="0">
                <a:solidFill>
                  <a:srgbClr val="000000"/>
                </a:solidFill>
              </a:rPr>
              <a:t/>
            </a:r>
            <a:br>
              <a:rPr lang="sv-SE" sz="2900" dirty="0">
                <a:solidFill>
                  <a:srgbClr val="000000"/>
                </a:solidFill>
              </a:rPr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178" y="1315110"/>
            <a:ext cx="8097795" cy="5398728"/>
          </a:xfrm>
        </p:spPr>
        <p:txBody>
          <a:bodyPr>
            <a:normAutofit/>
          </a:bodyPr>
          <a:lstStyle/>
          <a:p>
            <a:r>
              <a:rPr lang="sv-SE" sz="1800" b="1" dirty="0" smtClean="0">
                <a:latin typeface="Georgia" panose="02040502050405020303" pitchFamily="18" charset="0"/>
              </a:rPr>
              <a:t>Arkivredogörare,  </a:t>
            </a:r>
            <a:r>
              <a:rPr lang="sv-SE" sz="1800" dirty="0" smtClean="0">
                <a:latin typeface="Georgia" panose="02040502050405020303" pitchFamily="18" charset="0"/>
              </a:rPr>
              <a:t>utses av arkivansvarig. Kan gärna vara flera personer.</a:t>
            </a:r>
          </a:p>
          <a:p>
            <a:pPr marL="0" indent="0">
              <a:buNone/>
            </a:pPr>
            <a:r>
              <a:rPr lang="sv-SE" sz="1800" dirty="0" smtClean="0">
                <a:latin typeface="Georgia" panose="02040502050405020303" pitchFamily="18" charset="0"/>
              </a:rPr>
              <a:t>Ska ha mycket </a:t>
            </a:r>
            <a:r>
              <a:rPr lang="sv-SE" sz="1800" dirty="0">
                <a:latin typeface="Georgia" panose="02040502050405020303" pitchFamily="18" charset="0"/>
              </a:rPr>
              <a:t>god kännedom om myndighetens verksamhet och administrativa rutiner</a:t>
            </a:r>
            <a:r>
              <a:rPr lang="sv-SE" sz="1800" dirty="0" smtClean="0">
                <a:latin typeface="Georgia" panose="02040502050405020303" pitchFamily="18" charset="0"/>
              </a:rPr>
              <a:t>. </a:t>
            </a:r>
            <a:br>
              <a:rPr lang="sv-SE" sz="1800" dirty="0" smtClean="0">
                <a:latin typeface="Georgia" panose="02040502050405020303" pitchFamily="18" charset="0"/>
              </a:rPr>
            </a:br>
            <a:r>
              <a:rPr lang="sv-SE" sz="1800" dirty="0" smtClean="0">
                <a:latin typeface="Georgia" panose="02040502050405020303" pitchFamily="18" charset="0"/>
              </a:rPr>
              <a:t/>
            </a:r>
            <a:br>
              <a:rPr lang="sv-SE" sz="1800" dirty="0" smtClean="0">
                <a:latin typeface="Georgia" panose="02040502050405020303" pitchFamily="18" charset="0"/>
              </a:rPr>
            </a:br>
            <a:r>
              <a:rPr lang="sv-SE" sz="1800" dirty="0" smtClean="0">
                <a:latin typeface="Georgia" panose="02040502050405020303" pitchFamily="18" charset="0"/>
              </a:rPr>
              <a:t/>
            </a:r>
            <a:br>
              <a:rPr lang="sv-SE" sz="1800" dirty="0" smtClean="0">
                <a:latin typeface="Georgia" panose="02040502050405020303" pitchFamily="18" charset="0"/>
              </a:rPr>
            </a:br>
            <a:r>
              <a:rPr lang="sv-SE" sz="1800" dirty="0" smtClean="0">
                <a:latin typeface="Georgia" panose="02040502050405020303" pitchFamily="18" charset="0"/>
              </a:rPr>
              <a:t>I uppdraget ingår bland annat att svara för: </a:t>
            </a:r>
          </a:p>
          <a:p>
            <a:pPr marL="0" indent="0">
              <a:buNone/>
            </a:pPr>
            <a:r>
              <a:rPr lang="sv-SE" sz="1800" dirty="0" smtClean="0">
                <a:latin typeface="Georgia" panose="02040502050405020303" pitchFamily="18" charset="0"/>
              </a:rPr>
              <a:t> -</a:t>
            </a:r>
            <a:r>
              <a:rPr lang="sv-SE" sz="1800" dirty="0">
                <a:latin typeface="Georgia" panose="02040502050405020303" pitchFamily="18" charset="0"/>
              </a:rPr>
              <a:t> </a:t>
            </a:r>
            <a:r>
              <a:rPr lang="sv-SE" sz="1800" dirty="0" smtClean="0">
                <a:latin typeface="Georgia" panose="02040502050405020303" pitchFamily="18" charset="0"/>
              </a:rPr>
              <a:t>den </a:t>
            </a:r>
            <a:r>
              <a:rPr lang="sv-SE" sz="1800" dirty="0">
                <a:latin typeface="Georgia" panose="02040502050405020303" pitchFamily="18" charset="0"/>
              </a:rPr>
              <a:t>löpande hanteringen av allmänna handlingar. </a:t>
            </a:r>
          </a:p>
          <a:p>
            <a:pPr marL="0" indent="0">
              <a:buNone/>
            </a:pPr>
            <a:r>
              <a:rPr lang="sv-SE" sz="1800" dirty="0" smtClean="0">
                <a:latin typeface="Georgia" panose="02040502050405020303" pitchFamily="18" charset="0"/>
              </a:rPr>
              <a:t> - att se </a:t>
            </a:r>
            <a:r>
              <a:rPr lang="sv-SE" sz="1800" dirty="0">
                <a:latin typeface="Georgia" panose="02040502050405020303" pitchFamily="18" charset="0"/>
              </a:rPr>
              <a:t>till att handlingar tas </a:t>
            </a:r>
            <a:r>
              <a:rPr lang="sv-SE" sz="1800" dirty="0" smtClean="0">
                <a:latin typeface="Georgia" panose="02040502050405020303" pitchFamily="18" charset="0"/>
              </a:rPr>
              <a:t>tillvara, arkiveras </a:t>
            </a:r>
            <a:r>
              <a:rPr lang="sv-SE" sz="1800" dirty="0">
                <a:latin typeface="Georgia" panose="02040502050405020303" pitchFamily="18" charset="0"/>
              </a:rPr>
              <a:t>och att arkivredovisningen är aktuell. </a:t>
            </a:r>
          </a:p>
          <a:p>
            <a:pPr marL="0" indent="0">
              <a:buNone/>
            </a:pPr>
            <a:r>
              <a:rPr lang="sv-SE" sz="1800" dirty="0" smtClean="0">
                <a:latin typeface="Georgia" panose="02040502050405020303" pitchFamily="18" charset="0"/>
              </a:rPr>
              <a:t> - att gallra </a:t>
            </a:r>
            <a:r>
              <a:rPr lang="sv-SE" sz="1800" dirty="0">
                <a:latin typeface="Georgia" panose="02040502050405020303" pitchFamily="18" charset="0"/>
              </a:rPr>
              <a:t>handlingar och </a:t>
            </a:r>
            <a:r>
              <a:rPr lang="sv-SE" sz="1800" dirty="0" smtClean="0">
                <a:latin typeface="Georgia" panose="02040502050405020303" pitchFamily="18" charset="0"/>
              </a:rPr>
              <a:t>ansvara </a:t>
            </a:r>
            <a:r>
              <a:rPr lang="sv-SE" sz="1800" dirty="0">
                <a:latin typeface="Georgia" panose="02040502050405020303" pitchFamily="18" charset="0"/>
              </a:rPr>
              <a:t>för den </a:t>
            </a:r>
            <a:r>
              <a:rPr lang="sv-SE" sz="1800" dirty="0" smtClean="0">
                <a:latin typeface="Georgia" panose="02040502050405020303" pitchFamily="18" charset="0"/>
              </a:rPr>
              <a:t>löpande </a:t>
            </a:r>
            <a:r>
              <a:rPr lang="sv-SE" sz="1800" dirty="0">
                <a:latin typeface="Georgia" panose="02040502050405020303" pitchFamily="18" charset="0"/>
              </a:rPr>
              <a:t>arkivvården i samråd med den arkivansvariga. </a:t>
            </a:r>
          </a:p>
          <a:p>
            <a:pPr marL="0" indent="0">
              <a:buNone/>
            </a:pPr>
            <a:r>
              <a:rPr lang="sv-SE" sz="1800" dirty="0" smtClean="0">
                <a:latin typeface="Georgia" panose="02040502050405020303" pitchFamily="18" charset="0"/>
              </a:rPr>
              <a:t> -  </a:t>
            </a:r>
            <a:r>
              <a:rPr lang="sv-SE" sz="1800" dirty="0">
                <a:latin typeface="Georgia" panose="02040502050405020303" pitchFamily="18" charset="0"/>
              </a:rPr>
              <a:t>det praktiska </a:t>
            </a:r>
            <a:r>
              <a:rPr lang="sv-SE" sz="1800" dirty="0" smtClean="0">
                <a:latin typeface="Georgia" panose="02040502050405020303" pitchFamily="18" charset="0"/>
              </a:rPr>
              <a:t>arbetet vid </a:t>
            </a:r>
            <a:r>
              <a:rPr lang="sv-SE" sz="1800" dirty="0">
                <a:latin typeface="Georgia" panose="02040502050405020303" pitchFamily="18" charset="0"/>
              </a:rPr>
              <a:t>leveranser till Stadsarkivet</a:t>
            </a:r>
            <a:r>
              <a:rPr lang="sv-SE" sz="2500" dirty="0" smtClean="0"/>
              <a:t>.</a:t>
            </a:r>
          </a:p>
          <a:p>
            <a:endParaRPr lang="sv-SE" sz="2500" dirty="0"/>
          </a:p>
          <a:p>
            <a:endParaRPr lang="sv-SE" sz="1000" dirty="0" smtClean="0"/>
          </a:p>
          <a:p>
            <a:endParaRPr lang="sv-SE" sz="1000" dirty="0"/>
          </a:p>
          <a:p>
            <a:endParaRPr lang="sv-SE" sz="1000" dirty="0" smtClean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5DE79B-7906-4407-8C03-0D1A2E03273F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271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1605" y="260648"/>
            <a:ext cx="7021513" cy="774000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dirty="0" smtClean="0"/>
              <a:t>Exempel från VSS</a:t>
            </a:r>
            <a:r>
              <a:rPr lang="sv-SE" sz="1800" dirty="0" smtClean="0"/>
              <a:t/>
            </a:r>
            <a:br>
              <a:rPr lang="sv-SE" sz="1800" dirty="0" smtClean="0"/>
            </a:br>
            <a:r>
              <a:rPr lang="sv-SE" sz="1800" dirty="0"/>
              <a:t/>
            </a:r>
            <a:br>
              <a:rPr lang="sv-SE" sz="1800" dirty="0"/>
            </a:br>
            <a:r>
              <a:rPr lang="sv-SE" sz="1800" dirty="0" smtClean="0"/>
              <a:t>Förvaltningschef Överordnad (Strategisk) kontakt –Magnus Sjöberg</a:t>
            </a:r>
            <a:endParaRPr lang="sv-SE" sz="1800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512207"/>
              </p:ext>
            </p:extLst>
          </p:nvPr>
        </p:nvGraphicFramePr>
        <p:xfrm>
          <a:off x="1227438" y="1416905"/>
          <a:ext cx="6277232" cy="35489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3717"/>
                <a:gridCol w="1999858"/>
                <a:gridCol w="2653657"/>
              </a:tblGrid>
              <a:tr h="303315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>
                          <a:effectLst/>
                        </a:rPr>
                        <a:t>Arkivbildare</a:t>
                      </a:r>
                      <a:endParaRPr lang="sv-S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>
                          <a:effectLst/>
                        </a:rPr>
                        <a:t>Arkivansvarig</a:t>
                      </a:r>
                      <a:endParaRPr lang="sv-S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>
                          <a:effectLst/>
                        </a:rPr>
                        <a:t>Arkivredogörare</a:t>
                      </a:r>
                      <a:endParaRPr lang="sv-S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719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Staben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Magnus Sjöberg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Stina Widén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53868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LK Data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Krister Siggesjö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Jennifer Nikolic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53868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Ekonomiservice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Anna Karlsson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Monica </a:t>
                      </a:r>
                      <a:r>
                        <a:rPr lang="sv-SE" sz="1200" u="none" strike="noStrike" dirty="0" err="1">
                          <a:effectLst/>
                        </a:rPr>
                        <a:t>Herbertsson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97881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Kontakt  Linköping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Martin Liabäck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 smtClean="0">
                          <a:effectLst/>
                        </a:rPr>
                        <a:t>Christer Berkesand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53868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HR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Pernilla Hörwing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Elisabeth </a:t>
                      </a:r>
                      <a:r>
                        <a:rPr lang="sv-SE" sz="1200" u="none" strike="noStrike" dirty="0" smtClean="0">
                          <a:effectLst/>
                        </a:rPr>
                        <a:t>Asserhed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53868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Stadsarkivet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Dan Malmsten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 smtClean="0">
                          <a:effectLst/>
                        </a:rPr>
                        <a:t>Anders Karlström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53868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Upphandling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Jörgen Svensson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Brittmari Andersson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3868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E-lärande 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Åsa </a:t>
                      </a:r>
                      <a:r>
                        <a:rPr lang="sv-SE" sz="1200" u="none" strike="noStrike" dirty="0" smtClean="0">
                          <a:effectLst/>
                        </a:rPr>
                        <a:t>Thorén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Jens Wisén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53868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Lönecenter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Malin Moen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Lena </a:t>
                      </a:r>
                      <a:r>
                        <a:rPr lang="sv-SE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Strannelid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1169773" y="5428735"/>
            <a:ext cx="65902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/>
              <a:t>Tillsynsarkivarier</a:t>
            </a:r>
            <a:r>
              <a:rPr lang="sv-SE" dirty="0" smtClean="0"/>
              <a:t> -tre </a:t>
            </a:r>
            <a:r>
              <a:rPr lang="sv-SE" dirty="0" err="1" smtClean="0"/>
              <a:t>st</a:t>
            </a:r>
            <a:r>
              <a:rPr lang="sv-SE" dirty="0" smtClean="0"/>
              <a:t> med ansvar för olika förvaltningar + en e-arkivarie som stöttar vid e-arkivering.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AAEBB6-D7DF-4786-91AD-0E4F1A32DA4A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684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ubrik 1"/>
          <p:cNvSpPr>
            <a:spLocks noGrp="1"/>
          </p:cNvSpPr>
          <p:nvPr>
            <p:ph type="ctrTitle"/>
          </p:nvPr>
        </p:nvSpPr>
        <p:spPr>
          <a:xfrm>
            <a:off x="978917" y="9697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sv-SE" sz="3200" dirty="0" smtClean="0">
                <a:latin typeface="+mj-lt"/>
              </a:rPr>
              <a:t>Lagar som styr dokumenthanteringen</a:t>
            </a:r>
            <a:br>
              <a:rPr lang="sv-SE" sz="3200" dirty="0" smtClean="0">
                <a:latin typeface="+mj-lt"/>
              </a:rPr>
            </a:br>
            <a:r>
              <a:rPr lang="sv-SE" sz="3200" dirty="0" smtClean="0">
                <a:latin typeface="+mj-lt"/>
              </a:rPr>
              <a:t>i offentlig verksamhet</a:t>
            </a:r>
          </a:p>
        </p:txBody>
      </p:sp>
      <p:sp>
        <p:nvSpPr>
          <p:cNvPr id="3075" name="Underrubrik 2"/>
          <p:cNvSpPr>
            <a:spLocks noGrp="1"/>
          </p:cNvSpPr>
          <p:nvPr>
            <p:ph type="subTitle" idx="1"/>
          </p:nvPr>
        </p:nvSpPr>
        <p:spPr>
          <a:xfrm>
            <a:off x="684213" y="1412776"/>
            <a:ext cx="7772400" cy="4248249"/>
          </a:xfrm>
        </p:spPr>
        <p:txBody>
          <a:bodyPr/>
          <a:lstStyle/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r>
              <a:rPr lang="sv-SE" sz="1800" dirty="0" smtClean="0">
                <a:latin typeface="+mj-lt"/>
              </a:rPr>
              <a:t>			</a:t>
            </a:r>
          </a:p>
          <a:p>
            <a:pPr eaLnBrk="1" hangingPunct="1">
              <a:defRPr/>
            </a:pPr>
            <a:endParaRPr lang="sv-SE" dirty="0" smtClean="0">
              <a:latin typeface="Arial" pitchFamily="34" charset="0"/>
            </a:endParaRPr>
          </a:p>
        </p:txBody>
      </p:sp>
      <p:sp>
        <p:nvSpPr>
          <p:cNvPr id="3076" name="Platshållare fö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77A1BD4-ABC7-4640-81A7-ED70E7423110}" type="datetime1">
              <a:rPr lang="sv-SE" smtClean="0">
                <a:latin typeface="Arial" pitchFamily="34" charset="0"/>
              </a:rPr>
              <a:t>2020-11-26</a:t>
            </a:fld>
            <a:endParaRPr lang="sv-SE">
              <a:latin typeface="Arial" pitchFamily="34" charset="0"/>
            </a:endParaRPr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149062"/>
              </p:ext>
            </p:extLst>
          </p:nvPr>
        </p:nvGraphicFramePr>
        <p:xfrm>
          <a:off x="543497" y="1356381"/>
          <a:ext cx="8342756" cy="4937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173"/>
                <a:gridCol w="5256583"/>
              </a:tblGrid>
              <a:tr h="43525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Regelverk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Vad det innebär</a:t>
                      </a:r>
                      <a:endParaRPr lang="sv-SE" dirty="0"/>
                    </a:p>
                  </a:txBody>
                  <a:tcPr/>
                </a:tc>
              </a:tr>
              <a:tr h="788887">
                <a:tc>
                  <a:txBody>
                    <a:bodyPr/>
                    <a:lstStyle/>
                    <a:p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Tryckfrihetsförordning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Rätten att ta del av allmänna handlingar och vad som är</a:t>
                      </a:r>
                      <a:r>
                        <a:rPr lang="sv-SE" baseline="0" dirty="0" smtClean="0"/>
                        <a:t> en handling</a:t>
                      </a:r>
                      <a:endParaRPr lang="sv-SE" dirty="0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Offentlighets- och sekretesslagen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sv-SE" dirty="0" smtClean="0"/>
                        <a:t>Diarieföring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sv-SE" dirty="0" smtClean="0"/>
                        <a:t>Vem som ska få</a:t>
                      </a:r>
                      <a:r>
                        <a:rPr lang="sv-SE" baseline="0" dirty="0" smtClean="0"/>
                        <a:t> se vad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sv-SE" baseline="0" dirty="0" smtClean="0"/>
                        <a:t>Sekretess följer med till Stadsarkivet</a:t>
                      </a:r>
                      <a:endParaRPr lang="sv-SE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Arkivlag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Hur</a:t>
                      </a:r>
                      <a:r>
                        <a:rPr lang="sv-SE" baseline="0" dirty="0" smtClean="0"/>
                        <a:t> myndighetens arkiv bevaras, hålls ordnad och vårdas.</a:t>
                      </a:r>
                      <a:endParaRPr lang="sv-SE" dirty="0"/>
                    </a:p>
                  </a:txBody>
                  <a:tcPr/>
                </a:tc>
              </a:tr>
              <a:tr h="726979">
                <a:tc>
                  <a:txBody>
                    <a:bodyPr/>
                    <a:lstStyle/>
                    <a:p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Arkivförordning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Att</a:t>
                      </a:r>
                      <a:r>
                        <a:rPr lang="sv-SE" baseline="0" dirty="0" smtClean="0"/>
                        <a:t> färdiga ärenden ska arkiveras och samråd med arkivmyndigheten</a:t>
                      </a:r>
                      <a:endParaRPr lang="sv-SE" dirty="0"/>
                    </a:p>
                  </a:txBody>
                  <a:tcPr/>
                </a:tc>
              </a:tr>
              <a:tr h="435251">
                <a:tc>
                  <a:txBody>
                    <a:bodyPr/>
                    <a:lstStyle/>
                    <a:p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Förvaltningslag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Serviceskyldighet</a:t>
                      </a:r>
                      <a:endParaRPr lang="sv-SE" dirty="0"/>
                    </a:p>
                  </a:txBody>
                  <a:tcPr/>
                </a:tc>
              </a:tr>
              <a:tr h="751255">
                <a:tc>
                  <a:txBody>
                    <a:bodyPr/>
                    <a:lstStyle/>
                    <a:p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Lag om kommunal bokföring och redovisning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Räkenskaper gallras efter 7 år och hur de ska förvaras</a:t>
                      </a:r>
                      <a:endParaRPr lang="sv-S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908300" y="6356350"/>
            <a:ext cx="3613150" cy="365125"/>
          </a:xfrm>
          <a:noFill/>
        </p:spPr>
        <p:txBody>
          <a:bodyPr/>
          <a:lstStyle/>
          <a:p>
            <a:r>
              <a:rPr lang="sv-SE" dirty="0" smtClean="0">
                <a:latin typeface="Arial" pitchFamily="34" charset="0"/>
              </a:rPr>
              <a:t>Utbildning för arkivansvariga</a:t>
            </a:r>
          </a:p>
        </p:txBody>
      </p:sp>
    </p:spTree>
    <p:extLst>
      <p:ext uri="{BB962C8B-B14F-4D97-AF65-F5344CB8AC3E}">
        <p14:creationId xmlns:p14="http://schemas.microsoft.com/office/powerpoint/2010/main" val="22286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ubrik 1"/>
          <p:cNvSpPr>
            <a:spLocks noGrp="1"/>
          </p:cNvSpPr>
          <p:nvPr>
            <p:ph type="ctrTitle"/>
          </p:nvPr>
        </p:nvSpPr>
        <p:spPr>
          <a:xfrm>
            <a:off x="544016" y="341784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sv-SE" sz="3200" dirty="0" smtClean="0">
                <a:latin typeface="+mj-lt"/>
              </a:rPr>
              <a:t>Dessutom</a:t>
            </a:r>
          </a:p>
        </p:txBody>
      </p:sp>
      <p:sp>
        <p:nvSpPr>
          <p:cNvPr id="3075" name="Underrubrik 2"/>
          <p:cNvSpPr>
            <a:spLocks noGrp="1"/>
          </p:cNvSpPr>
          <p:nvPr>
            <p:ph type="subTitle" idx="1"/>
          </p:nvPr>
        </p:nvSpPr>
        <p:spPr>
          <a:xfrm>
            <a:off x="684213" y="1412776"/>
            <a:ext cx="7772400" cy="4248249"/>
          </a:xfrm>
        </p:spPr>
        <p:txBody>
          <a:bodyPr/>
          <a:lstStyle/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endParaRPr lang="sv-SE" sz="1800" dirty="0" smtClean="0">
              <a:latin typeface="+mj-lt"/>
            </a:endParaRPr>
          </a:p>
          <a:p>
            <a:pPr eaLnBrk="1" hangingPunct="1">
              <a:defRPr/>
            </a:pPr>
            <a:r>
              <a:rPr lang="sv-SE" sz="1800" dirty="0" smtClean="0">
                <a:latin typeface="+mj-lt"/>
              </a:rPr>
              <a:t>			</a:t>
            </a:r>
          </a:p>
          <a:p>
            <a:pPr eaLnBrk="1" hangingPunct="1">
              <a:defRPr/>
            </a:pPr>
            <a:endParaRPr lang="sv-SE" dirty="0" smtClean="0">
              <a:latin typeface="Arial" pitchFamily="34" charset="0"/>
            </a:endParaRPr>
          </a:p>
        </p:txBody>
      </p:sp>
      <p:sp>
        <p:nvSpPr>
          <p:cNvPr id="3076" name="Platshållare fö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4DD5B9E-7510-4EFA-AA7B-F813584A826A}" type="datetime1">
              <a:rPr lang="sv-SE" smtClean="0">
                <a:latin typeface="Arial" pitchFamily="34" charset="0"/>
              </a:rPr>
              <a:t>2020-11-26</a:t>
            </a:fld>
            <a:endParaRPr lang="sv-SE">
              <a:latin typeface="Arial" pitchFamily="34" charset="0"/>
            </a:endParaRPr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00581"/>
              </p:ext>
            </p:extLst>
          </p:nvPr>
        </p:nvGraphicFramePr>
        <p:xfrm>
          <a:off x="1666875" y="1423570"/>
          <a:ext cx="60960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Regelverk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Vad det innebär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Linköpings kommuns arkivreglemente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Lokala anpassningar</a:t>
                      </a:r>
                      <a:br>
                        <a:rPr lang="sv-SE" dirty="0" smtClean="0"/>
                      </a:br>
                      <a:r>
                        <a:rPr lang="sv-SE" dirty="0" smtClean="0"/>
                        <a:t>- Krav på IHP</a:t>
                      </a:r>
                      <a:br>
                        <a:rPr lang="sv-SE" dirty="0" smtClean="0"/>
                      </a:br>
                      <a:r>
                        <a:rPr lang="sv-SE" dirty="0" smtClean="0"/>
                        <a:t>-</a:t>
                      </a:r>
                      <a:r>
                        <a:rPr lang="sv-SE" baseline="0" dirty="0" smtClean="0"/>
                        <a:t> Krav på arkivbeskrivning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GDPR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Personuppgifter</a:t>
                      </a:r>
                      <a:r>
                        <a:rPr lang="sv-SE" baseline="0" dirty="0" smtClean="0"/>
                        <a:t> får lagras för arkivändamål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Aktiebolagslag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Gäller bolag</a:t>
                      </a:r>
                    </a:p>
                    <a:p>
                      <a:r>
                        <a:rPr lang="sv-SE" dirty="0" smtClean="0"/>
                        <a:t>Dokumentation kring bolag samt protokoll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Bokföringslag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Gäller bolag</a:t>
                      </a:r>
                    </a:p>
                    <a:p>
                      <a:r>
                        <a:rPr lang="sv-SE" dirty="0" smtClean="0"/>
                        <a:t>Hantering av räkenskaper</a:t>
                      </a:r>
                      <a:endParaRPr lang="sv-S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908300" y="6356350"/>
            <a:ext cx="3613150" cy="365125"/>
          </a:xfrm>
          <a:noFill/>
        </p:spPr>
        <p:txBody>
          <a:bodyPr/>
          <a:lstStyle/>
          <a:p>
            <a:r>
              <a:rPr lang="sv-SE" dirty="0" smtClean="0">
                <a:latin typeface="Arial" pitchFamily="34" charset="0"/>
              </a:rPr>
              <a:t>Utbildning för arkivansvariga</a:t>
            </a:r>
          </a:p>
        </p:txBody>
      </p:sp>
    </p:spTree>
    <p:extLst>
      <p:ext uri="{BB962C8B-B14F-4D97-AF65-F5344CB8AC3E}">
        <p14:creationId xmlns:p14="http://schemas.microsoft.com/office/powerpoint/2010/main" val="42203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4294967295"/>
          </p:nvPr>
        </p:nvSpPr>
        <p:spPr>
          <a:xfrm>
            <a:off x="4629150" y="2226469"/>
            <a:ext cx="3886200" cy="326350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6" y="764704"/>
            <a:ext cx="8859552" cy="5284112"/>
          </a:xfrm>
          <a:prstGeom prst="rect">
            <a:avLst/>
          </a:prstGeom>
        </p:spPr>
      </p:pic>
      <p:sp>
        <p:nvSpPr>
          <p:cNvPr id="6" name="Platshållare för datum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78C5139C-4310-4FE7-A6D7-D6236E036B97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650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143000"/>
          </a:xfrm>
        </p:spPr>
        <p:txBody>
          <a:bodyPr/>
          <a:lstStyle/>
          <a:p>
            <a:pPr algn="ctr"/>
            <a:r>
              <a:rPr lang="sv-SE" sz="3200" dirty="0" smtClean="0">
                <a:latin typeface="+mj-lt"/>
              </a:rPr>
              <a:t>Arkivhandbok på hemsidan</a:t>
            </a:r>
            <a:endParaRPr lang="sv-SE" sz="3200" dirty="0">
              <a:latin typeface="+mj-lt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28675" y="1321153"/>
            <a:ext cx="7772400" cy="3657600"/>
          </a:xfrm>
        </p:spPr>
        <p:txBody>
          <a:bodyPr/>
          <a:lstStyle/>
          <a:p>
            <a:r>
              <a:rPr lang="sv-SE" dirty="0" smtClean="0">
                <a:hlinkClick r:id="rId2"/>
              </a:rPr>
              <a:t>www.linkoping.se/utforarwebben/arkiv/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Här hittar du lagar och förordningar samt praktiska tips!</a:t>
            </a: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444221-AF59-4F16-9B55-B12D8D1C90CF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547948"/>
            <a:ext cx="3687920" cy="30345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792" y="2547948"/>
            <a:ext cx="3841728" cy="26092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790" y="4540887"/>
            <a:ext cx="2361349" cy="181070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998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87052" y="256385"/>
            <a:ext cx="7021513" cy="774000"/>
          </a:xfrm>
        </p:spPr>
        <p:txBody>
          <a:bodyPr/>
          <a:lstStyle/>
          <a:p>
            <a:pPr algn="ctr"/>
            <a:r>
              <a:rPr lang="sv-SE" dirty="0" smtClean="0">
                <a:solidFill>
                  <a:srgbClr val="000000"/>
                </a:solidFill>
              </a:rPr>
              <a:t>Stadsarkivets digitala hjälpmedel</a:t>
            </a:r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1246837" y="5375787"/>
            <a:ext cx="2257555" cy="859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Utvecklingsportalen</a:t>
            </a:r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1246838" y="3398127"/>
            <a:ext cx="2257555" cy="859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Stadsarkivet</a:t>
            </a:r>
          </a:p>
          <a:p>
            <a:pPr algn="ctr"/>
            <a:r>
              <a:rPr lang="sv-SE" dirty="0" smtClean="0"/>
              <a:t>Linkoping.se</a:t>
            </a:r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1187051" y="1376003"/>
            <a:ext cx="2317339" cy="859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Arkivhandbok</a:t>
            </a:r>
          </a:p>
          <a:p>
            <a:pPr algn="ctr"/>
            <a:r>
              <a:rPr lang="sv-SE" dirty="0" smtClean="0"/>
              <a:t>Linkoping.se/utförarwebben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4266280" y="4386957"/>
            <a:ext cx="297001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Tjänstebeskrivningar</a:t>
            </a:r>
          </a:p>
          <a:p>
            <a:r>
              <a:rPr lang="sv-SE" sz="1400" dirty="0" smtClean="0"/>
              <a:t>FAQ</a:t>
            </a:r>
          </a:p>
          <a:p>
            <a:r>
              <a:rPr lang="sv-SE" sz="1400" dirty="0" smtClean="0"/>
              <a:t>Beställningsformulär</a:t>
            </a:r>
            <a:endParaRPr lang="sv-SE" sz="1400" dirty="0"/>
          </a:p>
        </p:txBody>
      </p:sp>
      <p:sp>
        <p:nvSpPr>
          <p:cNvPr id="8" name="textruta 7"/>
          <p:cNvSpPr txBox="1"/>
          <p:nvPr/>
        </p:nvSpPr>
        <p:spPr>
          <a:xfrm>
            <a:off x="4266280" y="3398127"/>
            <a:ext cx="447131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Allmän information </a:t>
            </a:r>
            <a:br>
              <a:rPr lang="sv-SE" dirty="0" smtClean="0"/>
            </a:br>
            <a:r>
              <a:rPr lang="sv-SE" sz="1400" dirty="0" smtClean="0"/>
              <a:t>om Stadsarkivet. Riktar sig till allmänheten</a:t>
            </a:r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4287335" y="1376003"/>
            <a:ext cx="4450257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 smtClean="0"/>
              <a:t>Praktisk information </a:t>
            </a:r>
            <a:br>
              <a:rPr lang="sv-SE" dirty="0" smtClean="0"/>
            </a:br>
            <a:r>
              <a:rPr lang="sv-SE" sz="1400" dirty="0" smtClean="0"/>
              <a:t>samlad för de som jobbar med arkivering i kommunen</a:t>
            </a:r>
          </a:p>
          <a:p>
            <a:r>
              <a:rPr lang="sv-SE" sz="1400" dirty="0" smtClean="0"/>
              <a:t>- även bolag</a:t>
            </a:r>
            <a:endParaRPr lang="sv-SE" sz="1400" dirty="0"/>
          </a:p>
        </p:txBody>
      </p:sp>
      <p:sp>
        <p:nvSpPr>
          <p:cNvPr id="12" name="Rektangel 11"/>
          <p:cNvSpPr/>
          <p:nvPr/>
        </p:nvSpPr>
        <p:spPr>
          <a:xfrm>
            <a:off x="1246838" y="4386957"/>
            <a:ext cx="2257555" cy="859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VSS - tjänsteportal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4287334" y="5375787"/>
            <a:ext cx="2948961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E-utbildningar, arkivhanteringsutbildning, workshops</a:t>
            </a:r>
            <a:endParaRPr lang="sv-SE" sz="1400" dirty="0"/>
          </a:p>
        </p:txBody>
      </p:sp>
      <p:sp>
        <p:nvSpPr>
          <p:cNvPr id="14" name="Rektangel 13"/>
          <p:cNvSpPr/>
          <p:nvPr/>
        </p:nvSpPr>
        <p:spPr>
          <a:xfrm>
            <a:off x="1246836" y="2375053"/>
            <a:ext cx="2257555" cy="859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E-arkivering Linkoping.se</a:t>
            </a:r>
            <a:endParaRPr lang="sv-SE" dirty="0"/>
          </a:p>
        </p:txBody>
      </p:sp>
      <p:sp>
        <p:nvSpPr>
          <p:cNvPr id="15" name="textruta 14"/>
          <p:cNvSpPr txBox="1"/>
          <p:nvPr/>
        </p:nvSpPr>
        <p:spPr>
          <a:xfrm>
            <a:off x="4287335" y="2347741"/>
            <a:ext cx="4450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Information om e-arkivering </a:t>
            </a:r>
            <a:endParaRPr lang="sv-SE" dirty="0"/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A2ED04-EE6D-4978-A84D-162A5F9E27D7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517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latshållare fö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69CDB64-381F-43A0-8D8C-95D79FC1E431}" type="datetime1">
              <a:rPr lang="sv-SE" smtClean="0">
                <a:latin typeface="Arial" pitchFamily="34" charset="0"/>
              </a:rPr>
              <a:t>2020-11-26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13315" name="Platshållare för sidfo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v-SE" smtClean="0">
                <a:latin typeface="Arial" pitchFamily="34" charset="0"/>
              </a:rPr>
              <a:t>Utbildning för arkivansvariga</a:t>
            </a:r>
          </a:p>
        </p:txBody>
      </p:sp>
      <p:sp>
        <p:nvSpPr>
          <p:cNvPr id="13318" name="Rubrik 7"/>
          <p:cNvSpPr>
            <a:spLocks noGrp="1"/>
          </p:cNvSpPr>
          <p:nvPr>
            <p:ph type="ctrTitle"/>
          </p:nvPr>
        </p:nvSpPr>
        <p:spPr>
          <a:xfrm>
            <a:off x="685800" y="44624"/>
            <a:ext cx="7772400" cy="1368152"/>
          </a:xfrm>
        </p:spPr>
        <p:txBody>
          <a:bodyPr/>
          <a:lstStyle/>
          <a:p>
            <a:pPr algn="ctr"/>
            <a:r>
              <a:rPr lang="sv-SE" sz="3200" dirty="0" smtClean="0">
                <a:latin typeface="+mj-lt"/>
              </a:rPr>
              <a:t>Använd informationshanteringsplanen (IHP) som stöd</a:t>
            </a:r>
            <a:endParaRPr lang="sv-SE" sz="3200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02" y="1268760"/>
            <a:ext cx="9005398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Gallringsbegäran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212" y="1052736"/>
            <a:ext cx="7848228" cy="5073427"/>
          </a:xfrm>
        </p:spPr>
        <p:txBody>
          <a:bodyPr/>
          <a:lstStyle/>
          <a:p>
            <a:pPr marL="0" indent="0">
              <a:buNone/>
            </a:pPr>
            <a:r>
              <a:rPr lang="sv-SE" sz="1800" i="1" dirty="0">
                <a:latin typeface="Georgia" panose="02040502050405020303" pitchFamily="18" charset="0"/>
              </a:rPr>
              <a:t>En allmän </a:t>
            </a:r>
            <a:r>
              <a:rPr lang="sv-SE" sz="1800" i="1" dirty="0" smtClean="0">
                <a:latin typeface="Georgia" panose="02040502050405020303" pitchFamily="18" charset="0"/>
              </a:rPr>
              <a:t>handling </a:t>
            </a:r>
            <a:r>
              <a:rPr lang="sv-SE" sz="1800" i="1" dirty="0">
                <a:latin typeface="Georgia" panose="02040502050405020303" pitchFamily="18" charset="0"/>
              </a:rPr>
              <a:t>får inte kastas om det inte finns ett gallringsbeslut. Det man tar hänsyn till vid en eventuell gallring är</a:t>
            </a:r>
            <a:r>
              <a:rPr lang="sv-SE" sz="1800" i="1" dirty="0" smtClean="0">
                <a:latin typeface="Georgia" panose="02040502050405020303" pitchFamily="18" charset="0"/>
              </a:rPr>
              <a:t>:</a:t>
            </a:r>
            <a:r>
              <a:rPr lang="sv-SE" sz="1800" i="1" dirty="0">
                <a:latin typeface="Georgia" panose="02040502050405020303" pitchFamily="18" charset="0"/>
              </a:rPr>
              <a:t/>
            </a:r>
            <a:br>
              <a:rPr lang="sv-SE" sz="1800" i="1" dirty="0">
                <a:latin typeface="Georgia" panose="02040502050405020303" pitchFamily="18" charset="0"/>
              </a:rPr>
            </a:br>
            <a:r>
              <a:rPr lang="sv-SE" sz="1800" dirty="0">
                <a:latin typeface="Georgia" panose="02040502050405020303" pitchFamily="18" charset="0"/>
              </a:rPr>
              <a:t>- </a:t>
            </a:r>
            <a:r>
              <a:rPr lang="sv-SE" sz="1800" i="1" dirty="0">
                <a:latin typeface="Georgia" panose="02040502050405020303" pitchFamily="18" charset="0"/>
              </a:rPr>
              <a:t>Rätten att ta del av allmänna handlingar</a:t>
            </a:r>
            <a:br>
              <a:rPr lang="sv-SE" sz="1800" i="1" dirty="0">
                <a:latin typeface="Georgia" panose="02040502050405020303" pitchFamily="18" charset="0"/>
              </a:rPr>
            </a:br>
            <a:r>
              <a:rPr lang="sv-SE" sz="1800" i="1" dirty="0">
                <a:latin typeface="Georgia" panose="02040502050405020303" pitchFamily="18" charset="0"/>
              </a:rPr>
              <a:t>- Rättssäkerhet och förvaltningarnas behov</a:t>
            </a:r>
            <a:br>
              <a:rPr lang="sv-SE" sz="1800" i="1" dirty="0">
                <a:latin typeface="Georgia" panose="02040502050405020303" pitchFamily="18" charset="0"/>
              </a:rPr>
            </a:br>
            <a:r>
              <a:rPr lang="sv-SE" sz="1800" i="1" dirty="0">
                <a:latin typeface="Georgia" panose="02040502050405020303" pitchFamily="18" charset="0"/>
              </a:rPr>
              <a:t>- Framtida forskning</a:t>
            </a:r>
            <a:r>
              <a:rPr lang="sv-SE" sz="2000" i="1" dirty="0" smtClean="0"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endParaRPr lang="sv-SE" sz="2000" i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sv-SE" sz="2000" i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sv-SE" sz="2000" i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sv-SE" sz="2000" i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sv-SE" sz="1800" dirty="0">
                <a:latin typeface="Georgia" panose="02040502050405020303" pitchFamily="18" charset="0"/>
              </a:rPr>
              <a:t>Kommunala förvaltningar måste lämna in en gallringsbegäran </a:t>
            </a:r>
            <a:r>
              <a:rPr lang="sv-SE" sz="1800" dirty="0" smtClean="0">
                <a:latin typeface="Georgia" panose="02040502050405020303" pitchFamily="18" charset="0"/>
              </a:rPr>
              <a:t>till Stadsarkivet och </a:t>
            </a:r>
            <a:r>
              <a:rPr lang="sv-SE" sz="1800" dirty="0">
                <a:latin typeface="Georgia" panose="02040502050405020303" pitchFamily="18" charset="0"/>
              </a:rPr>
              <a:t>får sedan ett beslut i form av en föreskrift. Rör det sig om en slutgiltig nedstängning av till </a:t>
            </a:r>
            <a:r>
              <a:rPr lang="sv-SE" sz="1800" dirty="0" smtClean="0">
                <a:latin typeface="Georgia" panose="02040502050405020303" pitchFamily="18" charset="0"/>
              </a:rPr>
              <a:t>exempel </a:t>
            </a:r>
            <a:r>
              <a:rPr lang="sv-SE" sz="1800" dirty="0">
                <a:latin typeface="Georgia" panose="02040502050405020303" pitchFamily="18" charset="0"/>
              </a:rPr>
              <a:t>ett system, så fattas ett särskilt beslut utan att det utmynnar i en föreskrift. De kommunala bolagen fattar sina gallringsbeslut i samråd med Stadsarkivet och fastställer dem i sin </a:t>
            </a:r>
            <a:r>
              <a:rPr lang="sv-SE" sz="1800" dirty="0" smtClean="0">
                <a:latin typeface="Georgia" panose="02040502050405020303" pitchFamily="18" charset="0"/>
              </a:rPr>
              <a:t>informationshanteringsplan</a:t>
            </a:r>
            <a:r>
              <a:rPr lang="sv-SE" sz="2000" dirty="0" smtClean="0"/>
              <a:t>.</a:t>
            </a:r>
            <a:endParaRPr lang="sv-SE" sz="2000" dirty="0"/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7226F1-2EF6-4F7F-BB77-49AB71156196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908300" y="6356350"/>
            <a:ext cx="3613150" cy="365125"/>
          </a:xfrm>
          <a:noFill/>
        </p:spPr>
        <p:txBody>
          <a:bodyPr/>
          <a:lstStyle/>
          <a:p>
            <a:r>
              <a:rPr lang="sv-SE" smtClean="0">
                <a:latin typeface="Arial" pitchFamily="34" charset="0"/>
              </a:rPr>
              <a:t>Utbildning för arkivansvariga</a:t>
            </a:r>
            <a:endParaRPr lang="sv-SE" dirty="0" smtClean="0">
              <a:latin typeface="Arial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422">
            <a:off x="5217350" y="2041284"/>
            <a:ext cx="3438316" cy="2000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2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68" y="111597"/>
            <a:ext cx="7739788" cy="1143000"/>
          </a:xfrm>
        </p:spPr>
        <p:txBody>
          <a:bodyPr/>
          <a:lstStyle/>
          <a:p>
            <a:pPr algn="ctr"/>
            <a:r>
              <a:rPr lang="sv-SE" dirty="0" smtClean="0"/>
              <a:t>Blankett för gallringsbegäran</a:t>
            </a:r>
            <a:br>
              <a:rPr lang="sv-SE" dirty="0" smtClean="0"/>
            </a:br>
            <a:r>
              <a:rPr lang="sv-SE" sz="1800" dirty="0" smtClean="0"/>
              <a:t> </a:t>
            </a:r>
            <a:endParaRPr lang="sv-SE" sz="1800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706306"/>
            <a:ext cx="6742765" cy="4641379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F2CD8-968E-49B9-81BE-90E3070F8B8D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539552" y="5358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finns på </a:t>
            </a:r>
            <a:r>
              <a:rPr lang="sv-SE" dirty="0" smtClean="0"/>
              <a:t>utförarwebben/arkiv/gallring.</a:t>
            </a:r>
            <a:r>
              <a:rPr lang="sv-SE" dirty="0"/>
              <a:t/>
            </a:r>
            <a:br>
              <a:rPr lang="sv-SE" dirty="0"/>
            </a:br>
            <a:r>
              <a:rPr lang="sv-SE" dirty="0"/>
              <a:t>Skrivs digitalt, men ska sedan </a:t>
            </a:r>
            <a:r>
              <a:rPr lang="sv-SE" dirty="0" smtClean="0"/>
              <a:t>skrivas ut, signeras </a:t>
            </a:r>
            <a:r>
              <a:rPr lang="sv-SE" dirty="0"/>
              <a:t>av arkivansvarig och skickas till Stadsarkivet. </a:t>
            </a:r>
          </a:p>
        </p:txBody>
      </p:sp>
    </p:spTree>
    <p:extLst>
      <p:ext uri="{BB962C8B-B14F-4D97-AF65-F5344CB8AC3E}">
        <p14:creationId xmlns:p14="http://schemas.microsoft.com/office/powerpoint/2010/main" val="6981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7"/>
          <p:cNvSpPr txBox="1">
            <a:spLocks/>
          </p:cNvSpPr>
          <p:nvPr/>
        </p:nvSpPr>
        <p:spPr>
          <a:xfrm>
            <a:off x="696950" y="1731768"/>
            <a:ext cx="3960440" cy="360040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/>
            </a:r>
            <a:b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/>
            </a:r>
            <a:b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endParaRPr kumimoji="0" lang="sv-S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696950" y="332656"/>
            <a:ext cx="7704000" cy="1143000"/>
          </a:xfrm>
        </p:spPr>
        <p:txBody>
          <a:bodyPr/>
          <a:lstStyle/>
          <a:p>
            <a:pPr algn="ctr"/>
            <a:r>
              <a:rPr lang="sv-SE" dirty="0" smtClean="0"/>
              <a:t>Utbildningens upplägg</a:t>
            </a:r>
            <a:endParaRPr lang="sv-SE" dirty="0"/>
          </a:p>
        </p:txBody>
      </p:sp>
      <p:sp>
        <p:nvSpPr>
          <p:cNvPr id="5" name="Rubrik 7"/>
          <p:cNvSpPr txBox="1">
            <a:spLocks/>
          </p:cNvSpPr>
          <p:nvPr/>
        </p:nvSpPr>
        <p:spPr>
          <a:xfrm>
            <a:off x="760810" y="1052736"/>
            <a:ext cx="6331470" cy="6336704"/>
          </a:xfrm>
          <a:prstGeom prst="rect">
            <a:avLst/>
          </a:prstGeom>
        </p:spPr>
        <p:txBody>
          <a:bodyPr lIns="0" tIns="0" rIns="0" bIns="0"/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Kort presentation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Varför arkiverar vi?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Arkivansvarigs/arkivredogörare uppdrag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Lagar och kommunens reglemente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Arkivhandbok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Informationshanteringsplan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sz="2400" dirty="0">
                <a:latin typeface="Arial"/>
                <a:ea typeface="ＭＳ Ｐゴシック" charset="0"/>
                <a:cs typeface="Arial"/>
              </a:rPr>
              <a:t>Gallringsbegäran och </a:t>
            </a: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föreskrifter</a:t>
            </a:r>
            <a:endParaRPr lang="sv-SE" sz="2400" dirty="0">
              <a:latin typeface="Arial"/>
              <a:ea typeface="ＭＳ Ｐゴシック" charset="0"/>
              <a:cs typeface="Arial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Arkivbeskrivning</a:t>
            </a:r>
            <a:endParaRPr lang="sv-SE" sz="2400" dirty="0">
              <a:latin typeface="Arial"/>
              <a:ea typeface="ＭＳ Ｐゴシック" charset="0"/>
              <a:cs typeface="Arial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Krav på godkänd förvaring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Leverans – papper/digitalt</a:t>
            </a:r>
            <a:endParaRPr lang="sv-SE" sz="2400" dirty="0">
              <a:latin typeface="Arial"/>
              <a:ea typeface="ＭＳ Ｐゴシック" charset="0"/>
              <a:cs typeface="Arial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Hur </a:t>
            </a:r>
            <a:r>
              <a:rPr lang="sv-SE" sz="2400" dirty="0">
                <a:latin typeface="Arial"/>
                <a:ea typeface="ＭＳ Ｐゴシック" charset="0"/>
                <a:cs typeface="Arial"/>
              </a:rPr>
              <a:t>får du tillgång till det som arkiverats</a:t>
            </a: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?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Praktisk hantering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sv-SE" sz="2400" dirty="0" smtClean="0">
                <a:latin typeface="Arial"/>
                <a:ea typeface="ＭＳ Ｐゴシック" charset="0"/>
                <a:cs typeface="Arial"/>
              </a:rPr>
              <a:t>Frågor</a:t>
            </a: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/>
            </a:r>
            <a:b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/>
            </a:r>
            <a:b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endParaRPr kumimoji="0" lang="sv-S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" name="textruta 1"/>
          <p:cNvSpPr txBox="1"/>
          <p:nvPr/>
        </p:nvSpPr>
        <p:spPr>
          <a:xfrm rot="1362911">
            <a:off x="5847052" y="3228559"/>
            <a:ext cx="2842253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latin typeface="Arial"/>
                <a:cs typeface="Arial"/>
              </a:rPr>
              <a:t>Avbryt med frågor</a:t>
            </a:r>
          </a:p>
        </p:txBody>
      </p:sp>
      <p:sp>
        <p:nvSpPr>
          <p:cNvPr id="8" name="Platshållare för datum 3"/>
          <p:cNvSpPr>
            <a:spLocks noGrp="1"/>
          </p:cNvSpPr>
          <p:nvPr>
            <p:ph type="dt" sz="quarter" idx="10"/>
          </p:nvPr>
        </p:nvSpPr>
        <p:spPr>
          <a:xfrm>
            <a:off x="1779588" y="6356350"/>
            <a:ext cx="1128712" cy="365125"/>
          </a:xfrm>
          <a:noFill/>
        </p:spPr>
        <p:txBody>
          <a:bodyPr/>
          <a:lstStyle/>
          <a:p>
            <a:fld id="{02F78B02-27B3-4C39-8392-830BCBFBCA62}" type="datetime1">
              <a:rPr lang="sv-SE" smtClean="0">
                <a:latin typeface="Arial" pitchFamily="34" charset="0"/>
              </a:rPr>
              <a:t>2020-11-26</a:t>
            </a:fld>
            <a:endParaRPr lang="sv-SE" dirty="0" smtClean="0">
              <a:latin typeface="Arial" pitchFamily="34" charset="0"/>
            </a:endParaRPr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908300" y="6356350"/>
            <a:ext cx="3613150" cy="365125"/>
          </a:xfrm>
          <a:noFill/>
        </p:spPr>
        <p:txBody>
          <a:bodyPr/>
          <a:lstStyle/>
          <a:p>
            <a:r>
              <a:rPr lang="sv-SE" dirty="0" smtClean="0">
                <a:latin typeface="Arial" pitchFamily="34" charset="0"/>
              </a:rPr>
              <a:t>Utbildning för arkivansvariga</a:t>
            </a:r>
          </a:p>
        </p:txBody>
      </p:sp>
    </p:spTree>
    <p:extLst>
      <p:ext uri="{BB962C8B-B14F-4D97-AF65-F5344CB8AC3E}">
        <p14:creationId xmlns:p14="http://schemas.microsoft.com/office/powerpoint/2010/main" val="16769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Exempel på föreskrift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212" y="1412776"/>
            <a:ext cx="7739788" cy="4713387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 smtClean="0"/>
              <a:t>Föreskrift </a:t>
            </a:r>
            <a:r>
              <a:rPr lang="sv-SE" sz="2000" dirty="0" err="1" smtClean="0">
                <a:hlinkClick r:id="rId2"/>
              </a:rPr>
              <a:t>LiSA</a:t>
            </a:r>
            <a:r>
              <a:rPr lang="sv-SE" sz="2000" dirty="0" smtClean="0">
                <a:hlinkClick r:id="rId2"/>
              </a:rPr>
              <a:t>-F 2014:2</a:t>
            </a:r>
            <a:r>
              <a:rPr lang="sv-SE" sz="2000" dirty="0"/>
              <a:t> </a:t>
            </a:r>
            <a:r>
              <a:rPr lang="sv-SE" sz="2000" dirty="0" smtClean="0"/>
              <a:t>gallring av handlingar </a:t>
            </a:r>
            <a:br>
              <a:rPr lang="sv-SE" sz="2000" dirty="0" smtClean="0"/>
            </a:br>
            <a:r>
              <a:rPr lang="sv-SE" sz="2000" dirty="0" smtClean="0"/>
              <a:t>av tillfällig eller ringa betydelse</a:t>
            </a:r>
          </a:p>
          <a:p>
            <a:pPr marL="0" indent="0">
              <a:buNone/>
            </a:pPr>
            <a:endParaRPr lang="sv-SE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v-SE" sz="2000" dirty="0"/>
              <a:t>Rutinmässiga förfrågningar och meddelanden		Gallras 1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2000" dirty="0"/>
              <a:t>Handlingar för kännedom							Gallras 1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2000" dirty="0"/>
              <a:t>Kopior och dubbletter							Vid </a:t>
            </a:r>
            <a:r>
              <a:rPr lang="sv-SE" sz="2000" dirty="0" err="1" smtClean="0"/>
              <a:t>inaktualitet</a:t>
            </a:r>
            <a:endParaRPr lang="sv-SE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v-SE" sz="2000" dirty="0" smtClean="0"/>
              <a:t>SMS och MMS (under förutsättning att de			Vid </a:t>
            </a:r>
            <a:r>
              <a:rPr lang="sv-SE" sz="2000" dirty="0" err="1" smtClean="0"/>
              <a:t>inaktualitet</a:t>
            </a:r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dirty="0" smtClean="0"/>
              <a:t>dokumenterats vid behov)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2000" dirty="0" smtClean="0"/>
              <a:t>Underlag för intern verksamhetsredovisning		Vid </a:t>
            </a:r>
            <a:r>
              <a:rPr lang="sv-SE" sz="2000" dirty="0" err="1" smtClean="0"/>
              <a:t>inakutalitet</a:t>
            </a:r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dirty="0" smtClean="0"/>
              <a:t>(när sammanställning är klar t.ex. enkätsvar)</a:t>
            </a:r>
          </a:p>
          <a:p>
            <a:pPr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CF63C6-E48A-449A-BB26-05A71557CCF8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908300" y="6356350"/>
            <a:ext cx="3613150" cy="365125"/>
          </a:xfrm>
          <a:noFill/>
        </p:spPr>
        <p:txBody>
          <a:bodyPr/>
          <a:lstStyle/>
          <a:p>
            <a:r>
              <a:rPr lang="sv-SE" smtClean="0">
                <a:latin typeface="Arial" pitchFamily="34" charset="0"/>
              </a:rPr>
              <a:t>Utbildning för arkivansvariga</a:t>
            </a:r>
            <a:endParaRPr lang="sv-SE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63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54037" y="191456"/>
            <a:ext cx="3708525" cy="774000"/>
          </a:xfrm>
        </p:spPr>
        <p:txBody>
          <a:bodyPr/>
          <a:lstStyle/>
          <a:p>
            <a:r>
              <a:rPr lang="sv-SE" dirty="0" smtClean="0"/>
              <a:t>Arkivbeskrivning</a:t>
            </a:r>
            <a:br>
              <a:rPr lang="sv-SE" dirty="0" smtClean="0"/>
            </a:b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9512" y="780583"/>
            <a:ext cx="8064896" cy="4871566"/>
          </a:xfrm>
        </p:spPr>
        <p:txBody>
          <a:bodyPr/>
          <a:lstStyle/>
          <a:p>
            <a:pPr marL="0" indent="0">
              <a:buNone/>
            </a:pPr>
            <a:r>
              <a:rPr lang="sv-SE" sz="1800" i="1" dirty="0"/>
              <a:t>V</a:t>
            </a:r>
            <a:r>
              <a:rPr lang="sv-SE" sz="1800" i="1" dirty="0" smtClean="0"/>
              <a:t>arje myndighet ska ha en beskrivning av sin verksamhet som ger information om vilka slag av handlingar som kan finnas i myndighetens arkiv och hur arkivet är organiserat. (Arkivlagen 1990:782)</a:t>
            </a:r>
          </a:p>
          <a:p>
            <a:pPr marL="0" indent="0">
              <a:buNone/>
            </a:pPr>
            <a:r>
              <a:rPr lang="sv-SE" sz="1800" b="1" dirty="0" smtClean="0"/>
              <a:t>Arkivbeskrivningen ska innehålla</a:t>
            </a:r>
            <a:r>
              <a:rPr lang="sv-SE" sz="1800" dirty="0" smtClean="0"/>
              <a:t>:</a:t>
            </a:r>
            <a:r>
              <a:rPr lang="sv-SE" sz="20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dirty="0" smtClean="0"/>
              <a:t>Organisation och arbetsuppgifter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dirty="0" smtClean="0"/>
              <a:t>Förhållandet mellan arbetsuppgifter och handlingar/ärenden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dirty="0" smtClean="0"/>
              <a:t>Arkivbildarens arkiv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dirty="0" smtClean="0"/>
              <a:t>Åtkomst och sökingångar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dirty="0" smtClean="0"/>
              <a:t>Verksamhetssystem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dirty="0" smtClean="0"/>
              <a:t>Regelbundet utbyte av uppgifter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dirty="0" smtClean="0"/>
              <a:t>Gallringsregler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dirty="0" smtClean="0"/>
              <a:t>Sekretess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dirty="0" smtClean="0"/>
              <a:t>Tekniska hjälpmedel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dirty="0" smtClean="0"/>
              <a:t>Arkivansvar m.m. 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dirty="0" smtClean="0"/>
              <a:t>Upprättande och aktualisering. </a:t>
            </a:r>
            <a:br>
              <a:rPr lang="sv-SE" sz="1600" dirty="0" smtClean="0"/>
            </a:br>
            <a:endParaRPr lang="sv-SE" sz="1600" dirty="0" smtClean="0"/>
          </a:p>
          <a:p>
            <a:pPr marL="457200" indent="-457200">
              <a:buFont typeface="+mj-lt"/>
              <a:buAutoNum type="arabicPeriod"/>
            </a:pPr>
            <a:endParaRPr lang="sv-SE" sz="1800" dirty="0" smtClean="0"/>
          </a:p>
          <a:p>
            <a:pPr marL="457200" indent="-457200">
              <a:buFont typeface="+mj-lt"/>
              <a:buAutoNum type="arabicPeriod"/>
            </a:pPr>
            <a:endParaRPr lang="sv-SE" sz="2000" dirty="0" smtClean="0"/>
          </a:p>
          <a:p>
            <a:pPr marL="457200" indent="-457200">
              <a:buFont typeface="+mj-lt"/>
              <a:buAutoNum type="arabicPeriod"/>
            </a:pPr>
            <a:endParaRPr lang="sv-SE" sz="2000" dirty="0" smtClean="0"/>
          </a:p>
          <a:p>
            <a:pPr marL="457200" indent="-457200">
              <a:buFont typeface="+mj-lt"/>
              <a:buAutoNum type="arabicPeriod"/>
            </a:pPr>
            <a:endParaRPr lang="sv-SE" sz="2000" dirty="0" smtClean="0"/>
          </a:p>
          <a:p>
            <a:pPr marL="457200" indent="-457200">
              <a:buFont typeface="+mj-lt"/>
              <a:buAutoNum type="arabicPeriod"/>
            </a:pPr>
            <a:endParaRPr lang="sv-SE" sz="2000" dirty="0" smtClean="0"/>
          </a:p>
          <a:p>
            <a:pPr marL="457200" indent="-457200">
              <a:buFont typeface="+mj-lt"/>
              <a:buAutoNum type="arabicPeriod"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AB6DD8-4B6F-4681-B428-F2BD51110370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6732240" y="4212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solidFill>
                  <a:srgbClr val="FF0000"/>
                </a:solidFill>
                <a:latin typeface="Arial"/>
                <a:cs typeface="Arial"/>
              </a:rPr>
              <a:t>LiSA</a:t>
            </a:r>
            <a:r>
              <a:rPr lang="sv-SE" dirty="0" smtClean="0">
                <a:solidFill>
                  <a:srgbClr val="FF0000"/>
                </a:solidFill>
                <a:latin typeface="Arial"/>
                <a:cs typeface="Arial"/>
              </a:rPr>
              <a:t>-F 2012:4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7963" y="3576406"/>
            <a:ext cx="288032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622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ubrik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143000"/>
          </a:xfrm>
        </p:spPr>
        <p:txBody>
          <a:bodyPr/>
          <a:lstStyle/>
          <a:p>
            <a:pPr algn="ctr"/>
            <a:r>
              <a:rPr lang="sv-SE" sz="3200" dirty="0" smtClean="0">
                <a:latin typeface="+mj-lt"/>
              </a:rPr>
              <a:t>Förvaring av allmänna handlingar</a:t>
            </a:r>
            <a:endParaRPr lang="sv-SE" sz="3200" b="0" dirty="0" smtClean="0">
              <a:latin typeface="+mj-lt"/>
            </a:endParaRPr>
          </a:p>
        </p:txBody>
      </p:sp>
      <p:sp>
        <p:nvSpPr>
          <p:cNvPr id="7171" name="Underrubrik 2"/>
          <p:cNvSpPr>
            <a:spLocks noGrp="1"/>
          </p:cNvSpPr>
          <p:nvPr>
            <p:ph type="subTitle" idx="1"/>
          </p:nvPr>
        </p:nvSpPr>
        <p:spPr>
          <a:xfrm>
            <a:off x="668249" y="1588740"/>
            <a:ext cx="7815263" cy="400050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smtClean="0">
                <a:latin typeface="Georgia" panose="02040502050405020303" pitchFamily="18" charset="0"/>
              </a:rPr>
              <a:t>Förvaras inlåst för skydd mot insyn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smtClean="0">
                <a:latin typeface="Georgia" panose="02040502050405020303" pitchFamily="18" charset="0"/>
              </a:rPr>
              <a:t>Skyddat mot brand och vattenskador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smtClean="0">
                <a:latin typeface="Georgia" panose="02040502050405020303" pitchFamily="18" charset="0"/>
              </a:rPr>
              <a:t>Godkända brandsäkra dokumentskåp eller arkivlokal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smtClean="0">
                <a:latin typeface="Georgia" panose="02040502050405020303" pitchFamily="18" charset="0"/>
              </a:rPr>
              <a:t>Hålla material som ska bevaras åtskilt från gallringsbart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smtClean="0">
                <a:latin typeface="Georgia" panose="02040502050405020303" pitchFamily="18" charset="0"/>
              </a:rPr>
              <a:t>Mer finns att läsa </a:t>
            </a:r>
            <a:r>
              <a:rPr lang="sv-SE" dirty="0" err="1" smtClean="0">
                <a:latin typeface="Georgia" panose="02040502050405020303" pitchFamily="18" charset="0"/>
                <a:hlinkClick r:id="rId3"/>
              </a:rPr>
              <a:t>utforarwebben</a:t>
            </a:r>
            <a:r>
              <a:rPr lang="sv-SE" dirty="0" smtClean="0">
                <a:latin typeface="Georgia" panose="02040502050405020303" pitchFamily="18" charset="0"/>
                <a:hlinkClick r:id="rId3"/>
              </a:rPr>
              <a:t>/arkiv/arkivlokaler</a:t>
            </a:r>
            <a:endParaRPr lang="sv-SE" dirty="0" smtClean="0"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smtClean="0">
                <a:latin typeface="Georgia" panose="02040502050405020303" pitchFamily="18" charset="0"/>
              </a:rPr>
              <a:t>Rådgivning vid ombyggnation</a:t>
            </a:r>
          </a:p>
          <a:p>
            <a:pPr>
              <a:lnSpc>
                <a:spcPct val="150000"/>
              </a:lnSpc>
            </a:pPr>
            <a:endParaRPr lang="sv-SE" dirty="0" smtClean="0">
              <a:latin typeface="Arial" pitchFamily="34" charset="0"/>
            </a:endParaRPr>
          </a:p>
          <a:p>
            <a:pPr>
              <a:lnSpc>
                <a:spcPct val="150000"/>
              </a:lnSpc>
            </a:pPr>
            <a:endParaRPr lang="sv-SE" dirty="0" smtClean="0">
              <a:latin typeface="Arial" pitchFamily="34" charset="0"/>
            </a:endParaRPr>
          </a:p>
        </p:txBody>
      </p:sp>
      <p:sp>
        <p:nvSpPr>
          <p:cNvPr id="7172" name="Platshållare fö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C419726-0CFF-4715-8A04-C79BC8E88056}" type="datetime1">
              <a:rPr lang="sv-SE" smtClean="0">
                <a:latin typeface="Arial" pitchFamily="34" charset="0"/>
              </a:rPr>
              <a:t>2020-11-26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7173" name="Platshållare för sidfo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v-SE" smtClean="0">
                <a:latin typeface="Arial" pitchFamily="34" charset="0"/>
              </a:rPr>
              <a:t>Utbildning för arkivansvariga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43850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6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143000"/>
          </a:xfrm>
        </p:spPr>
        <p:txBody>
          <a:bodyPr/>
          <a:lstStyle/>
          <a:p>
            <a:pPr algn="ctr"/>
            <a:r>
              <a:rPr lang="sv-SE" sz="3200" dirty="0" smtClean="0">
                <a:latin typeface="+mj-lt"/>
              </a:rPr>
              <a:t>Pappersleveranser</a:t>
            </a:r>
            <a:endParaRPr lang="sv-SE" sz="3200" dirty="0">
              <a:latin typeface="+mj-lt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28675" y="1527162"/>
            <a:ext cx="7772400" cy="34140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Arkivboxar och </a:t>
            </a:r>
            <a:r>
              <a:rPr lang="sv-SE" sz="2400" dirty="0" err="1" smtClean="0">
                <a:latin typeface="+mj-lt"/>
              </a:rPr>
              <a:t>aktomslag</a:t>
            </a: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 smtClean="0">
                <a:latin typeface="+mj-lt"/>
              </a:rPr>
              <a:t>Leveransreversaler</a:t>
            </a: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5-års regeln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Hanteras </a:t>
            </a:r>
            <a:r>
              <a:rPr lang="sv-SE" sz="2400" dirty="0">
                <a:latin typeface="+mj-lt"/>
              </a:rPr>
              <a:t>av arkivredogörare</a:t>
            </a:r>
          </a:p>
          <a:p>
            <a:pPr marL="342900" indent="-342900">
              <a:buFontTx/>
              <a:buChar char="-"/>
            </a:pPr>
            <a:endParaRPr lang="sv-SE" dirty="0" smtClean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1779588" y="6356350"/>
            <a:ext cx="1128712" cy="365125"/>
          </a:xfrm>
        </p:spPr>
        <p:txBody>
          <a:bodyPr/>
          <a:lstStyle/>
          <a:p>
            <a:pPr>
              <a:defRPr/>
            </a:pPr>
            <a:fld id="{A34F472A-CCE6-4069-BECB-A4E94D9A055B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908300" y="6356350"/>
            <a:ext cx="3613150" cy="365125"/>
          </a:xfrm>
          <a:noFill/>
        </p:spPr>
        <p:txBody>
          <a:bodyPr/>
          <a:lstStyle/>
          <a:p>
            <a:r>
              <a:rPr lang="sv-SE" smtClean="0">
                <a:latin typeface="Arial" pitchFamily="34" charset="0"/>
              </a:rPr>
              <a:t>Utbildning för arkivansvariga</a:t>
            </a:r>
            <a:endParaRPr lang="sv-SE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143000"/>
          </a:xfrm>
        </p:spPr>
        <p:txBody>
          <a:bodyPr/>
          <a:lstStyle/>
          <a:p>
            <a:r>
              <a:rPr lang="sv-SE" sz="3200" dirty="0" smtClean="0">
                <a:latin typeface="+mj-lt"/>
              </a:rPr>
              <a:t>Föreskrift </a:t>
            </a:r>
            <a:r>
              <a:rPr lang="sv-SE" sz="3200" dirty="0" err="1" smtClean="0">
                <a:latin typeface="+mj-lt"/>
              </a:rPr>
              <a:t>LiSA</a:t>
            </a:r>
            <a:r>
              <a:rPr lang="sv-SE" sz="3200" dirty="0" smtClean="0">
                <a:latin typeface="+mj-lt"/>
              </a:rPr>
              <a:t>-F 2017:4</a:t>
            </a:r>
            <a:br>
              <a:rPr lang="sv-SE" sz="3200" dirty="0" smtClean="0">
                <a:latin typeface="+mj-lt"/>
              </a:rPr>
            </a:br>
            <a:r>
              <a:rPr lang="sv-SE" sz="3200" dirty="0" smtClean="0">
                <a:latin typeface="+mj-lt"/>
              </a:rPr>
              <a:t>- ej utskrift från W3D3</a:t>
            </a:r>
            <a:endParaRPr lang="sv-SE" sz="3200" dirty="0">
              <a:latin typeface="+mj-lt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7772400" cy="25328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Föreskriften gäller från 1/1 2018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Gäller enbart W3D3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Digitalt uppkomna filer skrivs ej 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Inkomna på papper bevaras i pappersform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Pappershandlingar skannas in till W3D3. </a:t>
            </a:r>
            <a:br>
              <a:rPr lang="sv-SE" sz="2400" dirty="0" smtClean="0">
                <a:latin typeface="+mj-lt"/>
              </a:rPr>
            </a:br>
            <a:r>
              <a:rPr lang="sv-SE" sz="2400" dirty="0" smtClean="0">
                <a:latin typeface="+mj-lt"/>
              </a:rPr>
              <a:t>Tänk på dubbelsidigt!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l="35038" t="22438" r="35825" b="9313"/>
          <a:stretch/>
        </p:blipFill>
        <p:spPr>
          <a:xfrm rot="1037408">
            <a:off x="5869114" y="479360"/>
            <a:ext cx="2487959" cy="3496591"/>
          </a:xfrm>
          <a:prstGeom prst="rect">
            <a:avLst/>
          </a:prstGeom>
        </p:spPr>
      </p:pic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1779588" y="6356350"/>
            <a:ext cx="1128712" cy="365125"/>
          </a:xfrm>
        </p:spPr>
        <p:txBody>
          <a:bodyPr/>
          <a:lstStyle/>
          <a:p>
            <a:pPr>
              <a:defRPr/>
            </a:pPr>
            <a:fld id="{A2D3799D-EED4-447A-9A6D-91635034BC59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908300" y="6356350"/>
            <a:ext cx="3613150" cy="365125"/>
          </a:xfrm>
          <a:noFill/>
        </p:spPr>
        <p:txBody>
          <a:bodyPr/>
          <a:lstStyle/>
          <a:p>
            <a:r>
              <a:rPr lang="sv-SE" smtClean="0">
                <a:latin typeface="Arial" pitchFamily="34" charset="0"/>
              </a:rPr>
              <a:t>Utbildning för arkivansvariga</a:t>
            </a:r>
            <a:endParaRPr lang="sv-SE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5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143000"/>
          </a:xfrm>
        </p:spPr>
        <p:txBody>
          <a:bodyPr/>
          <a:lstStyle/>
          <a:p>
            <a:pPr algn="ctr"/>
            <a:r>
              <a:rPr lang="sv-SE" sz="3200" dirty="0" smtClean="0">
                <a:latin typeface="+mj-lt"/>
              </a:rPr>
              <a:t>E-leveranser från W3D3</a:t>
            </a:r>
            <a:endParaRPr lang="sv-SE" sz="3200" dirty="0">
              <a:latin typeface="+mj-lt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28675" y="1527162"/>
            <a:ext cx="7772400" cy="44221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Rätt i systemet som levererar, t.ex. filformat som kan levereras till e-arkivet, </a:t>
            </a:r>
            <a:r>
              <a:rPr lang="sv-SE" sz="2400" dirty="0" err="1" smtClean="0">
                <a:latin typeface="+mj-lt"/>
              </a:rPr>
              <a:t>zip-filer</a:t>
            </a:r>
            <a:r>
              <a:rPr lang="sv-SE" sz="2400" dirty="0" smtClean="0">
                <a:latin typeface="+mj-lt"/>
              </a:rPr>
              <a:t> packas upp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Arkivuttag vid leverans till e-arkivet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Särskild rutin, W3D3-förvaltningens ansvar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 smtClean="0">
                <a:latin typeface="+mj-lt"/>
              </a:rPr>
              <a:t>Termineras</a:t>
            </a:r>
            <a:r>
              <a:rPr lang="sv-SE" sz="2400" dirty="0" smtClean="0">
                <a:latin typeface="+mj-lt"/>
              </a:rPr>
              <a:t> från W3D3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+mj-lt"/>
              </a:rPr>
              <a:t>Parallellt med pappersleveranser</a:t>
            </a:r>
          </a:p>
          <a:p>
            <a:pPr marL="342900" indent="-342900">
              <a:buFontTx/>
              <a:buChar char="-"/>
            </a:pPr>
            <a:endParaRPr lang="sv-SE" dirty="0" smtClean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1779588" y="6356350"/>
            <a:ext cx="1128712" cy="365125"/>
          </a:xfrm>
        </p:spPr>
        <p:txBody>
          <a:bodyPr/>
          <a:lstStyle/>
          <a:p>
            <a:pPr>
              <a:defRPr/>
            </a:pPr>
            <a:fld id="{59FC6B2F-5EB9-48C5-8F9D-C6EE57C7CF41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908300" y="6356350"/>
            <a:ext cx="3613150" cy="365125"/>
          </a:xfrm>
          <a:noFill/>
        </p:spPr>
        <p:txBody>
          <a:bodyPr/>
          <a:lstStyle/>
          <a:p>
            <a:r>
              <a:rPr lang="sv-SE" smtClean="0">
                <a:latin typeface="Arial" pitchFamily="34" charset="0"/>
              </a:rPr>
              <a:t>Utbildning för arkivansvariga</a:t>
            </a:r>
            <a:endParaRPr lang="sv-SE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2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01975"/>
            <a:ext cx="7772400" cy="1143000"/>
          </a:xfrm>
        </p:spPr>
        <p:txBody>
          <a:bodyPr/>
          <a:lstStyle/>
          <a:p>
            <a:pPr algn="ctr"/>
            <a:r>
              <a:rPr lang="sv-SE" sz="3200" dirty="0" smtClean="0">
                <a:latin typeface="+mj-lt"/>
              </a:rPr>
              <a:t>Påbörja leverans till e-arkivet</a:t>
            </a:r>
            <a:endParaRPr lang="sv-SE" sz="3200" dirty="0">
              <a:latin typeface="+mj-lt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1051796"/>
            <a:ext cx="5234374" cy="4788187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692343" y="1143000"/>
            <a:ext cx="3253949" cy="3657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Läs informationen på hemsidan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Kontakta din förvaltnings representant i e-arkivförvaltningens referensgrupp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Verksamhetens förarbete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Säkra resurser för projekt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23F0EB-F5D6-43A2-8A30-87E68DD22229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472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Hjälp med att få tillgång till inlämnade arkiv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B14D13-E0DA-46DD-B714-0471E15E9C9A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  <p:pic>
        <p:nvPicPr>
          <p:cNvPr id="10" name="Platshållare för innehåll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18" y="4293096"/>
            <a:ext cx="1585317" cy="1550639"/>
          </a:xfr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3"/>
          <a:srcRect l="27951" t="10101" r="15350" b="33200"/>
          <a:stretch/>
        </p:blipFill>
        <p:spPr>
          <a:xfrm>
            <a:off x="701017" y="1095663"/>
            <a:ext cx="4303031" cy="2420454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6876256" y="54816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Arial"/>
                <a:cs typeface="Arial"/>
              </a:rPr>
              <a:t>Tel. 013-20 89 29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8" y="3717033"/>
            <a:ext cx="2691864" cy="2570344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750425" y="4043619"/>
            <a:ext cx="288032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Arial"/>
                <a:cs typeface="Arial"/>
              </a:rPr>
              <a:t>stadsarkivet@linkoping.se</a:t>
            </a:r>
          </a:p>
        </p:txBody>
      </p:sp>
    </p:spTree>
    <p:extLst>
      <p:ext uri="{BB962C8B-B14F-4D97-AF65-F5344CB8AC3E}">
        <p14:creationId xmlns:p14="http://schemas.microsoft.com/office/powerpoint/2010/main" val="31637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83" t="1982" r="24642" b="5387"/>
          <a:stretch/>
        </p:blipFill>
        <p:spPr>
          <a:xfrm>
            <a:off x="827584" y="260648"/>
            <a:ext cx="5904656" cy="6012013"/>
          </a:xfrm>
          <a:prstGeom prst="rect">
            <a:avLst/>
          </a:prstGeo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D59B47-B5FA-4555-9DC6-DDC1CA79D9DD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244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5C223E-83F4-435A-958B-5A1F8FB7AB28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30849"/>
            <a:ext cx="8784976" cy="55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8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87824" y="332656"/>
            <a:ext cx="3168352" cy="833799"/>
          </a:xfrm>
        </p:spPr>
        <p:txBody>
          <a:bodyPr/>
          <a:lstStyle/>
          <a:p>
            <a:pPr algn="ctr"/>
            <a:r>
              <a:rPr lang="sv-SE" dirty="0" smtClean="0"/>
              <a:t>Stadsarkivet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32723"/>
            <a:ext cx="7848872" cy="5232581"/>
          </a:xfrm>
          <a:prstGeom prst="rect">
            <a:avLst/>
          </a:prstGeo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382758-DA06-4B96-B37B-473CDC6CBDF2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63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Praktisk hantering 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212" y="1268760"/>
            <a:ext cx="7739788" cy="4525963"/>
          </a:xfrm>
        </p:spPr>
        <p:txBody>
          <a:bodyPr/>
          <a:lstStyle/>
          <a:p>
            <a:r>
              <a:rPr lang="sv-SE" dirty="0" smtClean="0">
                <a:latin typeface="Georgia" panose="02040502050405020303" pitchFamily="18" charset="0"/>
              </a:rPr>
              <a:t>Arkivhanteringsutbildning (e-lärande)</a:t>
            </a:r>
          </a:p>
          <a:p>
            <a:r>
              <a:rPr lang="sv-SE" dirty="0" smtClean="0">
                <a:latin typeface="Georgia" panose="02040502050405020303" pitchFamily="18" charset="0"/>
              </a:rPr>
              <a:t>IHP-utbildning finns, planeras som e-lärande</a:t>
            </a:r>
          </a:p>
          <a:p>
            <a:r>
              <a:rPr lang="sv-SE" dirty="0" smtClean="0">
                <a:latin typeface="Georgia" panose="02040502050405020303" pitchFamily="18" charset="0"/>
              </a:rPr>
              <a:t>Bjud gärna in oss till era lokala arkivredogörarträffar!</a:t>
            </a:r>
          </a:p>
          <a:p>
            <a:r>
              <a:rPr lang="sv-SE" dirty="0" smtClean="0">
                <a:latin typeface="Georgia" panose="02040502050405020303" pitchFamily="18" charset="0"/>
              </a:rPr>
              <a:t>Rätt från början – rätt diariefört, klart för arkivering</a:t>
            </a:r>
          </a:p>
          <a:p>
            <a:r>
              <a:rPr lang="sv-SE" dirty="0" smtClean="0">
                <a:latin typeface="Georgia" panose="02040502050405020303" pitchFamily="18" charset="0"/>
              </a:rPr>
              <a:t>Låta </a:t>
            </a:r>
            <a:r>
              <a:rPr lang="sv-SE" dirty="0">
                <a:latin typeface="Georgia" panose="02040502050405020303" pitchFamily="18" charset="0"/>
              </a:rPr>
              <a:t>det få ta sin </a:t>
            </a:r>
            <a:r>
              <a:rPr lang="sv-SE" dirty="0" smtClean="0">
                <a:latin typeface="Georgia" panose="02040502050405020303" pitchFamily="18" charset="0"/>
              </a:rPr>
              <a:t>tid. Planera in i kalendern.</a:t>
            </a:r>
          </a:p>
          <a:p>
            <a:r>
              <a:rPr lang="sv-SE" dirty="0" smtClean="0">
                <a:latin typeface="Georgia" panose="02040502050405020303" pitchFamily="18" charset="0"/>
              </a:rPr>
              <a:t>Ny personal: </a:t>
            </a:r>
            <a:r>
              <a:rPr lang="sv-SE" dirty="0">
                <a:latin typeface="Georgia" panose="02040502050405020303" pitchFamily="18" charset="0"/>
              </a:rPr>
              <a:t>utbildning i </a:t>
            </a:r>
            <a:r>
              <a:rPr lang="sv-SE" dirty="0" smtClean="0">
                <a:latin typeface="Georgia" panose="02040502050405020303" pitchFamily="18" charset="0"/>
              </a:rPr>
              <a:t>offentlighetsprincipen</a:t>
            </a:r>
          </a:p>
          <a:p>
            <a:r>
              <a:rPr lang="sv-SE" dirty="0" smtClean="0">
                <a:latin typeface="Georgia" panose="02040502050405020303" pitchFamily="18" charset="0"/>
              </a:rPr>
              <a:t>Personal </a:t>
            </a:r>
            <a:r>
              <a:rPr lang="sv-SE" dirty="0">
                <a:latin typeface="Georgia" panose="02040502050405020303" pitchFamily="18" charset="0"/>
              </a:rPr>
              <a:t>som slutar: Få personalen att städa dator och rum innan man slutar. Överlämning till nästa handläggare. 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>
                <a:latin typeface="Georgia" panose="02040502050405020303" pitchFamily="18" charset="0"/>
              </a:rPr>
              <a:t>					</a:t>
            </a:r>
          </a:p>
          <a:p>
            <a:pPr marL="0" indent="0">
              <a:buNone/>
            </a:pPr>
            <a:endParaRPr lang="sv-SE" dirty="0"/>
          </a:p>
          <a:p>
            <a:endParaRPr lang="sv-SE" dirty="0">
              <a:latin typeface="Georgia" panose="02040502050405020303" pitchFamily="18" charset="0"/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837CEB-B1AE-42FF-A427-EBF8106A0EE5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6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lmar\AppData\Local\Microsoft\Windows\Temporary Internet Files\Content.IE5\ELJ57FU7\dglxasset[1].asp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824" y="1700808"/>
            <a:ext cx="2880320" cy="3321219"/>
          </a:xfrm>
          <a:prstGeom prst="rect">
            <a:avLst/>
          </a:prstGeom>
          <a:noFill/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FC2D0-9D00-4B6F-95BE-D42751BA0F13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Utbildning för arkivansvariga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7"/>
          <p:cNvSpPr txBox="1">
            <a:spLocks/>
          </p:cNvSpPr>
          <p:nvPr/>
        </p:nvSpPr>
        <p:spPr>
          <a:xfrm>
            <a:off x="696950" y="1731768"/>
            <a:ext cx="3960440" cy="360040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Tillsynsarbete – verka för god arkivvård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sz="2400" dirty="0" smtClean="0">
              <a:latin typeface="Arial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Ta emot arkiv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sz="2400" dirty="0" smtClean="0">
              <a:latin typeface="Arial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Vårda och förvara arkiv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sz="2400" dirty="0" smtClean="0">
              <a:latin typeface="Arial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Svara på förfrågningar</a:t>
            </a:r>
            <a:b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/>
            </a:r>
            <a:b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endParaRPr kumimoji="0" lang="sv-S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696950" y="332656"/>
            <a:ext cx="7704000" cy="1143000"/>
          </a:xfrm>
        </p:spPr>
        <p:txBody>
          <a:bodyPr/>
          <a:lstStyle/>
          <a:p>
            <a:pPr algn="ctr"/>
            <a:r>
              <a:rPr lang="sv-SE" dirty="0"/>
              <a:t>Stadsarkivets </a:t>
            </a:r>
            <a:r>
              <a:rPr lang="sv-SE" dirty="0" smtClean="0"/>
              <a:t>uppgifter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quarter" idx="10"/>
          </p:nvPr>
        </p:nvSpPr>
        <p:spPr>
          <a:xfrm>
            <a:off x="1779588" y="6356350"/>
            <a:ext cx="1128712" cy="365125"/>
          </a:xfrm>
          <a:noFill/>
        </p:spPr>
        <p:txBody>
          <a:bodyPr/>
          <a:lstStyle/>
          <a:p>
            <a:fld id="{2D42AD1D-79DB-4E95-BB19-FD224FC61933}" type="datetime1">
              <a:rPr lang="sv-SE" smtClean="0">
                <a:latin typeface="Arial" pitchFamily="34" charset="0"/>
              </a:rPr>
              <a:t>2020-11-26</a:t>
            </a:fld>
            <a:endParaRPr lang="sv-SE" dirty="0" smtClean="0">
              <a:latin typeface="Arial" pitchFamily="34" charset="0"/>
            </a:endParaRPr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908300" y="6356350"/>
            <a:ext cx="3613150" cy="365125"/>
          </a:xfrm>
          <a:noFill/>
        </p:spPr>
        <p:txBody>
          <a:bodyPr/>
          <a:lstStyle/>
          <a:p>
            <a:r>
              <a:rPr lang="sv-SE" dirty="0" smtClean="0">
                <a:latin typeface="Arial" pitchFamily="34" charset="0"/>
              </a:rPr>
              <a:t>Utbildning för arkivansvariga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31768"/>
            <a:ext cx="3899647" cy="29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93738" y="260648"/>
            <a:ext cx="7772400" cy="1143000"/>
          </a:xfrm>
        </p:spPr>
        <p:txBody>
          <a:bodyPr/>
          <a:lstStyle/>
          <a:p>
            <a:pPr algn="ctr"/>
            <a:r>
              <a:rPr lang="sv-SE" sz="3200" dirty="0" smtClean="0">
                <a:latin typeface="+mj-lt"/>
              </a:rPr>
              <a:t>Varför arkiverar vi?	</a:t>
            </a:r>
            <a:endParaRPr lang="sv-SE" sz="3200" dirty="0">
              <a:latin typeface="+mj-lt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3738" y="1276865"/>
            <a:ext cx="7118622" cy="767490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altLang="sv-SE" sz="21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Offentlighetsprincipen</a:t>
            </a:r>
            <a:endParaRPr lang="sv-SE" altLang="sv-SE" sz="21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647700" lvl="1" eaLnBrk="1" hangingPunct="1"/>
            <a:r>
              <a:rPr lang="sv-SE" altLang="sv-SE" sz="21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 demokratifråga, bidrar till ett bra och öppet </a:t>
            </a:r>
            <a:r>
              <a:rPr lang="sv-SE" altLang="sv-SE" sz="21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samhälle. Vi har rätt till vår historia</a:t>
            </a:r>
          </a:p>
          <a:p>
            <a:pPr marL="647700" lvl="1" eaLnBrk="1" hangingPunct="1"/>
            <a:endParaRPr lang="sv-SE" altLang="sv-SE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647700" lvl="1" eaLnBrk="1" hangingPunct="1"/>
            <a:endParaRPr lang="sv-SE" altLang="sv-SE" sz="18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647700" lvl="1" eaLnBrk="1" hangingPunct="1"/>
            <a:endParaRPr lang="sv-SE" altLang="sv-SE" sz="18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4A745D-F75D-4BEC-A43A-0CACB0BE4E31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  <p:sp>
        <p:nvSpPr>
          <p:cNvPr id="8" name="Underrubrik 2"/>
          <p:cNvSpPr txBox="1">
            <a:spLocks/>
          </p:cNvSpPr>
          <p:nvPr/>
        </p:nvSpPr>
        <p:spPr>
          <a:xfrm>
            <a:off x="728849" y="2935511"/>
            <a:ext cx="3230190" cy="1160512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Helvetica" charset="0"/>
                <a:cs typeface="Helvetica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Helvetica" charset="0"/>
                <a:cs typeface="Helvetic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Helvetica" charset="0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7700" lvl="1"/>
            <a:endParaRPr lang="sv-SE" altLang="sv-SE" sz="18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647700" lvl="1"/>
            <a:endParaRPr lang="sv-SE" altLang="sv-SE" sz="18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647700" lvl="1"/>
            <a:endParaRPr lang="sv-SE" altLang="sv-SE" sz="18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sv-S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320" y="2225499"/>
            <a:ext cx="4193060" cy="222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ktangel 9"/>
          <p:cNvSpPr/>
          <p:nvPr/>
        </p:nvSpPr>
        <p:spPr>
          <a:xfrm>
            <a:off x="790832" y="4764522"/>
            <a:ext cx="4758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altLang="sv-SE" b="1" dirty="0">
                <a:latin typeface="Arial" panose="020B0604020202020204" pitchFamily="34" charset="0"/>
                <a:cs typeface="Arial" panose="020B0604020202020204" pitchFamily="34" charset="0"/>
              </a:rPr>
              <a:t>Rättssäkerhet</a:t>
            </a:r>
          </a:p>
          <a:p>
            <a:pPr marL="647700" lvl="1" eaLnBrk="1" hangingPunct="1"/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Att kunna i efterhand se vilka beslut som fattats, bevisläge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06" y="4698966"/>
            <a:ext cx="2401527" cy="180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37074" y="1550879"/>
            <a:ext cx="4392488" cy="3161156"/>
          </a:xfrm>
        </p:spPr>
        <p:txBody>
          <a:bodyPr>
            <a:normAutofit fontScale="70000" lnSpcReduction="20000"/>
          </a:bodyPr>
          <a:lstStyle/>
          <a:p>
            <a:endParaRPr lang="sv-SE" altLang="sv-SE" sz="18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 altLang="sv-SE" sz="29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Verksamhetsnytta</a:t>
            </a:r>
            <a:endParaRPr lang="sv-SE" altLang="sv-SE" sz="29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647700" lvl="1" eaLnBrk="1" hangingPunct="1"/>
            <a:r>
              <a:rPr lang="sv-SE" altLang="sv-SE" sz="29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Rätt information vid rätt tillfälle</a:t>
            </a:r>
          </a:p>
          <a:p>
            <a:pPr marL="647700" lvl="1" eaLnBrk="1" hangingPunct="1"/>
            <a:r>
              <a:rPr lang="sv-SE" altLang="sv-SE" sz="29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Rätt information ger </a:t>
            </a:r>
            <a:r>
              <a:rPr lang="sv-SE" altLang="sv-SE" sz="29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förutsättningar</a:t>
            </a:r>
          </a:p>
          <a:p>
            <a:pPr marL="361950" lvl="1" indent="0" eaLnBrk="1" hangingPunct="1">
              <a:buNone/>
            </a:pPr>
            <a:r>
              <a:rPr lang="sv-SE" altLang="sv-SE" sz="29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sv-SE" altLang="sv-SE" sz="29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för </a:t>
            </a:r>
            <a:r>
              <a:rPr lang="sv-SE" altLang="sv-SE" sz="29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riktiga beslut</a:t>
            </a:r>
          </a:p>
          <a:p>
            <a:pPr marL="647700" lvl="1" eaLnBrk="1" hangingPunct="1"/>
            <a:endParaRPr lang="sv-SE" altLang="sv-SE" sz="29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sv-SE" altLang="sv-SE" sz="33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 altLang="sv-SE" sz="29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Forskningens behov			</a:t>
            </a:r>
            <a:endParaRPr lang="sv-SE" altLang="sv-SE" sz="29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647700" lvl="1" eaLnBrk="1" hangingPunct="1"/>
            <a:r>
              <a:rPr lang="sv-SE" altLang="sv-SE" sz="29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Vårt kulturarv</a:t>
            </a: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217E0-D538-446E-84BE-88C2F1FCE40A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  <p:sp>
        <p:nvSpPr>
          <p:cNvPr id="13" name="Cylinder 12"/>
          <p:cNvSpPr/>
          <p:nvPr/>
        </p:nvSpPr>
        <p:spPr>
          <a:xfrm>
            <a:off x="6648794" y="1797254"/>
            <a:ext cx="660703" cy="1021284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 flipH="1">
            <a:off x="5560315" y="1550879"/>
            <a:ext cx="646988" cy="78988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sv-SE" altLang="sv-SE" sz="1000" dirty="0" smtClean="0">
                <a:cs typeface="Times New Roman" panose="02020603050405020304" pitchFamily="18" charset="0"/>
              </a:rPr>
              <a:t>Rapport</a:t>
            </a:r>
            <a:endParaRPr lang="sv-SE" altLang="sv-SE" sz="1000" dirty="0">
              <a:cs typeface="Times New Roman" panose="02020603050405020304" pitchFamily="18" charset="0"/>
            </a:endParaRPr>
          </a:p>
          <a:p>
            <a:endParaRPr lang="sv-SE" altLang="sv-SE" sz="1100" b="1" dirty="0">
              <a:cs typeface="Times New Roman" panose="02020603050405020304" pitchFamily="18" charset="0"/>
            </a:endParaRPr>
          </a:p>
        </p:txBody>
      </p:sp>
      <p:cxnSp>
        <p:nvCxnSpPr>
          <p:cNvPr id="16" name="Rak pil 15"/>
          <p:cNvCxnSpPr/>
          <p:nvPr/>
        </p:nvCxnSpPr>
        <p:spPr>
          <a:xfrm>
            <a:off x="6115050" y="1853712"/>
            <a:ext cx="864096" cy="394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ruta 16"/>
          <p:cNvSpPr txBox="1"/>
          <p:nvPr/>
        </p:nvSpPr>
        <p:spPr>
          <a:xfrm>
            <a:off x="6648794" y="226151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Arial"/>
                <a:cs typeface="Arial"/>
              </a:rPr>
              <a:t>Arkiv</a:t>
            </a:r>
          </a:p>
        </p:txBody>
      </p:sp>
      <p:pic>
        <p:nvPicPr>
          <p:cNvPr id="19" name="Bildobjekt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88" y="1522916"/>
            <a:ext cx="1009196" cy="1009196"/>
          </a:xfrm>
          <a:prstGeom prst="rect">
            <a:avLst/>
          </a:prstGeom>
        </p:spPr>
      </p:pic>
      <p:cxnSp>
        <p:nvCxnSpPr>
          <p:cNvPr id="21" name="Rak pil 20"/>
          <p:cNvCxnSpPr/>
          <p:nvPr/>
        </p:nvCxnSpPr>
        <p:spPr>
          <a:xfrm flipV="1">
            <a:off x="7240652" y="2195430"/>
            <a:ext cx="758592" cy="4247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Bildobjekt 22" descr="Avgångsklass 19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685" y="2994566"/>
            <a:ext cx="2631437" cy="1946602"/>
          </a:xfrm>
          <a:prstGeom prst="rect">
            <a:avLst/>
          </a:prstGeom>
        </p:spPr>
      </p:pic>
      <p:sp>
        <p:nvSpPr>
          <p:cNvPr id="20" name="Rubrik 1"/>
          <p:cNvSpPr>
            <a:spLocks noGrp="1"/>
          </p:cNvSpPr>
          <p:nvPr>
            <p:ph type="ctrTitle"/>
          </p:nvPr>
        </p:nvSpPr>
        <p:spPr>
          <a:xfrm>
            <a:off x="693738" y="260648"/>
            <a:ext cx="7772400" cy="1143000"/>
          </a:xfrm>
        </p:spPr>
        <p:txBody>
          <a:bodyPr/>
          <a:lstStyle/>
          <a:p>
            <a:pPr algn="ctr"/>
            <a:r>
              <a:rPr lang="sv-SE" sz="3200" dirty="0" smtClean="0">
                <a:latin typeface="+mj-lt"/>
              </a:rPr>
              <a:t>Varför arkiverar vi?	</a:t>
            </a:r>
            <a:endParaRPr lang="sv-SE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47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9499" y="504138"/>
            <a:ext cx="7021513" cy="774000"/>
          </a:xfrm>
        </p:spPr>
        <p:txBody>
          <a:bodyPr/>
          <a:lstStyle/>
          <a:p>
            <a:pPr algn="ctr"/>
            <a:r>
              <a:rPr lang="sv-SE" dirty="0" smtClean="0"/>
              <a:t>Ansvarsfördelning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827584" y="1460599"/>
            <a:ext cx="58176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Verksamheternas ansvar</a:t>
            </a:r>
          </a:p>
          <a:p>
            <a:endParaRPr lang="sv-SE" dirty="0" smtClean="0"/>
          </a:p>
          <a:p>
            <a:r>
              <a:rPr lang="sv-SE" u="sng" dirty="0" err="1" smtClean="0"/>
              <a:t>Arkivbildarna</a:t>
            </a:r>
            <a:r>
              <a:rPr lang="sv-SE" dirty="0" smtClean="0"/>
              <a:t> (verksamheterna) ska </a:t>
            </a:r>
            <a:r>
              <a:rPr lang="sv-SE" dirty="0" err="1" smtClean="0"/>
              <a:t>bl</a:t>
            </a:r>
            <a:r>
              <a:rPr lang="sv-SE" dirty="0" smtClean="0"/>
              <a:t> a: 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- identifiera och organisera sin information så att det är lätt att ta del av allmänna handlingar.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- utse arkivansvarig och arkivredogörare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- ha en aktuell IHP</a:t>
            </a:r>
          </a:p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- ha en uppdaterad arkivbeskrivning</a:t>
            </a:r>
          </a:p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- se till att ha en ändamålsenlig förvaring av arkivmaterial.</a:t>
            </a:r>
            <a:br>
              <a:rPr lang="sv-SE" dirty="0" smtClean="0"/>
            </a:br>
            <a:endParaRPr lang="sv-SE" dirty="0" smtClean="0"/>
          </a:p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0601AA-0D2F-4A58-8991-BCFB65DA284C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4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9500" y="335922"/>
            <a:ext cx="7021513" cy="774000"/>
          </a:xfrm>
        </p:spPr>
        <p:txBody>
          <a:bodyPr>
            <a:normAutofit/>
          </a:bodyPr>
          <a:lstStyle/>
          <a:p>
            <a:pPr algn="ctr"/>
            <a:r>
              <a:rPr lang="sv-SE" dirty="0" smtClean="0">
                <a:solidFill>
                  <a:srgbClr val="000000"/>
                </a:solidFill>
              </a:rPr>
              <a:t>Rollbeskrivningar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1196752"/>
            <a:ext cx="8097795" cy="5398728"/>
          </a:xfrm>
        </p:spPr>
        <p:txBody>
          <a:bodyPr>
            <a:normAutofit/>
          </a:bodyPr>
          <a:lstStyle/>
          <a:p>
            <a:r>
              <a:rPr lang="sv-SE" sz="1900" b="1" dirty="0" smtClean="0">
                <a:latin typeface="Georgia" panose="02040502050405020303" pitchFamily="18" charset="0"/>
              </a:rPr>
              <a:t>Förvaltningschef – </a:t>
            </a:r>
            <a:r>
              <a:rPr lang="sv-SE" sz="1900" dirty="0" smtClean="0">
                <a:latin typeface="Georgia" panose="02040502050405020303" pitchFamily="18" charset="0"/>
              </a:rPr>
              <a:t>Övergripande informationsansvarig på förvaltningen (strategisk)</a:t>
            </a:r>
            <a:br>
              <a:rPr lang="sv-SE" sz="1900" dirty="0" smtClean="0">
                <a:latin typeface="Georgia" panose="02040502050405020303" pitchFamily="18" charset="0"/>
              </a:rPr>
            </a:br>
            <a:endParaRPr lang="sv-SE" sz="1900" dirty="0" smtClean="0">
              <a:latin typeface="Georgia" panose="02040502050405020303" pitchFamily="18" charset="0"/>
            </a:endParaRPr>
          </a:p>
          <a:p>
            <a:r>
              <a:rPr lang="sv-SE" sz="1900" b="1" dirty="0" smtClean="0">
                <a:latin typeface="Georgia" panose="02040502050405020303" pitchFamily="18" charset="0"/>
              </a:rPr>
              <a:t>Arkivansvarig</a:t>
            </a:r>
            <a:r>
              <a:rPr lang="sv-SE" sz="1900" dirty="0" smtClean="0">
                <a:latin typeface="Georgia" panose="02040502050405020303" pitchFamily="18" charset="0"/>
              </a:rPr>
              <a:t> - En för varje verksamhet/arkivbildare. Informationsansvarig i sitt uppdrag (taktisk)</a:t>
            </a:r>
            <a:br>
              <a:rPr lang="sv-SE" sz="1900" dirty="0" smtClean="0">
                <a:latin typeface="Georgia" panose="02040502050405020303" pitchFamily="18" charset="0"/>
              </a:rPr>
            </a:br>
            <a:endParaRPr lang="sv-SE" sz="1900" dirty="0" smtClean="0">
              <a:latin typeface="Georgia" panose="02040502050405020303" pitchFamily="18" charset="0"/>
            </a:endParaRPr>
          </a:p>
          <a:p>
            <a:r>
              <a:rPr lang="sv-SE" sz="1900" b="1" dirty="0" smtClean="0">
                <a:latin typeface="Georgia" panose="02040502050405020303" pitchFamily="18" charset="0"/>
              </a:rPr>
              <a:t>Arkivredogörare – </a:t>
            </a:r>
            <a:r>
              <a:rPr lang="sv-SE" sz="1900" dirty="0" smtClean="0">
                <a:latin typeface="Georgia" panose="02040502050405020303" pitchFamily="18" charset="0"/>
              </a:rPr>
              <a:t>En eller flera för varje verksamhet/arkivbildare.</a:t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>(operativ)</a:t>
            </a:r>
            <a:endParaRPr lang="sv-SE" sz="1000" b="1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1ACC2E-B07A-44D4-B1E1-1A4D9B7FA21D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66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9500" y="335922"/>
            <a:ext cx="7021513" cy="774000"/>
          </a:xfrm>
        </p:spPr>
        <p:txBody>
          <a:bodyPr>
            <a:normAutofit/>
          </a:bodyPr>
          <a:lstStyle/>
          <a:p>
            <a:pPr algn="ctr"/>
            <a:r>
              <a:rPr lang="sv-SE" dirty="0" smtClean="0">
                <a:solidFill>
                  <a:srgbClr val="000000"/>
                </a:solidFill>
              </a:rPr>
              <a:t>Arkivansvarig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1104891"/>
            <a:ext cx="8097795" cy="5398728"/>
          </a:xfrm>
        </p:spPr>
        <p:txBody>
          <a:bodyPr>
            <a:normAutofit fontScale="92500" lnSpcReduction="20000"/>
          </a:bodyPr>
          <a:lstStyle/>
          <a:p>
            <a:r>
              <a:rPr lang="sv-SE" sz="1900" b="1" dirty="0" smtClean="0">
                <a:latin typeface="Georgia" panose="02040502050405020303" pitchFamily="18" charset="0"/>
              </a:rPr>
              <a:t>Arkivansvarig</a:t>
            </a:r>
            <a:r>
              <a:rPr lang="sv-SE" sz="1900" dirty="0" smtClean="0">
                <a:latin typeface="Georgia" panose="02040502050405020303" pitchFamily="18" charset="0"/>
              </a:rPr>
              <a:t> - En för varje verksamhet/arkivbildare. Informationsansvarig i sitt uppdrag</a:t>
            </a:r>
            <a:br>
              <a:rPr lang="sv-SE" sz="1900" dirty="0" smtClean="0">
                <a:latin typeface="Georgia" panose="02040502050405020303" pitchFamily="18" charset="0"/>
              </a:rPr>
            </a:br>
            <a:endParaRPr lang="sv-SE" sz="19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sv-SE" sz="1900" dirty="0" smtClean="0">
                <a:latin typeface="Georgia" panose="02040502050405020303" pitchFamily="18" charset="0"/>
              </a:rPr>
              <a:t>I uppdraget ingår </a:t>
            </a:r>
            <a:r>
              <a:rPr lang="sv-SE" sz="1900" smtClean="0">
                <a:latin typeface="Georgia" panose="02040502050405020303" pitchFamily="18" charset="0"/>
              </a:rPr>
              <a:t>bland annat att </a:t>
            </a:r>
            <a:r>
              <a:rPr lang="sv-SE" sz="1900" dirty="0" smtClean="0">
                <a:latin typeface="Georgia" panose="02040502050405020303" pitchFamily="18" charset="0"/>
              </a:rPr>
              <a:t>svara för: </a:t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/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>- hantering av allmänna handlingar och informationsklassning av dessa. </a:t>
            </a:r>
          </a:p>
          <a:p>
            <a:pPr marL="0" indent="0">
              <a:buNone/>
            </a:pPr>
            <a:r>
              <a:rPr lang="sv-SE" sz="1900" dirty="0" smtClean="0">
                <a:latin typeface="Georgia" panose="02040502050405020303" pitchFamily="18" charset="0"/>
              </a:rPr>
              <a:t>- att bevaka arkivfrågorna i budgetarbete och övrig planering. </a:t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/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>- vård av arkivet och stöd inom området till verksamhetens medarbetare. </a:t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/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>- att tillämpa de bestämmelser och anvisningar som rör arkivvård och bevaka att arkivreglementet följs.</a:t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/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>- att informationshanteringsplan och arkivbeskrivning är aktuella. Dessa tas fram i samråd med Stadsarkivet. </a:t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/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>- att ansöka om gallring vid behov.</a:t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/>
            </a:r>
            <a:br>
              <a:rPr lang="sv-SE" sz="1900" dirty="0" smtClean="0">
                <a:latin typeface="Georgia" panose="02040502050405020303" pitchFamily="18" charset="0"/>
              </a:rPr>
            </a:br>
            <a:r>
              <a:rPr lang="sv-SE" sz="1900" dirty="0" smtClean="0">
                <a:latin typeface="Georgia" panose="02040502050405020303" pitchFamily="18" charset="0"/>
              </a:rPr>
              <a:t>- att samordna arkivfrågor inom verksamheten och vara Stadsarkivets kontaktperson.</a:t>
            </a:r>
          </a:p>
          <a:p>
            <a:pPr marL="0" indent="0">
              <a:buNone/>
            </a:pPr>
            <a:r>
              <a:rPr lang="sv-SE" sz="1900" dirty="0" smtClean="0">
                <a:latin typeface="Georgia" panose="02040502050405020303" pitchFamily="18" charset="0"/>
              </a:rPr>
              <a:t>- att utse och ansvara </a:t>
            </a:r>
            <a:r>
              <a:rPr lang="sv-SE" sz="1900" dirty="0">
                <a:latin typeface="Georgia" panose="02040502050405020303" pitchFamily="18" charset="0"/>
              </a:rPr>
              <a:t>för </a:t>
            </a:r>
            <a:r>
              <a:rPr lang="sv-SE" sz="1900" dirty="0" smtClean="0">
                <a:latin typeface="Georgia" panose="02040502050405020303" pitchFamily="18" charset="0"/>
              </a:rPr>
              <a:t>arkivredogörarna.</a:t>
            </a:r>
          </a:p>
          <a:p>
            <a:endParaRPr lang="sv-SE" sz="100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3BE67C-4762-4684-8B03-D5648AB5F2FC}" type="datetime1">
              <a:rPr lang="sv-SE" smtClean="0"/>
              <a:t>2020-11-26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Utbildning för arkivansvariga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59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idemönster">
  <a:themeElements>
    <a:clrScheme name="Anpassad 1">
      <a:dk1>
        <a:srgbClr val="000000"/>
      </a:dk1>
      <a:lt1>
        <a:srgbClr val="FFFFFF"/>
      </a:lt1>
      <a:dk2>
        <a:srgbClr val="4C4C4C"/>
      </a:dk2>
      <a:lt2>
        <a:srgbClr val="8E8E8E"/>
      </a:lt2>
      <a:accent1>
        <a:srgbClr val="00A9B9"/>
      </a:accent1>
      <a:accent2>
        <a:srgbClr val="D41737"/>
      </a:accent2>
      <a:accent3>
        <a:srgbClr val="EA516D"/>
      </a:accent3>
      <a:accent4>
        <a:srgbClr val="8DA85A"/>
      </a:accent4>
      <a:accent5>
        <a:srgbClr val="E94E1B"/>
      </a:accent5>
      <a:accent6>
        <a:srgbClr val="005365"/>
      </a:accent6>
      <a:hlink>
        <a:srgbClr val="000000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idemönster</Template>
  <TotalTime>2822</TotalTime>
  <Words>898</Words>
  <Application>Microsoft Office PowerPoint</Application>
  <PresentationFormat>Bildspel på skärmen (4:3)</PresentationFormat>
  <Paragraphs>354</Paragraphs>
  <Slides>31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40" baseType="lpstr">
      <vt:lpstr>ＭＳ Ｐゴシック</vt:lpstr>
      <vt:lpstr>Arial</vt:lpstr>
      <vt:lpstr>Calibri</vt:lpstr>
      <vt:lpstr>Courier New</vt:lpstr>
      <vt:lpstr>Georgia</vt:lpstr>
      <vt:lpstr>Helvetica</vt:lpstr>
      <vt:lpstr>Lucida Grande</vt:lpstr>
      <vt:lpstr>Times New Roman</vt:lpstr>
      <vt:lpstr>Presentation idemönster</vt:lpstr>
      <vt:lpstr>Utbildning för arkivansvariga</vt:lpstr>
      <vt:lpstr>Utbildningens upplägg</vt:lpstr>
      <vt:lpstr>Stadsarkivet</vt:lpstr>
      <vt:lpstr>Stadsarkivets uppgifter </vt:lpstr>
      <vt:lpstr>Varför arkiverar vi? </vt:lpstr>
      <vt:lpstr>Varför arkiverar vi? </vt:lpstr>
      <vt:lpstr>Ansvarsfördelning</vt:lpstr>
      <vt:lpstr>Rollbeskrivningar</vt:lpstr>
      <vt:lpstr>Arkivansvarig</vt:lpstr>
      <vt:lpstr>Arkivredogörare </vt:lpstr>
      <vt:lpstr>Exempel från VSS  Förvaltningschef Överordnad (Strategisk) kontakt –Magnus Sjöberg</vt:lpstr>
      <vt:lpstr>Lagar som styr dokumenthanteringen i offentlig verksamhet</vt:lpstr>
      <vt:lpstr>Dessutom</vt:lpstr>
      <vt:lpstr>PowerPoint-presentation</vt:lpstr>
      <vt:lpstr>Arkivhandbok på hemsidan</vt:lpstr>
      <vt:lpstr>Stadsarkivets digitala hjälpmedel</vt:lpstr>
      <vt:lpstr>Använd informationshanteringsplanen (IHP) som stöd</vt:lpstr>
      <vt:lpstr>Gallringsbegäran</vt:lpstr>
      <vt:lpstr>Blankett för gallringsbegäran  </vt:lpstr>
      <vt:lpstr>Exempel på föreskrift</vt:lpstr>
      <vt:lpstr>Arkivbeskrivning </vt:lpstr>
      <vt:lpstr>Förvaring av allmänna handlingar</vt:lpstr>
      <vt:lpstr>Pappersleveranser</vt:lpstr>
      <vt:lpstr>Föreskrift LiSA-F 2017:4 - ej utskrift från W3D3</vt:lpstr>
      <vt:lpstr>E-leveranser från W3D3</vt:lpstr>
      <vt:lpstr>Påbörja leverans till e-arkivet</vt:lpstr>
      <vt:lpstr>Hjälp med att få tillgång till inlämnade arkiv</vt:lpstr>
      <vt:lpstr>PowerPoint-presentation</vt:lpstr>
      <vt:lpstr>PowerPoint-presentation</vt:lpstr>
      <vt:lpstr>Praktisk hantering  </vt:lpstr>
      <vt:lpstr>PowerPoint-presentation</vt:lpstr>
    </vt:vector>
  </TitlesOfParts>
  <Company>Linköpings Kommun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dalmar</dc:creator>
  <cp:lastModifiedBy>dalmar</cp:lastModifiedBy>
  <cp:revision>226</cp:revision>
  <cp:lastPrinted>2020-11-20T10:51:56Z</cp:lastPrinted>
  <dcterms:created xsi:type="dcterms:W3CDTF">2013-09-19T13:45:13Z</dcterms:created>
  <dcterms:modified xsi:type="dcterms:W3CDTF">2020-11-26T09:35:40Z</dcterms:modified>
</cp:coreProperties>
</file>