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77" r:id="rId2"/>
    <p:sldId id="326" r:id="rId3"/>
    <p:sldId id="338" r:id="rId4"/>
    <p:sldId id="279" r:id="rId5"/>
    <p:sldId id="280" r:id="rId6"/>
    <p:sldId id="281" r:id="rId7"/>
    <p:sldId id="313" r:id="rId8"/>
    <p:sldId id="327" r:id="rId9"/>
    <p:sldId id="337" r:id="rId10"/>
    <p:sldId id="340" r:id="rId11"/>
    <p:sldId id="330" r:id="rId12"/>
    <p:sldId id="331" r:id="rId13"/>
    <p:sldId id="329" r:id="rId14"/>
    <p:sldId id="282" r:id="rId15"/>
    <p:sldId id="283" r:id="rId16"/>
    <p:sldId id="312" r:id="rId17"/>
    <p:sldId id="284" r:id="rId18"/>
    <p:sldId id="332" r:id="rId19"/>
    <p:sldId id="314" r:id="rId20"/>
    <p:sldId id="285" r:id="rId21"/>
    <p:sldId id="287" r:id="rId22"/>
    <p:sldId id="315" r:id="rId23"/>
    <p:sldId id="333" r:id="rId24"/>
    <p:sldId id="286" r:id="rId25"/>
    <p:sldId id="334" r:id="rId26"/>
    <p:sldId id="317" r:id="rId27"/>
    <p:sldId id="336" r:id="rId28"/>
    <p:sldId id="301" r:id="rId29"/>
    <p:sldId id="303" r:id="rId30"/>
    <p:sldId id="302" r:id="rId31"/>
    <p:sldId id="307" r:id="rId32"/>
    <p:sldId id="318" r:id="rId33"/>
    <p:sldId id="323" r:id="rId34"/>
    <p:sldId id="319" r:id="rId35"/>
    <p:sldId id="324" r:id="rId36"/>
    <p:sldId id="335" r:id="rId37"/>
    <p:sldId id="311" r:id="rId38"/>
  </p:sldIdLst>
  <p:sldSz cx="9144000" cy="6858000" type="screen4x3"/>
  <p:notesSz cx="6799263" cy="9929813"/>
  <p:defaultTextStyle>
    <a:defPPr>
      <a:defRPr lang="sv-SE"/>
    </a:defPPr>
    <a:lvl1pPr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Georgia" pitchFamily="18" charset="0"/>
        <a:ea typeface="ＭＳ Ｐゴシック" pitchFamily="34" charset="-128"/>
        <a:cs typeface="+mn-cs"/>
      </a:defRPr>
    </a:lvl5pPr>
    <a:lvl6pPr marL="2286000" algn="l" defTabSz="914400" rtl="0" eaLnBrk="1" latinLnBrk="0" hangingPunct="1">
      <a:defRPr kern="1200">
        <a:solidFill>
          <a:schemeClr val="tx1"/>
        </a:solidFill>
        <a:latin typeface="Georgia" pitchFamily="18" charset="0"/>
        <a:ea typeface="ＭＳ Ｐゴシック" pitchFamily="34" charset="-128"/>
        <a:cs typeface="+mn-cs"/>
      </a:defRPr>
    </a:lvl6pPr>
    <a:lvl7pPr marL="2743200" algn="l" defTabSz="914400" rtl="0" eaLnBrk="1" latinLnBrk="0" hangingPunct="1">
      <a:defRPr kern="1200">
        <a:solidFill>
          <a:schemeClr val="tx1"/>
        </a:solidFill>
        <a:latin typeface="Georgia" pitchFamily="18" charset="0"/>
        <a:ea typeface="ＭＳ Ｐゴシック" pitchFamily="34" charset="-128"/>
        <a:cs typeface="+mn-cs"/>
      </a:defRPr>
    </a:lvl7pPr>
    <a:lvl8pPr marL="3200400" algn="l" defTabSz="914400" rtl="0" eaLnBrk="1" latinLnBrk="0" hangingPunct="1">
      <a:defRPr kern="1200">
        <a:solidFill>
          <a:schemeClr val="tx1"/>
        </a:solidFill>
        <a:latin typeface="Georgia" pitchFamily="18" charset="0"/>
        <a:ea typeface="ＭＳ Ｐゴシック" pitchFamily="34" charset="-128"/>
        <a:cs typeface="+mn-cs"/>
      </a:defRPr>
    </a:lvl8pPr>
    <a:lvl9pPr marL="3657600" algn="l" defTabSz="914400" rtl="0" eaLnBrk="1" latinLnBrk="0" hangingPunct="1">
      <a:defRPr kern="1200">
        <a:solidFill>
          <a:schemeClr val="tx1"/>
        </a:solidFill>
        <a:latin typeface="Georgia"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7088" cy="497047"/>
          </a:xfrm>
          <a:prstGeom prst="rect">
            <a:avLst/>
          </a:prstGeom>
        </p:spPr>
        <p:txBody>
          <a:bodyPr vert="horz" lIns="91458" tIns="45729" rIns="91458" bIns="45729" rtlCol="0"/>
          <a:lstStyle>
            <a:lvl1pPr algn="l">
              <a:defRPr sz="1200"/>
            </a:lvl1pPr>
          </a:lstStyle>
          <a:p>
            <a:endParaRPr lang="sv-SE"/>
          </a:p>
        </p:txBody>
      </p:sp>
      <p:sp>
        <p:nvSpPr>
          <p:cNvPr id="3" name="Platshållare för datum 2"/>
          <p:cNvSpPr>
            <a:spLocks noGrp="1"/>
          </p:cNvSpPr>
          <p:nvPr>
            <p:ph type="dt" sz="quarter" idx="1"/>
          </p:nvPr>
        </p:nvSpPr>
        <p:spPr>
          <a:xfrm>
            <a:off x="3850587" y="0"/>
            <a:ext cx="2947088" cy="497047"/>
          </a:xfrm>
          <a:prstGeom prst="rect">
            <a:avLst/>
          </a:prstGeom>
        </p:spPr>
        <p:txBody>
          <a:bodyPr vert="horz" lIns="91458" tIns="45729" rIns="91458" bIns="45729" rtlCol="0"/>
          <a:lstStyle>
            <a:lvl1pPr algn="r">
              <a:defRPr sz="1200"/>
            </a:lvl1pPr>
          </a:lstStyle>
          <a:p>
            <a:fld id="{F3BEB30A-F4D9-4093-9E3D-1F316C7CDEB1}" type="datetimeFigureOut">
              <a:rPr lang="sv-SE" smtClean="0"/>
              <a:pPr/>
              <a:t>2016-05-17</a:t>
            </a:fld>
            <a:endParaRPr lang="sv-SE"/>
          </a:p>
        </p:txBody>
      </p:sp>
      <p:sp>
        <p:nvSpPr>
          <p:cNvPr id="4" name="Platshållare för sidfot 3"/>
          <p:cNvSpPr>
            <a:spLocks noGrp="1"/>
          </p:cNvSpPr>
          <p:nvPr>
            <p:ph type="ftr" sz="quarter" idx="2"/>
          </p:nvPr>
        </p:nvSpPr>
        <p:spPr>
          <a:xfrm>
            <a:off x="0" y="9431179"/>
            <a:ext cx="2947088" cy="497046"/>
          </a:xfrm>
          <a:prstGeom prst="rect">
            <a:avLst/>
          </a:prstGeom>
        </p:spPr>
        <p:txBody>
          <a:bodyPr vert="horz" lIns="91458" tIns="45729" rIns="91458" bIns="45729"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587" y="9431179"/>
            <a:ext cx="2947088" cy="497046"/>
          </a:xfrm>
          <a:prstGeom prst="rect">
            <a:avLst/>
          </a:prstGeom>
        </p:spPr>
        <p:txBody>
          <a:bodyPr vert="horz" lIns="91458" tIns="45729" rIns="91458" bIns="45729" rtlCol="0" anchor="b"/>
          <a:lstStyle>
            <a:lvl1pPr algn="r">
              <a:defRPr sz="1200"/>
            </a:lvl1pPr>
          </a:lstStyle>
          <a:p>
            <a:fld id="{5B2AC74C-1393-4EAB-9C1D-B4B066B892B2}" type="slidenum">
              <a:rPr lang="sv-SE" smtClean="0"/>
              <a:pPr/>
              <a:t>‹#›</a:t>
            </a:fld>
            <a:endParaRPr lang="sv-SE"/>
          </a:p>
        </p:txBody>
      </p:sp>
    </p:spTree>
    <p:extLst>
      <p:ext uri="{BB962C8B-B14F-4D97-AF65-F5344CB8AC3E}">
        <p14:creationId xmlns:p14="http://schemas.microsoft.com/office/powerpoint/2010/main" val="11097056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6347" cy="496491"/>
          </a:xfrm>
          <a:prstGeom prst="rect">
            <a:avLst/>
          </a:prstGeom>
        </p:spPr>
        <p:txBody>
          <a:bodyPr vert="horz" lIns="91458" tIns="45729" rIns="91458" bIns="45729" rtlCol="0"/>
          <a:lstStyle>
            <a:lvl1pPr algn="l">
              <a:defRPr sz="1200">
                <a:latin typeface="Calibri" charset="0"/>
                <a:ea typeface="ＭＳ Ｐゴシック" charset="0"/>
                <a:cs typeface="ＭＳ Ｐゴシック" charset="0"/>
              </a:defRPr>
            </a:lvl1pPr>
          </a:lstStyle>
          <a:p>
            <a:pPr>
              <a:defRPr/>
            </a:pPr>
            <a:endParaRPr lang="sv-SE"/>
          </a:p>
        </p:txBody>
      </p:sp>
      <p:sp>
        <p:nvSpPr>
          <p:cNvPr id="3" name="Platshållare för datum 2"/>
          <p:cNvSpPr>
            <a:spLocks noGrp="1"/>
          </p:cNvSpPr>
          <p:nvPr>
            <p:ph type="dt" idx="1"/>
          </p:nvPr>
        </p:nvSpPr>
        <p:spPr>
          <a:xfrm>
            <a:off x="3851343" y="0"/>
            <a:ext cx="2946347" cy="496491"/>
          </a:xfrm>
          <a:prstGeom prst="rect">
            <a:avLst/>
          </a:prstGeom>
        </p:spPr>
        <p:txBody>
          <a:bodyPr vert="horz" lIns="91458" tIns="45729" rIns="91458" bIns="45729" rtlCol="0"/>
          <a:lstStyle>
            <a:lvl1pPr algn="r">
              <a:defRPr sz="1200" smtClean="0">
                <a:latin typeface="Calibri" charset="0"/>
                <a:ea typeface="ＭＳ Ｐゴシック" charset="0"/>
                <a:cs typeface="ＭＳ Ｐゴシック" charset="0"/>
              </a:defRPr>
            </a:lvl1pPr>
          </a:lstStyle>
          <a:p>
            <a:pPr>
              <a:defRPr/>
            </a:pPr>
            <a:fld id="{70CA4327-488F-432B-B564-5D9FD899FF4E}" type="datetimeFigureOut">
              <a:rPr lang="sv-SE"/>
              <a:pPr>
                <a:defRPr/>
              </a:pPr>
              <a:t>2016-05-17</a:t>
            </a:fld>
            <a:endParaRPr lang="sv-SE"/>
          </a:p>
        </p:txBody>
      </p:sp>
      <p:sp>
        <p:nvSpPr>
          <p:cNvPr id="4" name="Platshållare för bildobjekt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lIns="91458" tIns="45729" rIns="91458" bIns="45729" rtlCol="0" anchor="ctr"/>
          <a:lstStyle/>
          <a:p>
            <a:pPr lvl="0"/>
            <a:endParaRPr lang="sv-SE" noProof="0"/>
          </a:p>
        </p:txBody>
      </p:sp>
      <p:sp>
        <p:nvSpPr>
          <p:cNvPr id="5" name="Platshållare för anteckningar 4"/>
          <p:cNvSpPr>
            <a:spLocks noGrp="1"/>
          </p:cNvSpPr>
          <p:nvPr>
            <p:ph type="body" sz="quarter" idx="3"/>
          </p:nvPr>
        </p:nvSpPr>
        <p:spPr>
          <a:xfrm>
            <a:off x="679927" y="4716662"/>
            <a:ext cx="5439410" cy="4468416"/>
          </a:xfrm>
          <a:prstGeom prst="rect">
            <a:avLst/>
          </a:prstGeom>
        </p:spPr>
        <p:txBody>
          <a:bodyPr vert="horz" lIns="91458" tIns="45729" rIns="91458" bIns="45729" rtlCol="0">
            <a:normAutofit/>
          </a:bodyPr>
          <a:lstStyle/>
          <a:p>
            <a:pPr lvl="0"/>
            <a:r>
              <a:rPr lang="sv-SE" noProof="0" smtClean="0"/>
              <a:t>Klicka här för att ändra format på bakgrundstexten</a:t>
            </a:r>
          </a:p>
          <a:p>
            <a:pPr lvl="1"/>
            <a:r>
              <a:rPr lang="sv-SE" noProof="0" smtClean="0"/>
              <a:t>Nivå två</a:t>
            </a:r>
          </a:p>
          <a:p>
            <a:pPr lvl="2"/>
            <a:r>
              <a:rPr lang="sv-SE" noProof="0" smtClean="0"/>
              <a:t>Nivå tre</a:t>
            </a:r>
          </a:p>
          <a:p>
            <a:pPr lvl="3"/>
            <a:r>
              <a:rPr lang="sv-SE" noProof="0" smtClean="0"/>
              <a:t>Nivå fyra</a:t>
            </a:r>
          </a:p>
          <a:p>
            <a:pPr lvl="4"/>
            <a:r>
              <a:rPr lang="sv-SE" noProof="0" smtClean="0"/>
              <a:t>Nivå fem</a:t>
            </a:r>
            <a:endParaRPr lang="sv-SE" noProof="0"/>
          </a:p>
        </p:txBody>
      </p:sp>
      <p:sp>
        <p:nvSpPr>
          <p:cNvPr id="6" name="Platshållare för sidfot 5"/>
          <p:cNvSpPr>
            <a:spLocks noGrp="1"/>
          </p:cNvSpPr>
          <p:nvPr>
            <p:ph type="ftr" sz="quarter" idx="4"/>
          </p:nvPr>
        </p:nvSpPr>
        <p:spPr>
          <a:xfrm>
            <a:off x="1" y="9431599"/>
            <a:ext cx="2946347" cy="496491"/>
          </a:xfrm>
          <a:prstGeom prst="rect">
            <a:avLst/>
          </a:prstGeom>
        </p:spPr>
        <p:txBody>
          <a:bodyPr vert="horz" lIns="91458" tIns="45729" rIns="91458" bIns="45729" rtlCol="0" anchor="b"/>
          <a:lstStyle>
            <a:lvl1pPr algn="l">
              <a:defRPr sz="1200">
                <a:latin typeface="Calibri" charset="0"/>
                <a:ea typeface="ＭＳ Ｐゴシック" charset="0"/>
                <a:cs typeface="ＭＳ Ｐゴシック" charset="0"/>
              </a:defRPr>
            </a:lvl1pPr>
          </a:lstStyle>
          <a:p>
            <a:pPr>
              <a:defRPr/>
            </a:pPr>
            <a:endParaRPr lang="sv-SE"/>
          </a:p>
        </p:txBody>
      </p:sp>
      <p:sp>
        <p:nvSpPr>
          <p:cNvPr id="7" name="Platshållare för bildnummer 6"/>
          <p:cNvSpPr>
            <a:spLocks noGrp="1"/>
          </p:cNvSpPr>
          <p:nvPr>
            <p:ph type="sldNum" sz="quarter" idx="5"/>
          </p:nvPr>
        </p:nvSpPr>
        <p:spPr>
          <a:xfrm>
            <a:off x="3851343" y="9431599"/>
            <a:ext cx="2946347" cy="496491"/>
          </a:xfrm>
          <a:prstGeom prst="rect">
            <a:avLst/>
          </a:prstGeom>
        </p:spPr>
        <p:txBody>
          <a:bodyPr vert="horz" lIns="91458" tIns="45729" rIns="91458" bIns="45729" rtlCol="0" anchor="b"/>
          <a:lstStyle>
            <a:lvl1pPr algn="r">
              <a:defRPr sz="1200" smtClean="0">
                <a:latin typeface="Calibri" charset="0"/>
                <a:ea typeface="ＭＳ Ｐゴシック" charset="0"/>
                <a:cs typeface="ＭＳ Ｐゴシック" charset="0"/>
              </a:defRPr>
            </a:lvl1pPr>
          </a:lstStyle>
          <a:p>
            <a:pPr>
              <a:defRPr/>
            </a:pPr>
            <a:fld id="{66B251DF-595D-457F-B839-250E4D015FF1}" type="slidenum">
              <a:rPr lang="sv-SE"/>
              <a:pPr>
                <a:defRPr/>
              </a:pPr>
              <a:t>‹#›</a:t>
            </a:fld>
            <a:endParaRPr lang="sv-SE"/>
          </a:p>
        </p:txBody>
      </p:sp>
    </p:spTree>
    <p:extLst>
      <p:ext uri="{BB962C8B-B14F-4D97-AF65-F5344CB8AC3E}">
        <p14:creationId xmlns:p14="http://schemas.microsoft.com/office/powerpoint/2010/main" val="4682583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1</a:t>
            </a:fld>
            <a:endParaRPr lang="sv-SE"/>
          </a:p>
        </p:txBody>
      </p:sp>
    </p:spTree>
    <p:extLst>
      <p:ext uri="{BB962C8B-B14F-4D97-AF65-F5344CB8AC3E}">
        <p14:creationId xmlns:p14="http://schemas.microsoft.com/office/powerpoint/2010/main" val="2634543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Monica</a:t>
            </a:r>
            <a:endParaRPr lang="sv-SE" dirty="0"/>
          </a:p>
        </p:txBody>
      </p:sp>
      <p:sp>
        <p:nvSpPr>
          <p:cNvPr id="4" name="Platshållare för bildnummer 3"/>
          <p:cNvSpPr>
            <a:spLocks noGrp="1"/>
          </p:cNvSpPr>
          <p:nvPr>
            <p:ph type="sldNum" sz="quarter" idx="10"/>
          </p:nvPr>
        </p:nvSpPr>
        <p:spPr/>
        <p:txBody>
          <a:bodyPr/>
          <a:lstStyle/>
          <a:p>
            <a:fld id="{B206F395-BA82-49FC-8809-2F3CB0B5B036}" type="slidenum">
              <a:rPr lang="sv-SE" smtClean="0"/>
              <a:pPr/>
              <a:t>22</a:t>
            </a:fld>
            <a:endParaRPr lang="sv-SE"/>
          </a:p>
        </p:txBody>
      </p:sp>
    </p:spTree>
    <p:extLst>
      <p:ext uri="{BB962C8B-B14F-4D97-AF65-F5344CB8AC3E}">
        <p14:creationId xmlns:p14="http://schemas.microsoft.com/office/powerpoint/2010/main" val="87377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Monica</a:t>
            </a:r>
            <a:endParaRPr lang="sv-SE" dirty="0"/>
          </a:p>
        </p:txBody>
      </p:sp>
      <p:sp>
        <p:nvSpPr>
          <p:cNvPr id="4" name="Platshållare för bildnummer 3"/>
          <p:cNvSpPr>
            <a:spLocks noGrp="1"/>
          </p:cNvSpPr>
          <p:nvPr>
            <p:ph type="sldNum" sz="quarter" idx="10"/>
          </p:nvPr>
        </p:nvSpPr>
        <p:spPr/>
        <p:txBody>
          <a:bodyPr/>
          <a:lstStyle/>
          <a:p>
            <a:fld id="{B206F395-BA82-49FC-8809-2F3CB0B5B036}" type="slidenum">
              <a:rPr lang="sv-SE" smtClean="0"/>
              <a:pPr/>
              <a:t>23</a:t>
            </a:fld>
            <a:endParaRPr lang="sv-SE"/>
          </a:p>
        </p:txBody>
      </p:sp>
    </p:spTree>
    <p:extLst>
      <p:ext uri="{BB962C8B-B14F-4D97-AF65-F5344CB8AC3E}">
        <p14:creationId xmlns:p14="http://schemas.microsoft.com/office/powerpoint/2010/main" val="3174101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32</a:t>
            </a:fld>
            <a:endParaRPr lang="sv-SE"/>
          </a:p>
        </p:txBody>
      </p:sp>
    </p:spTree>
    <p:extLst>
      <p:ext uri="{BB962C8B-B14F-4D97-AF65-F5344CB8AC3E}">
        <p14:creationId xmlns:p14="http://schemas.microsoft.com/office/powerpoint/2010/main" val="64400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Platshållare för bildobjekt 1"/>
          <p:cNvSpPr>
            <a:spLocks noGrp="1" noRot="1" noChangeAspect="1" noTextEdit="1"/>
          </p:cNvSpPr>
          <p:nvPr>
            <p:ph type="sldImg"/>
          </p:nvPr>
        </p:nvSpPr>
        <p:spPr>
          <a:ln/>
        </p:spPr>
      </p:sp>
      <p:sp>
        <p:nvSpPr>
          <p:cNvPr id="30723" name="Platshållare för anteckningar 2"/>
          <p:cNvSpPr>
            <a:spLocks noGrp="1"/>
          </p:cNvSpPr>
          <p:nvPr>
            <p:ph type="body" idx="1"/>
          </p:nvPr>
        </p:nvSpPr>
        <p:spPr>
          <a:noFill/>
          <a:ln/>
        </p:spPr>
        <p:txBody>
          <a:bodyPr/>
          <a:lstStyle/>
          <a:p>
            <a:endParaRPr lang="sv-SE" smtClean="0"/>
          </a:p>
        </p:txBody>
      </p:sp>
      <p:sp>
        <p:nvSpPr>
          <p:cNvPr id="30724" name="Platshållare för bildnummer 3"/>
          <p:cNvSpPr>
            <a:spLocks noGrp="1"/>
          </p:cNvSpPr>
          <p:nvPr>
            <p:ph type="sldNum" sz="quarter" idx="5"/>
          </p:nvPr>
        </p:nvSpPr>
        <p:spPr>
          <a:noFill/>
        </p:spPr>
        <p:txBody>
          <a:bodyPr/>
          <a:lstStyle/>
          <a:p>
            <a:fld id="{B652CF9F-5B1A-4D26-B88D-8D05EB141B70}" type="slidenum">
              <a:rPr lang="sv-SE" smtClean="0">
                <a:latin typeface="Times New Roman" pitchFamily="18" charset="0"/>
              </a:rPr>
              <a:pPr/>
              <a:t>4</a:t>
            </a:fld>
            <a:endParaRPr lang="sv-SE" smtClean="0">
              <a:latin typeface="Times New Roman" pitchFamily="18" charset="0"/>
            </a:endParaRPr>
          </a:p>
        </p:txBody>
      </p:sp>
    </p:spTree>
    <p:extLst>
      <p:ext uri="{BB962C8B-B14F-4D97-AF65-F5344CB8AC3E}">
        <p14:creationId xmlns:p14="http://schemas.microsoft.com/office/powerpoint/2010/main" val="301151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Platshållare för bildobjekt 1"/>
          <p:cNvSpPr>
            <a:spLocks noGrp="1" noRot="1" noChangeAspect="1" noTextEdit="1"/>
          </p:cNvSpPr>
          <p:nvPr>
            <p:ph type="sldImg"/>
          </p:nvPr>
        </p:nvSpPr>
        <p:spPr>
          <a:ln/>
        </p:spPr>
      </p:sp>
      <p:sp>
        <p:nvSpPr>
          <p:cNvPr id="31747" name="Platshållare för anteckningar 2"/>
          <p:cNvSpPr>
            <a:spLocks noGrp="1"/>
          </p:cNvSpPr>
          <p:nvPr>
            <p:ph type="body" idx="1"/>
          </p:nvPr>
        </p:nvSpPr>
        <p:spPr>
          <a:noFill/>
          <a:ln/>
        </p:spPr>
        <p:txBody>
          <a:bodyPr/>
          <a:lstStyle/>
          <a:p>
            <a:r>
              <a:rPr lang="sv-SE" smtClean="0"/>
              <a:t>Inkommen handling</a:t>
            </a:r>
          </a:p>
          <a:p>
            <a:r>
              <a:rPr lang="sv-SE" smtClean="0"/>
              <a:t>Handlingar som skickas inom den egna myndigheten ska normalt sett inte anses inkomna, och de behöver därför inte diarieföras. De blir allmän handling om de ej rensas bort vid ärendets arkivering.</a:t>
            </a:r>
            <a:br>
              <a:rPr lang="sv-SE" smtClean="0"/>
            </a:br>
            <a:r>
              <a:rPr lang="sv-SE" smtClean="0"/>
              <a:t>Handlingar som skickas mellan olika kommunala bolag räknas som korrespondens mellan myndigheter.</a:t>
            </a:r>
          </a:p>
          <a:p>
            <a:endParaRPr lang="sv-SE" smtClean="0"/>
          </a:p>
          <a:p>
            <a:r>
              <a:rPr lang="sv-SE" smtClean="0"/>
              <a:t>En upprättad allmän handling måste ha färdigställts vid myndigheten. </a:t>
            </a:r>
          </a:p>
          <a:p>
            <a:r>
              <a:rPr lang="sv-SE" b="1" i="1" smtClean="0"/>
              <a:t>	</a:t>
            </a:r>
            <a:r>
              <a:rPr lang="sv-SE" smtClean="0"/>
              <a:t>Man skiljer mellan tre slag av upprättade handlingar:</a:t>
            </a:r>
          </a:p>
          <a:p>
            <a:r>
              <a:rPr lang="sv-SE" smtClean="0"/>
              <a:t>Med handlingar som har </a:t>
            </a:r>
            <a:r>
              <a:rPr lang="sv-SE" b="1" i="1" smtClean="0"/>
              <a:t>expedierats</a:t>
            </a:r>
            <a:r>
              <a:rPr lang="sv-SE" smtClean="0"/>
              <a:t> menas skrivelser, som har skickats iväg till en mottagare utanför myndigheten. Myndighetens arkivkopia blir då allmän handling.</a:t>
            </a:r>
            <a:r>
              <a:rPr lang="sv-SE" i="1" smtClean="0"/>
              <a:t>  </a:t>
            </a:r>
            <a:endParaRPr lang="sv-SE" smtClean="0"/>
          </a:p>
          <a:p>
            <a:r>
              <a:rPr lang="sv-SE" smtClean="0"/>
              <a:t>Handlingar som </a:t>
            </a:r>
            <a:r>
              <a:rPr lang="sv-SE" b="1" i="1" smtClean="0"/>
              <a:t>inte har expedierats men som tillhör ett visst ärende</a:t>
            </a:r>
            <a:r>
              <a:rPr lang="sv-SE" smtClean="0"/>
              <a:t> blir allmän först när ärendet har slutbehandlats.</a:t>
            </a:r>
          </a:p>
          <a:p>
            <a:r>
              <a:rPr lang="sv-SE" smtClean="0"/>
              <a:t>Handlingar som </a:t>
            </a:r>
            <a:r>
              <a:rPr lang="sv-SE" b="1" i="1" smtClean="0"/>
              <a:t>varken har expedierats eller hör till ett visst ärende</a:t>
            </a:r>
            <a:r>
              <a:rPr lang="sv-SE" smtClean="0"/>
              <a:t> blir allmänna när de har justerats eller färdigställts på något annat sätt t.ex. PM, protokoll och rapporter.</a:t>
            </a:r>
          </a:p>
          <a:p>
            <a:endParaRPr lang="sv-SE" smtClean="0"/>
          </a:p>
          <a:p>
            <a:endParaRPr lang="sv-SE" smtClean="0"/>
          </a:p>
        </p:txBody>
      </p:sp>
      <p:sp>
        <p:nvSpPr>
          <p:cNvPr id="31748" name="Platshållare för bildnummer 3"/>
          <p:cNvSpPr>
            <a:spLocks noGrp="1"/>
          </p:cNvSpPr>
          <p:nvPr>
            <p:ph type="sldNum" sz="quarter" idx="5"/>
          </p:nvPr>
        </p:nvSpPr>
        <p:spPr>
          <a:noFill/>
        </p:spPr>
        <p:txBody>
          <a:bodyPr/>
          <a:lstStyle/>
          <a:p>
            <a:fld id="{F269939C-CCF2-4935-AF39-E6E94B6691E4}" type="slidenum">
              <a:rPr lang="sv-SE" smtClean="0">
                <a:latin typeface="Times New Roman" pitchFamily="18" charset="0"/>
              </a:rPr>
              <a:pPr/>
              <a:t>5</a:t>
            </a:fld>
            <a:endParaRPr lang="sv-SE" smtClean="0">
              <a:latin typeface="Times New Roman" pitchFamily="18" charset="0"/>
            </a:endParaRPr>
          </a:p>
        </p:txBody>
      </p:sp>
    </p:spTree>
    <p:extLst>
      <p:ext uri="{BB962C8B-B14F-4D97-AF65-F5344CB8AC3E}">
        <p14:creationId xmlns:p14="http://schemas.microsoft.com/office/powerpoint/2010/main" val="2811440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latshållare för bildobjekt 1"/>
          <p:cNvSpPr>
            <a:spLocks noGrp="1" noRot="1" noChangeAspect="1" noTextEdit="1"/>
          </p:cNvSpPr>
          <p:nvPr>
            <p:ph type="sldImg"/>
          </p:nvPr>
        </p:nvSpPr>
        <p:spPr>
          <a:ln/>
        </p:spPr>
      </p:sp>
      <p:sp>
        <p:nvSpPr>
          <p:cNvPr id="32771" name="Platshållare för anteckningar 2"/>
          <p:cNvSpPr>
            <a:spLocks noGrp="1"/>
          </p:cNvSpPr>
          <p:nvPr>
            <p:ph type="body" idx="1"/>
          </p:nvPr>
        </p:nvSpPr>
        <p:spPr>
          <a:noFill/>
          <a:ln/>
        </p:spPr>
        <p:txBody>
          <a:bodyPr/>
          <a:lstStyle/>
          <a:p>
            <a:r>
              <a:rPr lang="sv-SE" smtClean="0"/>
              <a:t>Inkommen handling</a:t>
            </a:r>
          </a:p>
          <a:p>
            <a:r>
              <a:rPr lang="sv-SE" smtClean="0"/>
              <a:t>Handlingar som skickas inom den egna myndigheten ska normalt sett inte anses inkomna, och de behöver därför inte diarieföras. De blir allmän handling om de ej rensas bort vid ärendets arkivering.</a:t>
            </a:r>
            <a:br>
              <a:rPr lang="sv-SE" smtClean="0"/>
            </a:br>
            <a:r>
              <a:rPr lang="sv-SE" smtClean="0"/>
              <a:t>Handlingar som skickas mellan olika kommunala bolag räknas som korrespondens mellan myndigheter.</a:t>
            </a:r>
          </a:p>
          <a:p>
            <a:endParaRPr lang="sv-SE" smtClean="0"/>
          </a:p>
          <a:p>
            <a:r>
              <a:rPr lang="sv-SE" smtClean="0"/>
              <a:t>En upprättad allmän handling måste ha färdigställts vid myndigheten. </a:t>
            </a:r>
          </a:p>
          <a:p>
            <a:r>
              <a:rPr lang="sv-SE" b="1" i="1" smtClean="0"/>
              <a:t>	</a:t>
            </a:r>
            <a:r>
              <a:rPr lang="sv-SE" smtClean="0"/>
              <a:t>Man skiljer mellan tre slag av upprättade handlingar:</a:t>
            </a:r>
          </a:p>
          <a:p>
            <a:r>
              <a:rPr lang="sv-SE" smtClean="0"/>
              <a:t>Med handlingar som har </a:t>
            </a:r>
            <a:r>
              <a:rPr lang="sv-SE" b="1" i="1" smtClean="0"/>
              <a:t>expedierats</a:t>
            </a:r>
            <a:r>
              <a:rPr lang="sv-SE" smtClean="0"/>
              <a:t> menas skrivelser, som har skickats iväg till en mottagare utanför myndigheten. Myndighetens arkivkopia blir då allmän handling.</a:t>
            </a:r>
            <a:r>
              <a:rPr lang="sv-SE" i="1" smtClean="0"/>
              <a:t>  </a:t>
            </a:r>
            <a:endParaRPr lang="sv-SE" smtClean="0"/>
          </a:p>
          <a:p>
            <a:r>
              <a:rPr lang="sv-SE" smtClean="0"/>
              <a:t>Handlingar som </a:t>
            </a:r>
            <a:r>
              <a:rPr lang="sv-SE" b="1" i="1" smtClean="0"/>
              <a:t>inte har expedierats men som tillhör ett visst ärende</a:t>
            </a:r>
            <a:r>
              <a:rPr lang="sv-SE" smtClean="0"/>
              <a:t> blir allmän först när ärendet har slutbehandlats.</a:t>
            </a:r>
          </a:p>
          <a:p>
            <a:r>
              <a:rPr lang="sv-SE" smtClean="0"/>
              <a:t>Handlingar som </a:t>
            </a:r>
            <a:r>
              <a:rPr lang="sv-SE" b="1" i="1" smtClean="0"/>
              <a:t>varken har expedierats eller hör till ett visst ärende</a:t>
            </a:r>
            <a:r>
              <a:rPr lang="sv-SE" smtClean="0"/>
              <a:t> blir allmänna när de har justerats eller färdigställts på något annat sätt t.ex. PM, protokoll och rapporter.</a:t>
            </a:r>
          </a:p>
          <a:p>
            <a:endParaRPr lang="sv-SE" smtClean="0"/>
          </a:p>
          <a:p>
            <a:endParaRPr lang="sv-SE" smtClean="0"/>
          </a:p>
        </p:txBody>
      </p:sp>
      <p:sp>
        <p:nvSpPr>
          <p:cNvPr id="32772" name="Platshållare för bildnummer 3"/>
          <p:cNvSpPr>
            <a:spLocks noGrp="1"/>
          </p:cNvSpPr>
          <p:nvPr>
            <p:ph type="sldNum" sz="quarter" idx="5"/>
          </p:nvPr>
        </p:nvSpPr>
        <p:spPr>
          <a:noFill/>
        </p:spPr>
        <p:txBody>
          <a:bodyPr/>
          <a:lstStyle/>
          <a:p>
            <a:fld id="{67DC5F4B-FCBA-498B-B06D-3B412E38269D}" type="slidenum">
              <a:rPr lang="sv-SE" smtClean="0">
                <a:latin typeface="Times New Roman" pitchFamily="18" charset="0"/>
              </a:rPr>
              <a:pPr/>
              <a:t>6</a:t>
            </a:fld>
            <a:endParaRPr lang="sv-SE" smtClean="0">
              <a:latin typeface="Times New Roman" pitchFamily="18" charset="0"/>
            </a:endParaRPr>
          </a:p>
        </p:txBody>
      </p:sp>
    </p:spTree>
    <p:extLst>
      <p:ext uri="{BB962C8B-B14F-4D97-AF65-F5344CB8AC3E}">
        <p14:creationId xmlns:p14="http://schemas.microsoft.com/office/powerpoint/2010/main" val="146366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7</a:t>
            </a:fld>
            <a:endParaRPr lang="sv-SE"/>
          </a:p>
        </p:txBody>
      </p:sp>
    </p:spTree>
    <p:extLst>
      <p:ext uri="{BB962C8B-B14F-4D97-AF65-F5344CB8AC3E}">
        <p14:creationId xmlns:p14="http://schemas.microsoft.com/office/powerpoint/2010/main" val="709255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a:defRPr/>
            </a:pPr>
            <a:fld id="{66B251DF-595D-457F-B839-250E4D015FF1}" type="slidenum">
              <a:rPr lang="sv-SE" smtClean="0"/>
              <a:pPr>
                <a:defRPr/>
              </a:pPr>
              <a:t>9</a:t>
            </a:fld>
            <a:endParaRPr lang="sv-SE"/>
          </a:p>
        </p:txBody>
      </p:sp>
    </p:spTree>
    <p:extLst>
      <p:ext uri="{BB962C8B-B14F-4D97-AF65-F5344CB8AC3E}">
        <p14:creationId xmlns:p14="http://schemas.microsoft.com/office/powerpoint/2010/main" val="22905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Platshållare för bildobjekt 1"/>
          <p:cNvSpPr>
            <a:spLocks noGrp="1" noRot="1" noChangeAspect="1" noTextEdit="1"/>
          </p:cNvSpPr>
          <p:nvPr>
            <p:ph type="sldImg"/>
          </p:nvPr>
        </p:nvSpPr>
        <p:spPr>
          <a:ln/>
        </p:spPr>
      </p:sp>
      <p:sp>
        <p:nvSpPr>
          <p:cNvPr id="33795" name="Platshållare för anteckningar 2"/>
          <p:cNvSpPr>
            <a:spLocks noGrp="1"/>
          </p:cNvSpPr>
          <p:nvPr>
            <p:ph type="body" idx="1"/>
          </p:nvPr>
        </p:nvSpPr>
        <p:spPr>
          <a:noFill/>
          <a:ln/>
        </p:spPr>
        <p:txBody>
          <a:bodyPr/>
          <a:lstStyle/>
          <a:p>
            <a:endParaRPr lang="sv-SE" smtClean="0"/>
          </a:p>
        </p:txBody>
      </p:sp>
      <p:sp>
        <p:nvSpPr>
          <p:cNvPr id="33796" name="Platshållare för bildnummer 3"/>
          <p:cNvSpPr>
            <a:spLocks noGrp="1"/>
          </p:cNvSpPr>
          <p:nvPr>
            <p:ph type="sldNum" sz="quarter" idx="5"/>
          </p:nvPr>
        </p:nvSpPr>
        <p:spPr>
          <a:noFill/>
        </p:spPr>
        <p:txBody>
          <a:bodyPr/>
          <a:lstStyle/>
          <a:p>
            <a:fld id="{CD0FA318-DC22-4F47-AE9E-78173B5B5701}" type="slidenum">
              <a:rPr lang="sv-SE" smtClean="0">
                <a:latin typeface="Times New Roman" pitchFamily="18" charset="0"/>
              </a:rPr>
              <a:pPr/>
              <a:t>14</a:t>
            </a:fld>
            <a:endParaRPr lang="sv-SE" smtClean="0">
              <a:latin typeface="Times New Roman" pitchFamily="18" charset="0"/>
            </a:endParaRPr>
          </a:p>
        </p:txBody>
      </p:sp>
    </p:spTree>
    <p:extLst>
      <p:ext uri="{BB962C8B-B14F-4D97-AF65-F5344CB8AC3E}">
        <p14:creationId xmlns:p14="http://schemas.microsoft.com/office/powerpoint/2010/main" val="1251289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Monica</a:t>
            </a:r>
            <a:endParaRPr lang="sv-SE" dirty="0"/>
          </a:p>
        </p:txBody>
      </p:sp>
      <p:sp>
        <p:nvSpPr>
          <p:cNvPr id="4" name="Platshållare för bildnummer 3"/>
          <p:cNvSpPr>
            <a:spLocks noGrp="1"/>
          </p:cNvSpPr>
          <p:nvPr>
            <p:ph type="sldNum" sz="quarter" idx="10"/>
          </p:nvPr>
        </p:nvSpPr>
        <p:spPr/>
        <p:txBody>
          <a:bodyPr/>
          <a:lstStyle/>
          <a:p>
            <a:fld id="{B206F395-BA82-49FC-8809-2F3CB0B5B036}" type="slidenum">
              <a:rPr lang="sv-SE" smtClean="0"/>
              <a:pPr/>
              <a:t>18</a:t>
            </a:fld>
            <a:endParaRPr lang="sv-SE"/>
          </a:p>
        </p:txBody>
      </p:sp>
    </p:spTree>
    <p:extLst>
      <p:ext uri="{BB962C8B-B14F-4D97-AF65-F5344CB8AC3E}">
        <p14:creationId xmlns:p14="http://schemas.microsoft.com/office/powerpoint/2010/main" val="940674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lang="sv-SE" dirty="0" smtClean="0"/>
              <a:t>Monica</a:t>
            </a:r>
            <a:endParaRPr lang="sv-SE" dirty="0"/>
          </a:p>
        </p:txBody>
      </p:sp>
      <p:sp>
        <p:nvSpPr>
          <p:cNvPr id="4" name="Platshållare för bildnummer 3"/>
          <p:cNvSpPr>
            <a:spLocks noGrp="1"/>
          </p:cNvSpPr>
          <p:nvPr>
            <p:ph type="sldNum" sz="quarter" idx="10"/>
          </p:nvPr>
        </p:nvSpPr>
        <p:spPr/>
        <p:txBody>
          <a:bodyPr/>
          <a:lstStyle/>
          <a:p>
            <a:fld id="{B206F395-BA82-49FC-8809-2F3CB0B5B036}" type="slidenum">
              <a:rPr lang="sv-SE" smtClean="0"/>
              <a:pPr/>
              <a:t>19</a:t>
            </a:fld>
            <a:endParaRPr lang="sv-SE"/>
          </a:p>
        </p:txBody>
      </p:sp>
    </p:spTree>
    <p:extLst>
      <p:ext uri="{BB962C8B-B14F-4D97-AF65-F5344CB8AC3E}">
        <p14:creationId xmlns:p14="http://schemas.microsoft.com/office/powerpoint/2010/main" val="395029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 - Där ideér blir verklighe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innehållsdela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00775"/>
            <a:ext cx="1601787" cy="511175"/>
          </a:xfrm>
          <a:prstGeom prst="rect">
            <a:avLst/>
          </a:prstGeom>
          <a:noFill/>
          <a:ln w="9525">
            <a:noFill/>
            <a:miter lim="800000"/>
            <a:headEnd/>
            <a:tailEnd/>
          </a:ln>
        </p:spPr>
      </p:pic>
      <p:sp>
        <p:nvSpPr>
          <p:cNvPr id="2" name="Rubrik 1"/>
          <p:cNvSpPr>
            <a:spLocks noGrp="1"/>
          </p:cNvSpPr>
          <p:nvPr>
            <p:ph type="title"/>
          </p:nvPr>
        </p:nvSpPr>
        <p:spPr>
          <a:xfrm>
            <a:off x="684212" y="383495"/>
            <a:ext cx="7704000"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12" name="Platshållare för innehåll 2"/>
          <p:cNvSpPr>
            <a:spLocks noGrp="1"/>
          </p:cNvSpPr>
          <p:nvPr>
            <p:ph idx="1"/>
          </p:nvPr>
        </p:nvSpPr>
        <p:spPr>
          <a:xfrm>
            <a:off x="684212" y="1600200"/>
            <a:ext cx="3716476" cy="4525963"/>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13" name="Platshållare för innehåll 2"/>
          <p:cNvSpPr>
            <a:spLocks noGrp="1"/>
          </p:cNvSpPr>
          <p:nvPr>
            <p:ph idx="16"/>
          </p:nvPr>
        </p:nvSpPr>
        <p:spPr>
          <a:xfrm>
            <a:off x="4671736" y="1600200"/>
            <a:ext cx="3716476" cy="4525963"/>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6" name="Platshållare för datum 8"/>
          <p:cNvSpPr>
            <a:spLocks noGrp="1"/>
          </p:cNvSpPr>
          <p:nvPr>
            <p:ph type="dt" sz="half" idx="17"/>
          </p:nvPr>
        </p:nvSpPr>
        <p:spPr/>
        <p:txBody>
          <a:bodyPr/>
          <a:lstStyle>
            <a:lvl1pPr>
              <a:defRPr smtClean="0"/>
            </a:lvl1pPr>
          </a:lstStyle>
          <a:p>
            <a:pPr>
              <a:defRPr/>
            </a:pPr>
            <a:fld id="{A0115DF9-1E36-474A-9168-EAD850E9283C}" type="datetime1">
              <a:rPr lang="sv-SE" smtClean="0"/>
              <a:t>2016-05-17</a:t>
            </a:fld>
            <a:endParaRPr lang="sv-SE" dirty="0"/>
          </a:p>
        </p:txBody>
      </p:sp>
      <p:sp>
        <p:nvSpPr>
          <p:cNvPr id="7" name="Platshållare för sidfot 9"/>
          <p:cNvSpPr>
            <a:spLocks noGrp="1"/>
          </p:cNvSpPr>
          <p:nvPr>
            <p:ph type="ftr" sz="quarter" idx="18"/>
          </p:nvPr>
        </p:nvSpPr>
        <p:spPr/>
        <p:txBody>
          <a:bodyPr/>
          <a:lstStyle>
            <a:lvl1pPr>
              <a:defRPr smtClean="0"/>
            </a:lvl1pPr>
          </a:lstStyle>
          <a:p>
            <a:pPr>
              <a:defRPr/>
            </a:pPr>
            <a:r>
              <a:rPr lang="sv-SE" smtClean="0"/>
              <a:t>Grundutbildning för arkivredogörare – fristående skolor</a:t>
            </a:r>
            <a:endParaRPr lang="sv-SE" dirty="0"/>
          </a:p>
        </p:txBody>
      </p:sp>
      <p:sp>
        <p:nvSpPr>
          <p:cNvPr id="8" name="Platshållare för bildnummer 10"/>
          <p:cNvSpPr>
            <a:spLocks noGrp="1"/>
          </p:cNvSpPr>
          <p:nvPr>
            <p:ph type="sldNum" sz="quarter" idx="19"/>
          </p:nvPr>
        </p:nvSpPr>
        <p:spPr/>
        <p:txBody>
          <a:bodyPr/>
          <a:lstStyle>
            <a:lvl1pPr>
              <a:defRPr/>
            </a:lvl1pPr>
          </a:lstStyle>
          <a:p>
            <a:pPr>
              <a:defRPr/>
            </a:pPr>
            <a:fld id="{350111C8-1A68-46E2-A006-67F1E20FF11D}" type="slidenum">
              <a:rPr lang="sv-SE"/>
              <a:pPr>
                <a:defRPr/>
              </a:pPr>
              <a:t>‹#›</a:t>
            </a:fld>
            <a:endParaRPr lang="sv-S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ämförels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7"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3" name="Platshållare för text 2"/>
          <p:cNvSpPr>
            <a:spLocks noGrp="1"/>
          </p:cNvSpPr>
          <p:nvPr>
            <p:ph type="body" idx="1"/>
          </p:nvPr>
        </p:nvSpPr>
        <p:spPr>
          <a:xfrm>
            <a:off x="673840" y="1535113"/>
            <a:ext cx="3726848" cy="639762"/>
          </a:xfrm>
          <a:prstGeom prst="rect">
            <a:avLst/>
          </a:prstGeom>
        </p:spPr>
        <p:txBody>
          <a:bodyPr lIns="0" tIns="0" rIns="0" bIns="0" anchor="b"/>
          <a:lstStyle>
            <a:lvl1pPr marL="0" indent="0">
              <a:buNone/>
              <a:defRPr sz="2000" b="0">
                <a:solidFill>
                  <a:srgbClr val="91919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5" name="Platshållare för text 4"/>
          <p:cNvSpPr>
            <a:spLocks noGrp="1"/>
          </p:cNvSpPr>
          <p:nvPr>
            <p:ph type="body" sz="quarter" idx="3"/>
          </p:nvPr>
        </p:nvSpPr>
        <p:spPr>
          <a:xfrm>
            <a:off x="4671736" y="1535113"/>
            <a:ext cx="3716476" cy="639762"/>
          </a:xfrm>
          <a:prstGeom prst="rect">
            <a:avLst/>
          </a:prstGeom>
        </p:spPr>
        <p:txBody>
          <a:bodyPr lIns="0" rIns="0" bIns="0" anchor="b"/>
          <a:lstStyle>
            <a:lvl1pPr marL="0" indent="0">
              <a:buNone/>
              <a:defRPr sz="2000" b="0">
                <a:solidFill>
                  <a:srgbClr val="919191"/>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17" name="Rubrik 1"/>
          <p:cNvSpPr>
            <a:spLocks noGrp="1"/>
          </p:cNvSpPr>
          <p:nvPr>
            <p:ph type="title"/>
          </p:nvPr>
        </p:nvSpPr>
        <p:spPr>
          <a:xfrm>
            <a:off x="684212" y="383495"/>
            <a:ext cx="7704000"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14" name="Platshållare för innehåll 2"/>
          <p:cNvSpPr>
            <a:spLocks noGrp="1"/>
          </p:cNvSpPr>
          <p:nvPr>
            <p:ph idx="16"/>
          </p:nvPr>
        </p:nvSpPr>
        <p:spPr>
          <a:xfrm>
            <a:off x="684212" y="2177927"/>
            <a:ext cx="3716476" cy="3948236"/>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15" name="Platshållare för innehåll 2"/>
          <p:cNvSpPr>
            <a:spLocks noGrp="1"/>
          </p:cNvSpPr>
          <p:nvPr>
            <p:ph idx="17"/>
          </p:nvPr>
        </p:nvSpPr>
        <p:spPr>
          <a:xfrm>
            <a:off x="4671736" y="2195512"/>
            <a:ext cx="3716476" cy="3930651"/>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8" name="Platshållare för datum 10"/>
          <p:cNvSpPr>
            <a:spLocks noGrp="1"/>
          </p:cNvSpPr>
          <p:nvPr>
            <p:ph type="dt" sz="half" idx="18"/>
          </p:nvPr>
        </p:nvSpPr>
        <p:spPr/>
        <p:txBody>
          <a:bodyPr/>
          <a:lstStyle>
            <a:lvl1pPr>
              <a:defRPr smtClean="0"/>
            </a:lvl1pPr>
          </a:lstStyle>
          <a:p>
            <a:pPr>
              <a:defRPr/>
            </a:pPr>
            <a:fld id="{CE7E19F2-7D47-454C-A48C-031282FF3744}" type="datetime1">
              <a:rPr lang="sv-SE" smtClean="0"/>
              <a:t>2016-05-17</a:t>
            </a:fld>
            <a:endParaRPr lang="sv-SE" dirty="0"/>
          </a:p>
        </p:txBody>
      </p:sp>
      <p:sp>
        <p:nvSpPr>
          <p:cNvPr id="9" name="Platshållare för sidfot 11"/>
          <p:cNvSpPr>
            <a:spLocks noGrp="1"/>
          </p:cNvSpPr>
          <p:nvPr>
            <p:ph type="ftr" sz="quarter" idx="19"/>
          </p:nvPr>
        </p:nvSpPr>
        <p:spPr/>
        <p:txBody>
          <a:bodyPr/>
          <a:lstStyle>
            <a:lvl1pPr>
              <a:defRPr smtClean="0"/>
            </a:lvl1pPr>
          </a:lstStyle>
          <a:p>
            <a:pPr>
              <a:defRPr/>
            </a:pPr>
            <a:r>
              <a:rPr lang="sv-SE" smtClean="0"/>
              <a:t>Grundutbildning för arkivredogörare – fristående skolor</a:t>
            </a:r>
            <a:endParaRPr lang="sv-SE" dirty="0"/>
          </a:p>
        </p:txBody>
      </p:sp>
      <p:sp>
        <p:nvSpPr>
          <p:cNvPr id="10" name="Platshållare för bildnummer 12"/>
          <p:cNvSpPr>
            <a:spLocks noGrp="1"/>
          </p:cNvSpPr>
          <p:nvPr>
            <p:ph type="sldNum" sz="quarter" idx="20"/>
          </p:nvPr>
        </p:nvSpPr>
        <p:spPr/>
        <p:txBody>
          <a:bodyPr/>
          <a:lstStyle>
            <a:lvl1pPr>
              <a:defRPr/>
            </a:lvl1pPr>
          </a:lstStyle>
          <a:p>
            <a:pPr>
              <a:defRPr/>
            </a:pPr>
            <a:fld id="{CB6AEC90-C34A-44EE-AA52-F96C8B8EFDC0}" type="slidenum">
              <a:rPr lang="sv-SE"/>
              <a:pPr>
                <a:defRPr/>
              </a:pPr>
              <a:t>‹#›</a:t>
            </a:fld>
            <a:endParaRPr lang="sv-S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rubri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10" name="Rubrik 1"/>
          <p:cNvSpPr>
            <a:spLocks noGrp="1"/>
          </p:cNvSpPr>
          <p:nvPr>
            <p:ph type="title"/>
          </p:nvPr>
        </p:nvSpPr>
        <p:spPr>
          <a:xfrm>
            <a:off x="684212" y="383495"/>
            <a:ext cx="7704000"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4" name="Platshållare för datum 6"/>
          <p:cNvSpPr>
            <a:spLocks noGrp="1"/>
          </p:cNvSpPr>
          <p:nvPr>
            <p:ph type="dt" sz="half" idx="10"/>
          </p:nvPr>
        </p:nvSpPr>
        <p:spPr/>
        <p:txBody>
          <a:bodyPr/>
          <a:lstStyle>
            <a:lvl1pPr>
              <a:defRPr smtClean="0"/>
            </a:lvl1pPr>
          </a:lstStyle>
          <a:p>
            <a:pPr>
              <a:defRPr/>
            </a:pPr>
            <a:fld id="{A6D21275-8A4B-4FEA-9C27-5C9E5174DEBE}" type="datetime1">
              <a:rPr lang="sv-SE" smtClean="0"/>
              <a:t>2016-05-17</a:t>
            </a:fld>
            <a:endParaRPr lang="sv-SE" dirty="0"/>
          </a:p>
        </p:txBody>
      </p:sp>
      <p:sp>
        <p:nvSpPr>
          <p:cNvPr id="5" name="Platshållare för sidfot 7"/>
          <p:cNvSpPr>
            <a:spLocks noGrp="1"/>
          </p:cNvSpPr>
          <p:nvPr>
            <p:ph type="ftr" sz="quarter" idx="11"/>
          </p:nvPr>
        </p:nvSpPr>
        <p:spPr/>
        <p:txBody>
          <a:bodyPr/>
          <a:lstStyle>
            <a:lvl1pPr>
              <a:defRPr smtClean="0"/>
            </a:lvl1pPr>
          </a:lstStyle>
          <a:p>
            <a:pPr>
              <a:defRPr/>
            </a:pPr>
            <a:r>
              <a:rPr lang="sv-SE" smtClean="0"/>
              <a:t>Grundutbildning för arkivredogörare – fristående skolor</a:t>
            </a:r>
            <a:endParaRPr lang="sv-SE" dirty="0"/>
          </a:p>
        </p:txBody>
      </p:sp>
      <p:sp>
        <p:nvSpPr>
          <p:cNvPr id="6" name="Platshållare för bildnummer 8"/>
          <p:cNvSpPr>
            <a:spLocks noGrp="1"/>
          </p:cNvSpPr>
          <p:nvPr>
            <p:ph type="sldNum" sz="quarter" idx="12"/>
          </p:nvPr>
        </p:nvSpPr>
        <p:spPr/>
        <p:txBody>
          <a:bodyPr/>
          <a:lstStyle>
            <a:lvl1pPr>
              <a:defRPr/>
            </a:lvl1pPr>
          </a:lstStyle>
          <a:p>
            <a:pPr>
              <a:defRPr/>
            </a:pPr>
            <a:fld id="{C754EC5B-3293-4B4C-8369-69DA0F3DA54B}" type="slidenum">
              <a:rPr lang="sv-SE"/>
              <a:pPr>
                <a:defRPr/>
              </a:pPr>
              <a:t>‹#›</a:t>
            </a:fld>
            <a:endParaRPr lang="sv-S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m">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Bildobjekt 6" descr="LKPG_Ide_ligg_CMYK.eps"/>
          <p:cNvPicPr>
            <a:picLocks noChangeAspect="1"/>
          </p:cNvPicPr>
          <p:nvPr/>
        </p:nvPicPr>
        <p:blipFill>
          <a:blip r:embed="rId3"/>
          <a:srcRect/>
          <a:stretch>
            <a:fillRect/>
          </a:stretch>
        </p:blipFill>
        <p:spPr bwMode="auto">
          <a:xfrm>
            <a:off x="6821488" y="6184900"/>
            <a:ext cx="1601787" cy="511175"/>
          </a:xfrm>
          <a:prstGeom prst="rect">
            <a:avLst/>
          </a:prstGeom>
          <a:noFill/>
          <a:ln w="9525">
            <a:noFill/>
            <a:miter lim="800000"/>
            <a:headEnd/>
            <a:tailEnd/>
          </a:ln>
        </p:spPr>
      </p:pic>
      <p:sp>
        <p:nvSpPr>
          <p:cNvPr id="3" name="Platshållare för datum 5"/>
          <p:cNvSpPr>
            <a:spLocks noGrp="1"/>
          </p:cNvSpPr>
          <p:nvPr>
            <p:ph type="dt" sz="half" idx="10"/>
          </p:nvPr>
        </p:nvSpPr>
        <p:spPr/>
        <p:txBody>
          <a:bodyPr/>
          <a:lstStyle>
            <a:lvl1pPr>
              <a:defRPr smtClean="0"/>
            </a:lvl1pPr>
          </a:lstStyle>
          <a:p>
            <a:pPr>
              <a:defRPr/>
            </a:pPr>
            <a:fld id="{5EF6236A-FAD1-4063-9997-FC9EFC586F2B}" type="datetime1">
              <a:rPr lang="sv-SE" smtClean="0"/>
              <a:t>2016-05-17</a:t>
            </a:fld>
            <a:endParaRPr lang="sv-SE" dirty="0"/>
          </a:p>
        </p:txBody>
      </p:sp>
      <p:sp>
        <p:nvSpPr>
          <p:cNvPr id="4" name="Platshållare för sidfot 6"/>
          <p:cNvSpPr>
            <a:spLocks noGrp="1"/>
          </p:cNvSpPr>
          <p:nvPr>
            <p:ph type="ftr" sz="quarter" idx="11"/>
          </p:nvPr>
        </p:nvSpPr>
        <p:spPr/>
        <p:txBody>
          <a:bodyPr/>
          <a:lstStyle>
            <a:lvl1pPr>
              <a:defRPr smtClean="0"/>
            </a:lvl1pPr>
          </a:lstStyle>
          <a:p>
            <a:pPr>
              <a:defRPr/>
            </a:pPr>
            <a:r>
              <a:rPr lang="sv-SE" smtClean="0"/>
              <a:t>Grundutbildning för arkivredogörare – fristående skolor</a:t>
            </a:r>
            <a:endParaRPr lang="sv-SE" dirty="0"/>
          </a:p>
        </p:txBody>
      </p:sp>
      <p:sp>
        <p:nvSpPr>
          <p:cNvPr id="5" name="Platshållare för bildnummer 7"/>
          <p:cNvSpPr>
            <a:spLocks noGrp="1"/>
          </p:cNvSpPr>
          <p:nvPr>
            <p:ph type="sldNum" sz="quarter" idx="12"/>
          </p:nvPr>
        </p:nvSpPr>
        <p:spPr/>
        <p:txBody>
          <a:bodyPr/>
          <a:lstStyle>
            <a:lvl1pPr>
              <a:defRPr/>
            </a:lvl1pPr>
          </a:lstStyle>
          <a:p>
            <a:pPr>
              <a:defRPr/>
            </a:pPr>
            <a:fld id="{1DE59039-F6F5-4BC7-9773-2AC29438F8A5}" type="slidenum">
              <a:rPr lang="sv-SE"/>
              <a:pPr>
                <a:defRPr/>
              </a:pPr>
              <a:t>‹#›</a:t>
            </a:fld>
            <a:endParaRPr lang="sv-S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 med bildtex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2" name="Rubrik 1"/>
          <p:cNvSpPr>
            <a:spLocks noGrp="1"/>
          </p:cNvSpPr>
          <p:nvPr>
            <p:ph type="title"/>
          </p:nvPr>
        </p:nvSpPr>
        <p:spPr>
          <a:xfrm>
            <a:off x="720725" y="273050"/>
            <a:ext cx="2744788" cy="1162050"/>
          </a:xfrm>
          <a:prstGeom prst="rect">
            <a:avLst/>
          </a:prstGeom>
        </p:spPr>
        <p:txBody>
          <a:bodyPr lIns="0" tIns="0" bIns="0" anchor="b"/>
          <a:lstStyle>
            <a:lvl1pPr algn="l">
              <a:defRPr sz="2000" b="1">
                <a:latin typeface="Arial"/>
                <a:cs typeface="Arial"/>
              </a:defRPr>
            </a:lvl1pPr>
          </a:lstStyle>
          <a:p>
            <a:r>
              <a:rPr lang="sv-SE" smtClean="0"/>
              <a:t>Klicka här för att ändra format</a:t>
            </a:r>
            <a:endParaRPr lang="sv-SE" dirty="0"/>
          </a:p>
        </p:txBody>
      </p:sp>
      <p:sp>
        <p:nvSpPr>
          <p:cNvPr id="4" name="Platshållare för text 3"/>
          <p:cNvSpPr>
            <a:spLocks noGrp="1"/>
          </p:cNvSpPr>
          <p:nvPr>
            <p:ph type="body" sz="half" idx="2"/>
          </p:nvPr>
        </p:nvSpPr>
        <p:spPr>
          <a:xfrm>
            <a:off x="720725" y="1435100"/>
            <a:ext cx="2744788" cy="4691063"/>
          </a:xfrm>
          <a:prstGeom prst="rect">
            <a:avLst/>
          </a:prstGeom>
        </p:spPr>
        <p:txBody>
          <a:bodyPr lIns="0" tIns="0" bIns="0"/>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12" name="Platshållare för innehåll 2"/>
          <p:cNvSpPr>
            <a:spLocks noGrp="1"/>
          </p:cNvSpPr>
          <p:nvPr>
            <p:ph idx="1"/>
          </p:nvPr>
        </p:nvSpPr>
        <p:spPr>
          <a:xfrm>
            <a:off x="3825511" y="273051"/>
            <a:ext cx="4597764" cy="5853112"/>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6" name="Platshållare för datum 8"/>
          <p:cNvSpPr>
            <a:spLocks noGrp="1"/>
          </p:cNvSpPr>
          <p:nvPr>
            <p:ph type="dt" sz="half" idx="10"/>
          </p:nvPr>
        </p:nvSpPr>
        <p:spPr/>
        <p:txBody>
          <a:bodyPr/>
          <a:lstStyle>
            <a:lvl1pPr>
              <a:defRPr smtClean="0"/>
            </a:lvl1pPr>
          </a:lstStyle>
          <a:p>
            <a:pPr>
              <a:defRPr/>
            </a:pPr>
            <a:fld id="{0C8D6CB2-EC08-4B2A-9371-12E36A702333}" type="datetime1">
              <a:rPr lang="sv-SE" smtClean="0"/>
              <a:t>2016-05-17</a:t>
            </a:fld>
            <a:endParaRPr lang="sv-SE" dirty="0"/>
          </a:p>
        </p:txBody>
      </p:sp>
      <p:sp>
        <p:nvSpPr>
          <p:cNvPr id="7" name="Platshållare för sidfot 9"/>
          <p:cNvSpPr>
            <a:spLocks noGrp="1"/>
          </p:cNvSpPr>
          <p:nvPr>
            <p:ph type="ftr" sz="quarter" idx="11"/>
          </p:nvPr>
        </p:nvSpPr>
        <p:spPr/>
        <p:txBody>
          <a:bodyPr/>
          <a:lstStyle>
            <a:lvl1pPr>
              <a:defRPr smtClean="0"/>
            </a:lvl1pPr>
          </a:lstStyle>
          <a:p>
            <a:pPr>
              <a:defRPr/>
            </a:pPr>
            <a:r>
              <a:rPr lang="sv-SE" smtClean="0"/>
              <a:t>Grundutbildning för arkivredogörare – fristående skolor</a:t>
            </a:r>
            <a:endParaRPr lang="sv-SE" dirty="0"/>
          </a:p>
        </p:txBody>
      </p:sp>
      <p:sp>
        <p:nvSpPr>
          <p:cNvPr id="8" name="Platshållare för bildnummer 10"/>
          <p:cNvSpPr>
            <a:spLocks noGrp="1"/>
          </p:cNvSpPr>
          <p:nvPr>
            <p:ph type="sldNum" sz="quarter" idx="12"/>
          </p:nvPr>
        </p:nvSpPr>
        <p:spPr/>
        <p:txBody>
          <a:bodyPr/>
          <a:lstStyle>
            <a:lvl1pPr>
              <a:defRPr/>
            </a:lvl1pPr>
          </a:lstStyle>
          <a:p>
            <a:pPr>
              <a:defRPr/>
            </a:pPr>
            <a:fld id="{1124A4FB-1446-4EF7-AF4A-B8A37ED9F533}" type="slidenum">
              <a:rPr lang="sv-SE"/>
              <a:pPr>
                <a:defRPr/>
              </a:pPr>
              <a:t>‹#›</a:t>
            </a:fld>
            <a:endParaRPr lang="sv-S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med bildtext">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2" name="Rubrik 1"/>
          <p:cNvSpPr>
            <a:spLocks noGrp="1"/>
          </p:cNvSpPr>
          <p:nvPr>
            <p:ph type="title"/>
          </p:nvPr>
        </p:nvSpPr>
        <p:spPr>
          <a:xfrm>
            <a:off x="1792288" y="4800600"/>
            <a:ext cx="5486400" cy="566738"/>
          </a:xfrm>
          <a:prstGeom prst="rect">
            <a:avLst/>
          </a:prstGeom>
        </p:spPr>
        <p:txBody>
          <a:bodyPr lIns="0" tIns="0" rIns="0" bIns="0" anchor="b"/>
          <a:lstStyle>
            <a:lvl1pPr algn="l">
              <a:defRPr sz="2000" b="1">
                <a:latin typeface="Arial"/>
                <a:cs typeface="Arial"/>
              </a:defRPr>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a:prstGeom prst="rect">
            <a:avLst/>
          </a:prstGeom>
        </p:spPr>
        <p:txBody>
          <a:bodyPr lIns="0" tIns="0" rIns="0" bIns="0"/>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smtClean="0"/>
              <a:t>Klicka på ikonen för att lägga till en bild</a:t>
            </a:r>
            <a:endParaRPr lang="sv-SE" noProof="0"/>
          </a:p>
        </p:txBody>
      </p:sp>
      <p:sp>
        <p:nvSpPr>
          <p:cNvPr id="4" name="Platshållare för text 3"/>
          <p:cNvSpPr>
            <a:spLocks noGrp="1"/>
          </p:cNvSpPr>
          <p:nvPr>
            <p:ph type="body" sz="half" idx="2"/>
          </p:nvPr>
        </p:nvSpPr>
        <p:spPr>
          <a:xfrm>
            <a:off x="1792288" y="5367338"/>
            <a:ext cx="5486400" cy="804862"/>
          </a:xfrm>
          <a:prstGeom prst="rect">
            <a:avLst/>
          </a:prstGeom>
        </p:spPr>
        <p:txBody>
          <a:bodyPr lIns="0" tIns="0" rIns="0" bIns="0"/>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6" name="Platshållare för datum 8"/>
          <p:cNvSpPr>
            <a:spLocks noGrp="1"/>
          </p:cNvSpPr>
          <p:nvPr>
            <p:ph type="dt" sz="half" idx="10"/>
          </p:nvPr>
        </p:nvSpPr>
        <p:spPr/>
        <p:txBody>
          <a:bodyPr/>
          <a:lstStyle>
            <a:lvl1pPr>
              <a:defRPr smtClean="0"/>
            </a:lvl1pPr>
          </a:lstStyle>
          <a:p>
            <a:pPr>
              <a:defRPr/>
            </a:pPr>
            <a:fld id="{FE6A454B-B66D-4027-A7E1-1FAC86CDC1A6}" type="datetime1">
              <a:rPr lang="sv-SE" smtClean="0"/>
              <a:t>2016-05-17</a:t>
            </a:fld>
            <a:endParaRPr lang="sv-SE" dirty="0"/>
          </a:p>
        </p:txBody>
      </p:sp>
      <p:sp>
        <p:nvSpPr>
          <p:cNvPr id="7" name="Platshållare för sidfot 9"/>
          <p:cNvSpPr>
            <a:spLocks noGrp="1"/>
          </p:cNvSpPr>
          <p:nvPr>
            <p:ph type="ftr" sz="quarter" idx="11"/>
          </p:nvPr>
        </p:nvSpPr>
        <p:spPr/>
        <p:txBody>
          <a:bodyPr/>
          <a:lstStyle>
            <a:lvl1pPr>
              <a:defRPr smtClean="0"/>
            </a:lvl1pPr>
          </a:lstStyle>
          <a:p>
            <a:pPr>
              <a:defRPr/>
            </a:pPr>
            <a:r>
              <a:rPr lang="sv-SE" smtClean="0"/>
              <a:t>Grundutbildning för arkivredogörare – fristående skolor</a:t>
            </a:r>
            <a:endParaRPr lang="sv-SE" dirty="0"/>
          </a:p>
        </p:txBody>
      </p:sp>
      <p:sp>
        <p:nvSpPr>
          <p:cNvPr id="8" name="Platshållare för bildnummer 10"/>
          <p:cNvSpPr>
            <a:spLocks noGrp="1"/>
          </p:cNvSpPr>
          <p:nvPr>
            <p:ph type="sldNum" sz="quarter" idx="12"/>
          </p:nvPr>
        </p:nvSpPr>
        <p:spPr/>
        <p:txBody>
          <a:bodyPr/>
          <a:lstStyle>
            <a:lvl1pPr>
              <a:defRPr/>
            </a:lvl1pPr>
          </a:lstStyle>
          <a:p>
            <a:pPr>
              <a:defRPr/>
            </a:pPr>
            <a:fld id="{FAB8A1C6-C733-436E-AD4E-176BA3194F97}" type="slidenum">
              <a:rPr lang="sv-SE"/>
              <a:pPr>
                <a:defRPr/>
              </a:pPr>
              <a:t>‹#›</a:t>
            </a:fld>
            <a:endParaRPr lang="sv-S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Rubrikbi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685800" y="990600"/>
            <a:ext cx="7772400" cy="1143000"/>
          </a:xfrm>
          <a:prstGeom prst="rect">
            <a:avLst/>
          </a:prstGeom>
        </p:spPr>
        <p:txBody>
          <a:bodyPr anchor="t"/>
          <a:lstStyle>
            <a:lvl1pPr algn="l">
              <a:defRPr/>
            </a:lvl1pPr>
          </a:lstStyle>
          <a:p>
            <a:r>
              <a:rPr lang="sv-SE" smtClean="0"/>
              <a:t>Klicka här för att ändra format</a:t>
            </a:r>
            <a:endParaRPr lang="sv-SE" dirty="0"/>
          </a:p>
        </p:txBody>
      </p:sp>
      <p:sp>
        <p:nvSpPr>
          <p:cNvPr id="12291" name="Rectangle 3"/>
          <p:cNvSpPr>
            <a:spLocks noGrp="1" noChangeArrowheads="1"/>
          </p:cNvSpPr>
          <p:nvPr>
            <p:ph type="subTitle" idx="1"/>
          </p:nvPr>
        </p:nvSpPr>
        <p:spPr>
          <a:xfrm>
            <a:off x="685800" y="2362200"/>
            <a:ext cx="7772400" cy="3657600"/>
          </a:xfrm>
          <a:prstGeom prst="rect">
            <a:avLst/>
          </a:prstGeom>
        </p:spPr>
        <p:txBody>
          <a:bodyPr/>
          <a:lstStyle>
            <a:lvl1pPr marL="0" indent="0">
              <a:buFont typeface="Arial" pitchFamily="34" charset="0"/>
              <a:buNone/>
              <a:defRPr sz="2000"/>
            </a:lvl1pPr>
          </a:lstStyle>
          <a:p>
            <a:r>
              <a:rPr lang="sv-SE" smtClean="0"/>
              <a:t>Klicka här för att ändra format på underrubrik i bakgrunden</a:t>
            </a:r>
            <a:endParaRPr lang="sv-SE" dirty="0"/>
          </a:p>
        </p:txBody>
      </p:sp>
      <p:sp>
        <p:nvSpPr>
          <p:cNvPr id="4" name="Rectangle 4"/>
          <p:cNvSpPr>
            <a:spLocks noGrp="1" noChangeArrowheads="1"/>
          </p:cNvSpPr>
          <p:nvPr>
            <p:ph type="dt" sz="half" idx="10"/>
          </p:nvPr>
        </p:nvSpPr>
        <p:spPr>
          <a:ln/>
        </p:spPr>
        <p:txBody>
          <a:bodyPr/>
          <a:lstStyle>
            <a:lvl1pPr>
              <a:defRPr/>
            </a:lvl1pPr>
          </a:lstStyle>
          <a:p>
            <a:pPr>
              <a:defRPr/>
            </a:pPr>
            <a:fld id="{093DE439-F691-4638-9783-6C5B24793986}" type="datetime1">
              <a:rPr lang="sv-SE" smtClean="0"/>
              <a:t>2016-05-17</a:t>
            </a:fld>
            <a:endParaRPr lang="sv-SE" dirty="0"/>
          </a:p>
        </p:txBody>
      </p:sp>
      <p:sp>
        <p:nvSpPr>
          <p:cNvPr id="5" name="Rectangle 5"/>
          <p:cNvSpPr>
            <a:spLocks noGrp="1" noChangeArrowheads="1"/>
          </p:cNvSpPr>
          <p:nvPr>
            <p:ph type="ftr" sz="quarter" idx="11"/>
          </p:nvPr>
        </p:nvSpPr>
        <p:spPr>
          <a:ln/>
        </p:spPr>
        <p:txBody>
          <a:bodyPr/>
          <a:lstStyle>
            <a:lvl1pPr>
              <a:defRPr/>
            </a:lvl1pPr>
          </a:lstStyle>
          <a:p>
            <a:pPr>
              <a:defRPr/>
            </a:pPr>
            <a:r>
              <a:rPr lang="sv-SE" smtClean="0"/>
              <a:t>Grundutbildning för arkivredogörare – fristående skolor</a:t>
            </a:r>
            <a:endParaRPr lang="sv-SE" dirty="0"/>
          </a:p>
        </p:txBody>
      </p:sp>
      <p:sp>
        <p:nvSpPr>
          <p:cNvPr id="6" name="Rectangle 6"/>
          <p:cNvSpPr>
            <a:spLocks noGrp="1" noChangeArrowheads="1"/>
          </p:cNvSpPr>
          <p:nvPr>
            <p:ph type="sldNum" sz="quarter" idx="12"/>
          </p:nvPr>
        </p:nvSpPr>
        <p:spPr>
          <a:ln/>
        </p:spPr>
        <p:txBody>
          <a:bodyPr/>
          <a:lstStyle>
            <a:lvl1pPr>
              <a:defRPr/>
            </a:lvl1pPr>
          </a:lstStyle>
          <a:p>
            <a:pPr>
              <a:defRPr/>
            </a:pPr>
            <a:fld id="{CE120969-A8C0-4B2D-9206-9736A63407E6}" type="slidenum">
              <a:rPr lang="sv-SE"/>
              <a:pPr>
                <a:defRPr/>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ildobjekt 6" descr="LKPG_Ide_ligg_CMYK.eps"/>
          <p:cNvPicPr>
            <a:picLocks noChangeAspect="1"/>
          </p:cNvPicPr>
          <p:nvPr/>
        </p:nvPicPr>
        <p:blipFill>
          <a:blip r:embed="rId3"/>
          <a:srcRect/>
          <a:stretch>
            <a:fillRect/>
          </a:stretch>
        </p:blipFill>
        <p:spPr bwMode="auto">
          <a:xfrm>
            <a:off x="6821488" y="6207125"/>
            <a:ext cx="1601787" cy="511175"/>
          </a:xfrm>
          <a:prstGeom prst="rect">
            <a:avLst/>
          </a:prstGeom>
          <a:noFill/>
          <a:ln w="9525">
            <a:noFill/>
            <a:miter lim="800000"/>
            <a:headEnd/>
            <a:tailEnd/>
          </a:ln>
        </p:spPr>
      </p:pic>
      <p:sp>
        <p:nvSpPr>
          <p:cNvPr id="2" name="Rubrik 1"/>
          <p:cNvSpPr>
            <a:spLocks noGrp="1"/>
          </p:cNvSpPr>
          <p:nvPr>
            <p:ph type="title"/>
          </p:nvPr>
        </p:nvSpPr>
        <p:spPr>
          <a:xfrm>
            <a:off x="684212" y="383495"/>
            <a:ext cx="7739788"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3" name="Platshållare för innehåll 2"/>
          <p:cNvSpPr>
            <a:spLocks noGrp="1"/>
          </p:cNvSpPr>
          <p:nvPr>
            <p:ph idx="1"/>
          </p:nvPr>
        </p:nvSpPr>
        <p:spPr>
          <a:xfrm>
            <a:off x="684212" y="1600200"/>
            <a:ext cx="7739788" cy="4525963"/>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5" name="Platshållare för datum 7"/>
          <p:cNvSpPr>
            <a:spLocks noGrp="1"/>
          </p:cNvSpPr>
          <p:nvPr>
            <p:ph type="dt" sz="half" idx="10"/>
          </p:nvPr>
        </p:nvSpPr>
        <p:spPr/>
        <p:txBody>
          <a:bodyPr/>
          <a:lstStyle>
            <a:lvl1pPr>
              <a:defRPr smtClean="0"/>
            </a:lvl1pPr>
          </a:lstStyle>
          <a:p>
            <a:pPr>
              <a:defRPr/>
            </a:pPr>
            <a:fld id="{82D238E6-86DE-46A5-AFF7-7D74EBCA1BFC}" type="datetime1">
              <a:rPr lang="sv-SE" smtClean="0"/>
              <a:t>2016-05-17</a:t>
            </a:fld>
            <a:endParaRPr lang="sv-SE" dirty="0"/>
          </a:p>
        </p:txBody>
      </p:sp>
      <p:sp>
        <p:nvSpPr>
          <p:cNvPr id="6" name="Platshållare för sidfot 8"/>
          <p:cNvSpPr>
            <a:spLocks noGrp="1"/>
          </p:cNvSpPr>
          <p:nvPr>
            <p:ph type="ftr" sz="quarter" idx="11"/>
          </p:nvPr>
        </p:nvSpPr>
        <p:spPr/>
        <p:txBody>
          <a:bodyPr/>
          <a:lstStyle>
            <a:lvl1pPr>
              <a:defRPr smtClean="0"/>
            </a:lvl1pPr>
          </a:lstStyle>
          <a:p>
            <a:pPr>
              <a:defRPr/>
            </a:pPr>
            <a:r>
              <a:rPr lang="sv-SE" smtClean="0"/>
              <a:t>Grundutbildning för arkivredogörare – fristående skolor</a:t>
            </a:r>
            <a:endParaRPr lang="sv-SE" dirty="0"/>
          </a:p>
        </p:txBody>
      </p:sp>
      <p:sp>
        <p:nvSpPr>
          <p:cNvPr id="7" name="Platshållare för bildnummer 9"/>
          <p:cNvSpPr>
            <a:spLocks noGrp="1"/>
          </p:cNvSpPr>
          <p:nvPr>
            <p:ph type="sldNum" sz="quarter" idx="12"/>
          </p:nvPr>
        </p:nvSpPr>
        <p:spPr/>
        <p:txBody>
          <a:bodyPr/>
          <a:lstStyle>
            <a:lvl1pPr>
              <a:defRPr/>
            </a:lvl1pPr>
          </a:lstStyle>
          <a:p>
            <a:pPr>
              <a:defRPr/>
            </a:pPr>
            <a:fld id="{D414485F-6BCE-4416-895D-20A823618378}" type="slidenum">
              <a:rPr lang="sv-SE"/>
              <a:pPr>
                <a:defRPr/>
              </a:pPr>
              <a:t>‹#›</a:t>
            </a:fld>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9"/>
          <p:cNvSpPr>
            <a:spLocks noGrp="1"/>
          </p:cNvSpPr>
          <p:nvPr>
            <p:ph type="dt" sz="half" idx="10"/>
          </p:nvPr>
        </p:nvSpPr>
        <p:spPr/>
        <p:txBody>
          <a:bodyPr/>
          <a:lstStyle>
            <a:lvl1pPr>
              <a:defRPr smtClean="0"/>
            </a:lvl1pPr>
          </a:lstStyle>
          <a:p>
            <a:pPr>
              <a:defRPr/>
            </a:pPr>
            <a:fld id="{17EB45DE-A07C-4E24-81D8-122E89EC9CEA}" type="datetime1">
              <a:rPr lang="sv-SE" smtClean="0"/>
              <a:t>2016-05-17</a:t>
            </a:fld>
            <a:endParaRPr lang="sv-SE" dirty="0"/>
          </a:p>
        </p:txBody>
      </p:sp>
      <p:sp>
        <p:nvSpPr>
          <p:cNvPr id="6" name="Platshållare för sidfot 10"/>
          <p:cNvSpPr>
            <a:spLocks noGrp="1"/>
          </p:cNvSpPr>
          <p:nvPr>
            <p:ph type="ftr" sz="quarter" idx="11"/>
          </p:nvPr>
        </p:nvSpPr>
        <p:spPr/>
        <p:txBody>
          <a:bodyPr/>
          <a:lstStyle>
            <a:lvl1pPr>
              <a:defRPr smtClean="0"/>
            </a:lvl1pPr>
          </a:lstStyle>
          <a:p>
            <a:pPr>
              <a:defRPr/>
            </a:pPr>
            <a:r>
              <a:rPr lang="sv-SE" smtClean="0"/>
              <a:t>Grundutbildning för arkivredogörare – fristående skolor</a:t>
            </a:r>
            <a:endParaRPr lang="sv-SE" dirty="0"/>
          </a:p>
        </p:txBody>
      </p:sp>
      <p:sp>
        <p:nvSpPr>
          <p:cNvPr id="7" name="Platshållare för bildnummer 11"/>
          <p:cNvSpPr>
            <a:spLocks noGrp="1"/>
          </p:cNvSpPr>
          <p:nvPr>
            <p:ph type="sldNum" sz="quarter" idx="12"/>
          </p:nvPr>
        </p:nvSpPr>
        <p:spPr/>
        <p:txBody>
          <a:bodyPr/>
          <a:lstStyle>
            <a:lvl1pPr>
              <a:defRPr/>
            </a:lvl1pPr>
          </a:lstStyle>
          <a:p>
            <a:pPr>
              <a:defRPr/>
            </a:pPr>
            <a:fld id="{E0164B8D-6A5E-4152-B1FD-260644F4BF4E}" type="slidenum">
              <a:rPr lang="sv-SE"/>
              <a:pPr>
                <a:defRPr/>
              </a:pPr>
              <a:t>‹#›</a:t>
            </a:fld>
            <a:endParaRPr lang="sv-S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F2142585-3B8C-430F-9D40-AF0AE519D3B4}" type="datetime1">
              <a:rPr lang="sv-SE" smtClean="0"/>
              <a:t>2016-05-17</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Grundutbildning för arkivredogörare – fristående skolor</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45FB4CEB-B4E5-4129-AD80-F4E3FC3360B3}" type="slidenum">
              <a:rPr lang="sv-SE"/>
              <a:pPr>
                <a:defRPr/>
              </a:pPr>
              <a:t>‹#›</a:t>
            </a:fld>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80D8620A-776F-499A-B7FE-256C91DE8DDF}" type="datetime1">
              <a:rPr lang="sv-SE" smtClean="0"/>
              <a:t>2016-05-17</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Grundutbildning för arkivredogörare – fristående skolor</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99C79852-7AC7-4EFD-A19A-F82F6A599200}" type="slidenum">
              <a:rPr lang="sv-SE"/>
              <a:pPr>
                <a:defRPr/>
              </a:pPr>
              <a:t>‹#›</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tartrubrik + Profil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4"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A1C1E351-6D3B-49BF-91F0-E34F2AF7DFE5}" type="datetime1">
              <a:rPr lang="sv-SE" smtClean="0"/>
              <a:t>2016-05-17</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Grundutbildning för arkivredogörare – fristående skolor</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DEF7BEFB-73AC-4345-B360-3CE8D543D0B0}" type="slidenum">
              <a:rPr lang="sv-SE"/>
              <a:pPr>
                <a:defRPr/>
              </a:pPr>
              <a:t>‹#›</a:t>
            </a:fld>
            <a:endParaRPr lang="sv-S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rtrubri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3" name="Rubrik 1"/>
          <p:cNvSpPr>
            <a:spLocks noGrp="1"/>
          </p:cNvSpPr>
          <p:nvPr>
            <p:ph type="ctrTitle"/>
          </p:nvPr>
        </p:nvSpPr>
        <p:spPr>
          <a:xfrm>
            <a:off x="720000" y="635907"/>
            <a:ext cx="3852000" cy="2800803"/>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5" name="Platshållare för datum 1"/>
          <p:cNvSpPr>
            <a:spLocks noGrp="1"/>
          </p:cNvSpPr>
          <p:nvPr>
            <p:ph type="dt" sz="half" idx="10"/>
          </p:nvPr>
        </p:nvSpPr>
        <p:spPr/>
        <p:txBody>
          <a:bodyPr/>
          <a:lstStyle>
            <a:lvl1pPr>
              <a:defRPr smtClean="0"/>
            </a:lvl1pPr>
          </a:lstStyle>
          <a:p>
            <a:pPr>
              <a:defRPr/>
            </a:pPr>
            <a:fld id="{032434E0-2CFF-48F5-BD05-E9D12B3567FC}" type="datetime1">
              <a:rPr lang="sv-SE" smtClean="0"/>
              <a:t>2016-05-17</a:t>
            </a:fld>
            <a:endParaRPr lang="sv-SE" dirty="0"/>
          </a:p>
        </p:txBody>
      </p:sp>
      <p:sp>
        <p:nvSpPr>
          <p:cNvPr id="6" name="Platshållare för sidfot 7"/>
          <p:cNvSpPr>
            <a:spLocks noGrp="1"/>
          </p:cNvSpPr>
          <p:nvPr>
            <p:ph type="ftr" sz="quarter" idx="11"/>
          </p:nvPr>
        </p:nvSpPr>
        <p:spPr/>
        <p:txBody>
          <a:bodyPr/>
          <a:lstStyle>
            <a:lvl1pPr>
              <a:defRPr smtClean="0"/>
            </a:lvl1pPr>
          </a:lstStyle>
          <a:p>
            <a:pPr>
              <a:defRPr/>
            </a:pPr>
            <a:r>
              <a:rPr lang="sv-SE" smtClean="0"/>
              <a:t>Grundutbildning för arkivredogörare – fristående skolor</a:t>
            </a:r>
            <a:endParaRPr lang="sv-SE" dirty="0"/>
          </a:p>
        </p:txBody>
      </p:sp>
      <p:sp>
        <p:nvSpPr>
          <p:cNvPr id="7" name="Platshållare för bildnummer 8"/>
          <p:cNvSpPr>
            <a:spLocks noGrp="1"/>
          </p:cNvSpPr>
          <p:nvPr>
            <p:ph type="sldNum" sz="quarter" idx="12"/>
          </p:nvPr>
        </p:nvSpPr>
        <p:spPr/>
        <p:txBody>
          <a:bodyPr/>
          <a:lstStyle>
            <a:lvl1pPr>
              <a:defRPr/>
            </a:lvl1pPr>
          </a:lstStyle>
          <a:p>
            <a:pPr>
              <a:defRPr/>
            </a:pPr>
            <a:fld id="{8ABCE842-4D70-47C4-BAC0-B9F3296AB7AB}" type="slidenum">
              <a:rPr lang="sv-SE"/>
              <a:pPr>
                <a:defRPr/>
              </a:pPr>
              <a:t>‹#›</a:t>
            </a:fld>
            <a:endParaRPr lang="sv-S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bi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192838"/>
            <a:ext cx="1601787" cy="511175"/>
          </a:xfrm>
          <a:prstGeom prst="rect">
            <a:avLst/>
          </a:prstGeom>
          <a:noFill/>
          <a:ln w="9525">
            <a:noFill/>
            <a:miter lim="800000"/>
            <a:headEnd/>
            <a:tailEnd/>
          </a:ln>
        </p:spPr>
      </p:pic>
      <p:sp>
        <p:nvSpPr>
          <p:cNvPr id="2" name="Rubrik 1"/>
          <p:cNvSpPr>
            <a:spLocks noGrp="1"/>
          </p:cNvSpPr>
          <p:nvPr>
            <p:ph type="ctrTitle"/>
          </p:nvPr>
        </p:nvSpPr>
        <p:spPr>
          <a:xfrm>
            <a:off x="720000" y="3012168"/>
            <a:ext cx="7772400" cy="707118"/>
          </a:xfrm>
          <a:prstGeom prst="rect">
            <a:avLst/>
          </a:prstGeom>
        </p:spPr>
        <p:txBody>
          <a:bodyPr lIns="0" tIns="0" rIns="0" bIns="0" anchor="t"/>
          <a:lstStyle>
            <a:lvl1pPr algn="l">
              <a:defRPr sz="3200">
                <a:latin typeface="Arial"/>
                <a:cs typeface="Arial"/>
              </a:defRPr>
            </a:lvl1pPr>
          </a:lstStyle>
          <a:p>
            <a:r>
              <a:rPr lang="sv-SE" smtClean="0"/>
              <a:t>Klicka här för att ändra format</a:t>
            </a:r>
            <a:endParaRPr lang="sv-SE" dirty="0"/>
          </a:p>
        </p:txBody>
      </p:sp>
      <p:sp>
        <p:nvSpPr>
          <p:cNvPr id="3" name="Underrubrik 2"/>
          <p:cNvSpPr>
            <a:spLocks noGrp="1"/>
          </p:cNvSpPr>
          <p:nvPr>
            <p:ph type="subTitle" idx="1"/>
          </p:nvPr>
        </p:nvSpPr>
        <p:spPr>
          <a:xfrm>
            <a:off x="720000" y="3719286"/>
            <a:ext cx="7086600" cy="1752600"/>
          </a:xfrm>
          <a:prstGeom prst="rect">
            <a:avLst/>
          </a:prstGeom>
        </p:spPr>
        <p:txBody>
          <a:bodyPr lIns="0" tIns="0" rIns="0" bIns="0">
            <a:noAutofit/>
          </a:bodyPr>
          <a:lstStyle>
            <a:lvl1pPr marL="0" indent="0" algn="l">
              <a:lnSpc>
                <a:spcPct val="90000"/>
              </a:lnSpc>
              <a:buNone/>
              <a:defRPr sz="280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sp>
        <p:nvSpPr>
          <p:cNvPr id="11" name="Platshållare för bild 10"/>
          <p:cNvSpPr>
            <a:spLocks noGrp="1"/>
          </p:cNvSpPr>
          <p:nvPr>
            <p:ph type="pic" sz="quarter" idx="10"/>
          </p:nvPr>
        </p:nvSpPr>
        <p:spPr>
          <a:xfrm>
            <a:off x="0" y="0"/>
            <a:ext cx="9144000" cy="2677886"/>
          </a:xfrm>
          <a:prstGeom prst="rect">
            <a:avLst/>
          </a:prstGeom>
        </p:spPr>
        <p:txBody>
          <a:bodyPr/>
          <a:lstStyle>
            <a:lvl1pPr algn="ctr">
              <a:defRPr baseline="0">
                <a:solidFill>
                  <a:schemeClr val="tx1">
                    <a:lumMod val="50000"/>
                    <a:lumOff val="50000"/>
                  </a:schemeClr>
                </a:solidFill>
                <a:latin typeface="Arial"/>
                <a:cs typeface="Arial"/>
              </a:defRPr>
            </a:lvl1pPr>
          </a:lstStyle>
          <a:p>
            <a:pPr lvl="0"/>
            <a:r>
              <a:rPr lang="sv-SE" noProof="0" smtClean="0"/>
              <a:t>Klicka på ikonen för att lägga till en bild</a:t>
            </a:r>
            <a:endParaRPr lang="sv-SE" noProof="0" dirty="0"/>
          </a:p>
        </p:txBody>
      </p:sp>
      <p:sp>
        <p:nvSpPr>
          <p:cNvPr id="6" name="Platshållare för datum 3"/>
          <p:cNvSpPr>
            <a:spLocks noGrp="1"/>
          </p:cNvSpPr>
          <p:nvPr>
            <p:ph type="dt" sz="half" idx="11"/>
          </p:nvPr>
        </p:nvSpPr>
        <p:spPr/>
        <p:txBody>
          <a:bodyPr/>
          <a:lstStyle>
            <a:lvl1pPr>
              <a:defRPr smtClean="0"/>
            </a:lvl1pPr>
          </a:lstStyle>
          <a:p>
            <a:pPr>
              <a:defRPr/>
            </a:pPr>
            <a:fld id="{5891D799-60AC-49AC-9E43-3F1125B12A8C}" type="datetime1">
              <a:rPr lang="sv-SE" smtClean="0"/>
              <a:t>2016-05-17</a:t>
            </a:fld>
            <a:endParaRPr lang="sv-SE" dirty="0"/>
          </a:p>
        </p:txBody>
      </p:sp>
      <p:sp>
        <p:nvSpPr>
          <p:cNvPr id="7" name="Platshållare för sidfot 8"/>
          <p:cNvSpPr>
            <a:spLocks noGrp="1"/>
          </p:cNvSpPr>
          <p:nvPr>
            <p:ph type="ftr" sz="quarter" idx="12"/>
          </p:nvPr>
        </p:nvSpPr>
        <p:spPr/>
        <p:txBody>
          <a:bodyPr/>
          <a:lstStyle>
            <a:lvl1pPr>
              <a:defRPr smtClean="0"/>
            </a:lvl1pPr>
          </a:lstStyle>
          <a:p>
            <a:pPr>
              <a:defRPr/>
            </a:pPr>
            <a:r>
              <a:rPr lang="sv-SE" smtClean="0"/>
              <a:t>Grundutbildning för arkivredogörare – fristående skolor</a:t>
            </a:r>
            <a:endParaRPr lang="sv-SE" dirty="0"/>
          </a:p>
        </p:txBody>
      </p:sp>
      <p:sp>
        <p:nvSpPr>
          <p:cNvPr id="8" name="Platshållare för bildnummer 9"/>
          <p:cNvSpPr>
            <a:spLocks noGrp="1"/>
          </p:cNvSpPr>
          <p:nvPr>
            <p:ph type="sldNum" sz="quarter" idx="13"/>
          </p:nvPr>
        </p:nvSpPr>
        <p:spPr/>
        <p:txBody>
          <a:bodyPr/>
          <a:lstStyle>
            <a:lvl1pPr>
              <a:defRPr/>
            </a:lvl1pPr>
          </a:lstStyle>
          <a:p>
            <a:pPr>
              <a:defRPr/>
            </a:pPr>
            <a:fld id="{71B9B4AF-48C0-4B80-BAA6-D18BD99D8D2E}" type="slidenum">
              <a:rPr lang="sv-SE"/>
              <a:pPr>
                <a:defRPr/>
              </a:pPr>
              <a:t>‹#›</a:t>
            </a:fld>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vsnittsrubrik">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Bildobjekt 6" descr="LKPG_Ide_ligg_CMYK.eps"/>
          <p:cNvPicPr>
            <a:picLocks noChangeAspect="1"/>
          </p:cNvPicPr>
          <p:nvPr/>
        </p:nvPicPr>
        <p:blipFill>
          <a:blip r:embed="rId3"/>
          <a:srcRect/>
          <a:stretch>
            <a:fillRect/>
          </a:stretch>
        </p:blipFill>
        <p:spPr bwMode="auto">
          <a:xfrm>
            <a:off x="6821488" y="6210300"/>
            <a:ext cx="1601787" cy="511175"/>
          </a:xfrm>
          <a:prstGeom prst="rect">
            <a:avLst/>
          </a:prstGeom>
          <a:noFill/>
          <a:ln w="9525">
            <a:noFill/>
            <a:miter lim="800000"/>
            <a:headEnd/>
            <a:tailEnd/>
          </a:ln>
        </p:spPr>
      </p:pic>
      <p:sp>
        <p:nvSpPr>
          <p:cNvPr id="11" name="Rubrik 1"/>
          <p:cNvSpPr>
            <a:spLocks noGrp="1"/>
          </p:cNvSpPr>
          <p:nvPr>
            <p:ph type="title"/>
          </p:nvPr>
        </p:nvSpPr>
        <p:spPr>
          <a:xfrm>
            <a:off x="684212" y="383495"/>
            <a:ext cx="7739789" cy="1143000"/>
          </a:xfrm>
          <a:prstGeom prst="rect">
            <a:avLst/>
          </a:prstGeom>
        </p:spPr>
        <p:txBody>
          <a:bodyPr lIns="0" tIns="0" rIns="0" bIns="0"/>
          <a:lstStyle>
            <a:lvl1pPr algn="l">
              <a:defRPr sz="3200">
                <a:latin typeface="Arial"/>
                <a:cs typeface="Arial"/>
              </a:defRPr>
            </a:lvl1pPr>
          </a:lstStyle>
          <a:p>
            <a:r>
              <a:rPr lang="sv-SE" smtClean="0"/>
              <a:t>Klicka här för att ändra format</a:t>
            </a:r>
            <a:endParaRPr lang="sv-SE" dirty="0"/>
          </a:p>
        </p:txBody>
      </p:sp>
      <p:sp>
        <p:nvSpPr>
          <p:cNvPr id="18" name="Platshållare för bild 13"/>
          <p:cNvSpPr>
            <a:spLocks noGrp="1"/>
          </p:cNvSpPr>
          <p:nvPr>
            <p:ph type="pic" sz="quarter" idx="10"/>
          </p:nvPr>
        </p:nvSpPr>
        <p:spPr>
          <a:xfrm>
            <a:off x="4753589" y="1600200"/>
            <a:ext cx="3670412" cy="4525963"/>
          </a:xfrm>
          <a:prstGeom prst="rect">
            <a:avLst/>
          </a:prstGeom>
        </p:spPr>
        <p:txBody>
          <a:bodyPr vert="horz"/>
          <a:lstStyle>
            <a:lvl1pPr>
              <a:defRPr>
                <a:latin typeface="Arial"/>
                <a:cs typeface="Arial"/>
              </a:defRPr>
            </a:lvl1pPr>
          </a:lstStyle>
          <a:p>
            <a:pPr lvl="0"/>
            <a:r>
              <a:rPr lang="sv-SE" noProof="0" smtClean="0"/>
              <a:t>Klicka på ikonen för att lägga till en bild</a:t>
            </a:r>
            <a:endParaRPr lang="sv-SE" noProof="0"/>
          </a:p>
        </p:txBody>
      </p:sp>
      <p:sp>
        <p:nvSpPr>
          <p:cNvPr id="10" name="Platshållare för innehåll 2"/>
          <p:cNvSpPr>
            <a:spLocks noGrp="1"/>
          </p:cNvSpPr>
          <p:nvPr>
            <p:ph idx="1"/>
          </p:nvPr>
        </p:nvSpPr>
        <p:spPr>
          <a:xfrm>
            <a:off x="684212" y="1600201"/>
            <a:ext cx="3716476" cy="4525962"/>
          </a:xfrm>
          <a:prstGeom prst="rect">
            <a:avLst/>
          </a:prstGeom>
        </p:spPr>
        <p:txBody>
          <a:bodyPr lIns="0" tIns="0" rIns="0" bIns="0"/>
          <a:lstStyle>
            <a:lvl1pPr marL="342900" indent="-342900" algn="l">
              <a:lnSpc>
                <a:spcPct val="100000"/>
              </a:lnSpc>
              <a:spcBef>
                <a:spcPts val="1200"/>
              </a:spcBef>
              <a:buFont typeface="Arial"/>
              <a:buChar char="•"/>
              <a:defRPr sz="2400">
                <a:latin typeface="Arial"/>
                <a:cs typeface="Arial"/>
              </a:defRPr>
            </a:lvl1pPr>
            <a:lvl2pPr marL="648000" indent="-285750" algn="l">
              <a:lnSpc>
                <a:spcPct val="100000"/>
              </a:lnSpc>
              <a:spcBef>
                <a:spcPts val="900"/>
              </a:spcBef>
              <a:buFont typeface="Lucida Grande"/>
              <a:buChar char="-"/>
              <a:defRPr sz="2200">
                <a:latin typeface="Arial"/>
                <a:cs typeface="Arial"/>
              </a:defRPr>
            </a:lvl2pPr>
            <a:lvl3pPr marL="900000" indent="-228600" algn="l">
              <a:lnSpc>
                <a:spcPct val="100000"/>
              </a:lnSpc>
              <a:spcBef>
                <a:spcPts val="900"/>
              </a:spcBef>
              <a:buFont typeface="Courier New"/>
              <a:buChar char="o"/>
              <a:defRPr sz="2000">
                <a:latin typeface="Arial"/>
                <a:ea typeface="Arial"/>
                <a:cs typeface="Arial"/>
              </a:defRPr>
            </a:lvl3pPr>
            <a:lvl4pPr marL="1152000" indent="-228600" algn="l">
              <a:lnSpc>
                <a:spcPct val="100000"/>
              </a:lnSpc>
              <a:spcBef>
                <a:spcPts val="900"/>
              </a:spcBef>
              <a:buFont typeface="Arial"/>
              <a:buChar char="•"/>
              <a:defRPr sz="1800">
                <a:latin typeface="Arial"/>
                <a:ea typeface="Arial"/>
                <a:cs typeface="Arial"/>
              </a:defRPr>
            </a:lvl4pPr>
            <a:lvl5pPr marL="1440000" marR="0" indent="-285750" algn="l" defTabSz="457200" rtl="0" eaLnBrk="1" fontAlgn="base" latinLnBrk="0" hangingPunct="1">
              <a:lnSpc>
                <a:spcPct val="100000"/>
              </a:lnSpc>
              <a:spcBef>
                <a:spcPts val="900"/>
              </a:spcBef>
              <a:spcAft>
                <a:spcPct val="0"/>
              </a:spcAft>
              <a:buClrTx/>
              <a:buSzTx/>
              <a:buFont typeface="Lucida Grande"/>
              <a:buChar char="-"/>
              <a:tabLst/>
              <a:defRPr sz="1800">
                <a:latin typeface="Arial"/>
                <a:ea typeface="Arial"/>
                <a:cs typeface="Aria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smtClean="0"/>
          </a:p>
        </p:txBody>
      </p:sp>
      <p:sp>
        <p:nvSpPr>
          <p:cNvPr id="6" name="Platshållare för datum 1"/>
          <p:cNvSpPr>
            <a:spLocks noGrp="1"/>
          </p:cNvSpPr>
          <p:nvPr>
            <p:ph type="dt" sz="half" idx="11"/>
          </p:nvPr>
        </p:nvSpPr>
        <p:spPr/>
        <p:txBody>
          <a:bodyPr/>
          <a:lstStyle>
            <a:lvl1pPr>
              <a:defRPr smtClean="0"/>
            </a:lvl1pPr>
          </a:lstStyle>
          <a:p>
            <a:pPr>
              <a:defRPr/>
            </a:pPr>
            <a:fld id="{BE6DD071-6B58-4DB1-BA16-DF3363BF86B0}" type="datetime1">
              <a:rPr lang="sv-SE" smtClean="0"/>
              <a:t>2016-05-17</a:t>
            </a:fld>
            <a:endParaRPr lang="sv-SE" dirty="0"/>
          </a:p>
        </p:txBody>
      </p:sp>
      <p:sp>
        <p:nvSpPr>
          <p:cNvPr id="7" name="Platshållare för sidfot 2"/>
          <p:cNvSpPr>
            <a:spLocks noGrp="1"/>
          </p:cNvSpPr>
          <p:nvPr>
            <p:ph type="ftr" sz="quarter" idx="12"/>
          </p:nvPr>
        </p:nvSpPr>
        <p:spPr/>
        <p:txBody>
          <a:bodyPr/>
          <a:lstStyle>
            <a:lvl1pPr>
              <a:defRPr smtClean="0"/>
            </a:lvl1pPr>
          </a:lstStyle>
          <a:p>
            <a:pPr>
              <a:defRPr/>
            </a:pPr>
            <a:r>
              <a:rPr lang="sv-SE" smtClean="0"/>
              <a:t>Grundutbildning för arkivredogörare – fristående skolor</a:t>
            </a:r>
            <a:endParaRPr lang="sv-SE" dirty="0"/>
          </a:p>
        </p:txBody>
      </p:sp>
      <p:sp>
        <p:nvSpPr>
          <p:cNvPr id="8" name="Platshållare för bildnummer 3"/>
          <p:cNvSpPr>
            <a:spLocks noGrp="1"/>
          </p:cNvSpPr>
          <p:nvPr>
            <p:ph type="sldNum" sz="quarter" idx="13"/>
          </p:nvPr>
        </p:nvSpPr>
        <p:spPr/>
        <p:txBody>
          <a:bodyPr/>
          <a:lstStyle>
            <a:lvl1pPr>
              <a:defRPr/>
            </a:lvl1pPr>
          </a:lstStyle>
          <a:p>
            <a:pPr>
              <a:defRPr/>
            </a:pPr>
            <a:fld id="{3630D0BA-7522-4477-B6BF-4FE79A0FA534}" type="slidenum">
              <a:rPr lang="sv-SE"/>
              <a:pPr>
                <a:defRPr/>
              </a:pPr>
              <a:t>‹#›</a:t>
            </a:fld>
            <a:endParaRPr lang="sv-S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1779588" y="6356350"/>
            <a:ext cx="1128712"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Arial"/>
                <a:ea typeface="+mn-ea"/>
                <a:cs typeface="+mn-cs"/>
              </a:defRPr>
            </a:lvl1pPr>
          </a:lstStyle>
          <a:p>
            <a:pPr>
              <a:defRPr/>
            </a:pPr>
            <a:fld id="{D76EAA12-ED41-4528-B806-4502F369063B}" type="datetime1">
              <a:rPr lang="sv-SE" smtClean="0"/>
              <a:t>2016-05-17</a:t>
            </a:fld>
            <a:endParaRPr lang="sv-SE" dirty="0"/>
          </a:p>
        </p:txBody>
      </p:sp>
      <p:sp>
        <p:nvSpPr>
          <p:cNvPr id="5" name="Platshållare för bildnummer 5"/>
          <p:cNvSpPr>
            <a:spLocks noGrp="1"/>
          </p:cNvSpPr>
          <p:nvPr>
            <p:ph type="sldNum" sz="quarter" idx="4"/>
          </p:nvPr>
        </p:nvSpPr>
        <p:spPr>
          <a:xfrm>
            <a:off x="693738" y="6356350"/>
            <a:ext cx="108585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a:ea typeface="+mn-ea"/>
                <a:cs typeface="+mn-cs"/>
              </a:defRPr>
            </a:lvl1pPr>
          </a:lstStyle>
          <a:p>
            <a:pPr>
              <a:defRPr/>
            </a:pPr>
            <a:fld id="{B2F0152E-4B9B-4733-9EAC-8DB8BF44F953}" type="slidenum">
              <a:rPr lang="sv-SE"/>
              <a:pPr>
                <a:defRPr/>
              </a:pPr>
              <a:t>‹#›</a:t>
            </a:fld>
            <a:endParaRPr lang="sv-SE"/>
          </a:p>
        </p:txBody>
      </p:sp>
      <p:sp>
        <p:nvSpPr>
          <p:cNvPr id="6" name="Platshållare för sidfot 4"/>
          <p:cNvSpPr>
            <a:spLocks noGrp="1"/>
          </p:cNvSpPr>
          <p:nvPr>
            <p:ph type="ftr" sz="quarter" idx="3"/>
          </p:nvPr>
        </p:nvSpPr>
        <p:spPr>
          <a:xfrm>
            <a:off x="2908300" y="6356350"/>
            <a:ext cx="3613150" cy="365125"/>
          </a:xfrm>
          <a:prstGeom prst="rect">
            <a:avLst/>
          </a:prstGeom>
        </p:spPr>
        <p:txBody>
          <a:bodyPr vert="horz" lIns="91440" tIns="45720" rIns="91440" bIns="45720" rtlCol="0" anchor="ctr"/>
          <a:lstStyle>
            <a:lvl1pPr algn="l" fontAlgn="auto">
              <a:spcBef>
                <a:spcPts val="0"/>
              </a:spcBef>
              <a:spcAft>
                <a:spcPts val="0"/>
              </a:spcAft>
              <a:defRPr sz="1200" baseline="0">
                <a:solidFill>
                  <a:schemeClr val="tx1">
                    <a:tint val="75000"/>
                  </a:schemeClr>
                </a:solidFill>
                <a:latin typeface="Arial"/>
                <a:ea typeface="+mn-ea"/>
                <a:cs typeface="+mn-cs"/>
              </a:defRPr>
            </a:lvl1pPr>
          </a:lstStyle>
          <a:p>
            <a:pPr>
              <a:defRPr/>
            </a:pPr>
            <a:r>
              <a:rPr lang="sv-SE" smtClean="0"/>
              <a:t>Grundutbildning för arkivredogörare – fristående skolor</a:t>
            </a:r>
            <a:endParaRPr lang="sv-SE" dirty="0"/>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Lst>
  <p:hf hdr="0"/>
  <p:txStyles>
    <p:titleStyle>
      <a:lvl1pPr algn="ctr" defTabSz="457200" rtl="0" fontAlgn="base">
        <a:spcBef>
          <a:spcPct val="0"/>
        </a:spcBef>
        <a:spcAft>
          <a:spcPct val="0"/>
        </a:spcAft>
        <a:defRPr sz="4400" kern="1200">
          <a:solidFill>
            <a:schemeClr val="tx1"/>
          </a:solidFill>
          <a:latin typeface="Georgia"/>
          <a:ea typeface="ＭＳ Ｐゴシック" charset="0"/>
          <a:cs typeface="Georgia"/>
        </a:defRPr>
      </a:lvl1pPr>
      <a:lvl2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2pPr>
      <a:lvl3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3pPr>
      <a:lvl4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4pPr>
      <a:lvl5pPr algn="ctr" defTabSz="457200" rtl="0" fontAlgn="base">
        <a:spcBef>
          <a:spcPct val="0"/>
        </a:spcBef>
        <a:spcAft>
          <a:spcPct val="0"/>
        </a:spcAft>
        <a:defRPr sz="4400">
          <a:solidFill>
            <a:schemeClr val="tx1"/>
          </a:solidFill>
          <a:latin typeface="Georgia" charset="0"/>
          <a:ea typeface="ＭＳ Ｐゴシック" charset="0"/>
          <a:cs typeface="Georgia" pitchFamily="18" charset="0"/>
        </a:defRPr>
      </a:lvl5pPr>
      <a:lvl6pPr marL="457200" algn="ctr" defTabSz="457200" rtl="0" eaLnBrk="1" fontAlgn="base" hangingPunct="1">
        <a:spcBef>
          <a:spcPct val="0"/>
        </a:spcBef>
        <a:spcAft>
          <a:spcPct val="0"/>
        </a:spcAft>
        <a:defRPr sz="4400">
          <a:solidFill>
            <a:schemeClr val="tx1"/>
          </a:solidFill>
          <a:latin typeface="Georgia"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Georgia"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Georgia"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Georgia" charset="0"/>
          <a:ea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Georgia"/>
          <a:ea typeface="ＭＳ Ｐゴシック" charset="0"/>
          <a:cs typeface="Georgia"/>
        </a:defRPr>
      </a:lvl1pPr>
      <a:lvl2pPr marL="742950" indent="-285750" algn="l" defTabSz="457200" rtl="0" fontAlgn="base">
        <a:spcBef>
          <a:spcPct val="20000"/>
        </a:spcBef>
        <a:spcAft>
          <a:spcPct val="0"/>
        </a:spcAft>
        <a:buFont typeface="Arial" charset="0"/>
        <a:buChar char="–"/>
        <a:defRPr sz="2800" kern="1200">
          <a:solidFill>
            <a:schemeClr val="tx1"/>
          </a:solidFill>
          <a:latin typeface="Helvetica"/>
          <a:ea typeface="ＭＳ Ｐゴシック" charset="0"/>
          <a:cs typeface="Helvetica"/>
        </a:defRPr>
      </a:lvl2pPr>
      <a:lvl3pPr marL="1143000" indent="-228600" algn="l" defTabSz="457200" rtl="0" fontAlgn="base">
        <a:spcBef>
          <a:spcPct val="20000"/>
        </a:spcBef>
        <a:spcAft>
          <a:spcPct val="0"/>
        </a:spcAft>
        <a:buFont typeface="Arial" charset="0"/>
        <a:buChar char="•"/>
        <a:defRPr sz="2400" kern="1200">
          <a:solidFill>
            <a:schemeClr val="tx1"/>
          </a:solidFill>
          <a:latin typeface="Helvetica"/>
          <a:ea typeface="Helvetica" charset="0"/>
          <a:cs typeface="Helvetica"/>
        </a:defRPr>
      </a:lvl3pPr>
      <a:lvl4pPr marL="1600200" indent="-228600" algn="l" defTabSz="457200" rtl="0" fontAlgn="base">
        <a:spcBef>
          <a:spcPct val="20000"/>
        </a:spcBef>
        <a:spcAft>
          <a:spcPct val="0"/>
        </a:spcAft>
        <a:buFont typeface="Arial" charset="0"/>
        <a:buChar char="–"/>
        <a:defRPr sz="2000" kern="1200">
          <a:solidFill>
            <a:schemeClr val="tx1"/>
          </a:solidFill>
          <a:latin typeface="Helvetica"/>
          <a:ea typeface="Helvetica" charset="0"/>
          <a:cs typeface="Helvetica"/>
        </a:defRPr>
      </a:lvl4pPr>
      <a:lvl5pPr marL="2057400" indent="-228600" algn="l" defTabSz="457200" rtl="0" fontAlgn="base">
        <a:spcBef>
          <a:spcPct val="20000"/>
        </a:spcBef>
        <a:spcAft>
          <a:spcPct val="0"/>
        </a:spcAft>
        <a:buFont typeface="Arial" charset="0"/>
        <a:buChar char="»"/>
        <a:defRPr sz="2000" kern="1200">
          <a:solidFill>
            <a:schemeClr val="tx1"/>
          </a:solidFill>
          <a:latin typeface="Helvetica"/>
          <a:ea typeface="Helvetica"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a.dalbark@linkoping.se"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mailto:monica.klingberg@linkoping.s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linkoping.se/Om-kommunen/Stadsarkivet/Arkivinformation-till-offentlig-forvaltning/Arkivmaterial/Arkivboxar-och-aktomslag/"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hyperlink" Target="http://www.linkoping.se/Om-kommunen/Stadsarkivet/Arkivinformation-till-offentlig-forvaltning/Leverans/"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hyperlink" Target="http://www.linkoping.se/Om-kommunen/Stadsarkivet/Arkivinformation-till-offentlig-forvaltning/" TargetMode="External"/><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 Id="rId4" Type="http://schemas.openxmlformats.org/officeDocument/2006/relationships/hyperlink" Target="http://www.linkoping.se/Om-kommunen/Stadsarkivet/Arkivinformation-till-offentlig-forvaltning/Arkivering-fran-fristaende-skolor/"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Platshållare för datum 3"/>
          <p:cNvSpPr>
            <a:spLocks noGrp="1"/>
          </p:cNvSpPr>
          <p:nvPr>
            <p:ph type="dt" sz="quarter" idx="10"/>
          </p:nvPr>
        </p:nvSpPr>
        <p:spPr>
          <a:noFill/>
        </p:spPr>
        <p:txBody>
          <a:bodyPr/>
          <a:lstStyle/>
          <a:p>
            <a:fld id="{95E7D4C5-B922-40E4-9326-C4024672674A}" type="datetime1">
              <a:rPr lang="sv-SE" smtClean="0">
                <a:latin typeface="Arial" pitchFamily="34" charset="0"/>
              </a:rPr>
              <a:t>2016-05-17</a:t>
            </a:fld>
            <a:endParaRPr lang="sv-SE" smtClean="0">
              <a:latin typeface="Arial" pitchFamily="34" charset="0"/>
            </a:endParaRPr>
          </a:p>
        </p:txBody>
      </p:sp>
      <p:sp>
        <p:nvSpPr>
          <p:cNvPr id="2051" name="Platshållare för sidfot 4"/>
          <p:cNvSpPr>
            <a:spLocks noGrp="1"/>
          </p:cNvSpPr>
          <p:nvPr>
            <p:ph type="ftr" sz="quarter" idx="11"/>
          </p:nvPr>
        </p:nvSpPr>
        <p:spPr>
          <a:noFill/>
        </p:spPr>
        <p:txBody>
          <a:bodyPr/>
          <a:lstStyle/>
          <a:p>
            <a:r>
              <a:rPr lang="sv-SE" dirty="0" smtClean="0">
                <a:latin typeface="Arial" pitchFamily="34" charset="0"/>
              </a:rPr>
              <a:t>Grundutbildning för arkivredogörare – fristående skolor</a:t>
            </a:r>
          </a:p>
        </p:txBody>
      </p:sp>
      <p:sp>
        <p:nvSpPr>
          <p:cNvPr id="2052" name="Platshållare för bildnummer 5"/>
          <p:cNvSpPr>
            <a:spLocks noGrp="1"/>
          </p:cNvSpPr>
          <p:nvPr>
            <p:ph type="sldNum" sz="quarter" idx="12"/>
          </p:nvPr>
        </p:nvSpPr>
        <p:spPr>
          <a:noFill/>
        </p:spPr>
        <p:txBody>
          <a:bodyPr/>
          <a:lstStyle/>
          <a:p>
            <a:fld id="{B06CD427-5F9A-49DB-97A0-8DC6566078E8}" type="slidenum">
              <a:rPr lang="sv-SE" smtClean="0">
                <a:latin typeface="Arial" pitchFamily="34" charset="0"/>
              </a:rPr>
              <a:pPr/>
              <a:t>1</a:t>
            </a:fld>
            <a:endParaRPr lang="sv-SE" smtClean="0">
              <a:latin typeface="Arial" pitchFamily="34" charset="0"/>
            </a:endParaRPr>
          </a:p>
        </p:txBody>
      </p:sp>
      <p:sp>
        <p:nvSpPr>
          <p:cNvPr id="2053" name="Underrubrik 6"/>
          <p:cNvSpPr>
            <a:spLocks noGrp="1"/>
          </p:cNvSpPr>
          <p:nvPr>
            <p:ph type="subTitle" idx="1"/>
          </p:nvPr>
        </p:nvSpPr>
        <p:spPr>
          <a:xfrm>
            <a:off x="685800" y="2060848"/>
            <a:ext cx="7772400" cy="3958952"/>
          </a:xfrm>
        </p:spPr>
        <p:txBody>
          <a:bodyPr/>
          <a:lstStyle/>
          <a:p>
            <a:endParaRPr lang="sv-SE" dirty="0" smtClean="0">
              <a:latin typeface="Arial" pitchFamily="34" charset="0"/>
            </a:endParaRPr>
          </a:p>
          <a:p>
            <a:r>
              <a:rPr lang="sv-SE" dirty="0" smtClean="0">
                <a:latin typeface="Arial" pitchFamily="34" charset="0"/>
              </a:rPr>
              <a:t>17 maj 2016</a:t>
            </a:r>
          </a:p>
          <a:p>
            <a:endParaRPr lang="sv-SE" dirty="0" smtClean="0">
              <a:latin typeface="Arial" pitchFamily="34" charset="0"/>
            </a:endParaRPr>
          </a:p>
          <a:p>
            <a:r>
              <a:rPr lang="sv-SE" dirty="0">
                <a:latin typeface="Arial" pitchFamily="34" charset="0"/>
              </a:rPr>
              <a:t>Linköpings stadsarkiv</a:t>
            </a:r>
          </a:p>
          <a:p>
            <a:endParaRPr lang="sv-SE" dirty="0" smtClean="0">
              <a:latin typeface="Arial" pitchFamily="34" charset="0"/>
            </a:endParaRPr>
          </a:p>
          <a:p>
            <a:endParaRPr lang="sv-SE" dirty="0">
              <a:latin typeface="Arial" pitchFamily="34" charset="0"/>
            </a:endParaRPr>
          </a:p>
          <a:p>
            <a:endParaRPr lang="sv-SE" dirty="0" smtClean="0">
              <a:latin typeface="Arial" pitchFamily="34" charset="0"/>
            </a:endParaRPr>
          </a:p>
          <a:p>
            <a:r>
              <a:rPr lang="sv-SE" sz="1400" dirty="0" smtClean="0">
                <a:latin typeface="Georgia" pitchFamily="18" charset="0"/>
              </a:rPr>
              <a:t>Kommunarkivarie Maria </a:t>
            </a:r>
            <a:r>
              <a:rPr lang="sv-SE" sz="1400" dirty="0">
                <a:latin typeface="Georgia" pitchFamily="18" charset="0"/>
              </a:rPr>
              <a:t>Dalbark			</a:t>
            </a:r>
            <a:r>
              <a:rPr lang="sv-SE" sz="1400" dirty="0" smtClean="0">
                <a:latin typeface="Georgia" pitchFamily="18" charset="0"/>
              </a:rPr>
              <a:t>Kommunarkivarie </a:t>
            </a:r>
            <a:r>
              <a:rPr lang="sv-SE" sz="1400" dirty="0">
                <a:latin typeface="Georgia" pitchFamily="18" charset="0"/>
              </a:rPr>
              <a:t>Monica Klingberg</a:t>
            </a:r>
            <a:endParaRPr lang="sv-SE" sz="1400" dirty="0" smtClean="0">
              <a:latin typeface="Georgia" pitchFamily="18" charset="0"/>
            </a:endParaRPr>
          </a:p>
          <a:p>
            <a:r>
              <a:rPr lang="sv-SE" sz="1400" dirty="0" smtClean="0">
                <a:latin typeface="Georgia" pitchFamily="18" charset="0"/>
                <a:hlinkClick r:id="rId3"/>
              </a:rPr>
              <a:t>maria.dalbark@linkoping.se</a:t>
            </a:r>
            <a:r>
              <a:rPr lang="sv-SE" sz="1400" dirty="0" smtClean="0">
                <a:latin typeface="Georgia" pitchFamily="18" charset="0"/>
              </a:rPr>
              <a:t>				</a:t>
            </a:r>
            <a:r>
              <a:rPr lang="sv-SE" sz="1400" dirty="0" smtClean="0">
                <a:latin typeface="Georgia" pitchFamily="18" charset="0"/>
                <a:hlinkClick r:id="rId4"/>
              </a:rPr>
              <a:t>monica.klingberg@linkoping.se </a:t>
            </a:r>
            <a:r>
              <a:rPr lang="sv-SE" sz="1400" dirty="0" smtClean="0">
                <a:latin typeface="Georgia" pitchFamily="18" charset="0"/>
              </a:rPr>
              <a:t>		</a:t>
            </a:r>
          </a:p>
          <a:p>
            <a:r>
              <a:rPr lang="sv-SE" sz="1400" dirty="0" smtClean="0">
                <a:latin typeface="Georgia" pitchFamily="18" charset="0"/>
              </a:rPr>
              <a:t>Tel. 013-26 30 </a:t>
            </a:r>
            <a:r>
              <a:rPr lang="sv-SE" sz="1400" dirty="0">
                <a:latin typeface="Georgia" pitchFamily="18" charset="0"/>
              </a:rPr>
              <a:t>22					Tel. 013-20 73 </a:t>
            </a:r>
            <a:r>
              <a:rPr lang="sv-SE" sz="1400" dirty="0" smtClean="0">
                <a:latin typeface="Georgia" pitchFamily="18" charset="0"/>
              </a:rPr>
              <a:t>84</a:t>
            </a:r>
          </a:p>
          <a:p>
            <a:endParaRPr lang="sv-SE" dirty="0" smtClean="0">
              <a:latin typeface="Arial" pitchFamily="34" charset="0"/>
            </a:endParaRPr>
          </a:p>
        </p:txBody>
      </p:sp>
      <p:sp>
        <p:nvSpPr>
          <p:cNvPr id="2054" name="Rubrik 7"/>
          <p:cNvSpPr>
            <a:spLocks noGrp="1"/>
          </p:cNvSpPr>
          <p:nvPr>
            <p:ph type="ctrTitle"/>
          </p:nvPr>
        </p:nvSpPr>
        <p:spPr/>
        <p:txBody>
          <a:bodyPr/>
          <a:lstStyle/>
          <a:p>
            <a:pPr algn="ctr"/>
            <a:r>
              <a:rPr lang="sv-SE" sz="3600" dirty="0" smtClean="0"/>
              <a:t>Grundutbildning för arkivredogörare</a:t>
            </a:r>
            <a:br>
              <a:rPr lang="sv-SE" sz="3600" dirty="0" smtClean="0"/>
            </a:br>
            <a:r>
              <a:rPr lang="sv-SE" sz="3600" dirty="0" smtClean="0"/>
              <a:t>- fristående skolor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20688"/>
            <a:ext cx="7772400" cy="1143000"/>
          </a:xfrm>
        </p:spPr>
        <p:txBody>
          <a:bodyPr/>
          <a:lstStyle/>
          <a:p>
            <a:pPr algn="ctr"/>
            <a:r>
              <a:rPr lang="sv-SE" sz="3600" dirty="0" smtClean="0"/>
              <a:t>Vad </a:t>
            </a:r>
            <a:r>
              <a:rPr lang="sv-SE" sz="3600" dirty="0" smtClean="0"/>
              <a:t>kan lämnas </a:t>
            </a:r>
            <a:r>
              <a:rPr lang="sv-SE" sz="3600" dirty="0" smtClean="0"/>
              <a:t>in från </a:t>
            </a:r>
            <a:r>
              <a:rPr lang="sv-SE" sz="3600" dirty="0" smtClean="0"/>
              <a:t>grundskolor</a:t>
            </a:r>
            <a:r>
              <a:rPr lang="sv-SE" sz="3600" dirty="0" smtClean="0"/>
              <a:t>?</a:t>
            </a:r>
            <a:endParaRPr lang="sv-SE" sz="3600" dirty="0"/>
          </a:p>
        </p:txBody>
      </p:sp>
      <p:sp>
        <p:nvSpPr>
          <p:cNvPr id="3" name="Underrubrik 2"/>
          <p:cNvSpPr>
            <a:spLocks noGrp="1"/>
          </p:cNvSpPr>
          <p:nvPr>
            <p:ph type="subTitle" idx="1"/>
          </p:nvPr>
        </p:nvSpPr>
        <p:spPr/>
        <p:txBody>
          <a:bodyPr/>
          <a:lstStyle/>
          <a:p>
            <a:pPr marL="342900" indent="-342900">
              <a:buFont typeface="Arial" panose="020B0604020202020204" pitchFamily="34" charset="0"/>
              <a:buChar char="•"/>
            </a:pPr>
            <a:r>
              <a:rPr lang="sv-SE" dirty="0" smtClean="0"/>
              <a:t>Kopia på av rektor undertecknat slutbetyg</a:t>
            </a:r>
          </a:p>
          <a:p>
            <a:pPr marL="342900" indent="-342900">
              <a:buFont typeface="Arial" panose="020B0604020202020204" pitchFamily="34" charset="0"/>
              <a:buChar char="•"/>
            </a:pPr>
            <a:r>
              <a:rPr lang="sv-SE" dirty="0" smtClean="0"/>
              <a:t>Kopia på intyg om avgång från grundskola i de fall eleven utgår utan slutbetyg</a:t>
            </a:r>
          </a:p>
          <a:p>
            <a:pPr marL="342900" indent="-342900">
              <a:buFont typeface="Arial" panose="020B0604020202020204" pitchFamily="34" charset="0"/>
              <a:buChar char="•"/>
            </a:pPr>
            <a:r>
              <a:rPr lang="sv-SE" dirty="0" smtClean="0"/>
              <a:t>Kopia på betygskataloger med ämnesförklaringar och förklaringar </a:t>
            </a:r>
            <a:r>
              <a:rPr lang="sv-SE" smtClean="0"/>
              <a:t>till lärarsignaturer</a:t>
            </a:r>
            <a:endParaRPr lang="sv-SE" dirty="0" smtClean="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smtClean="0"/>
              <a:t>Frivilligt</a:t>
            </a:r>
            <a:endParaRPr lang="sv-SE" dirty="0"/>
          </a:p>
        </p:txBody>
      </p:sp>
      <p:sp>
        <p:nvSpPr>
          <p:cNvPr id="4" name="Platshållare för datum 3"/>
          <p:cNvSpPr>
            <a:spLocks noGrp="1"/>
          </p:cNvSpPr>
          <p:nvPr>
            <p:ph type="dt" sz="half" idx="10"/>
          </p:nvPr>
        </p:nvSpPr>
        <p:spPr/>
        <p:txBody>
          <a:bodyPr/>
          <a:lstStyle/>
          <a:p>
            <a:pPr>
              <a:defRPr/>
            </a:pPr>
            <a:fld id="{19BF2ADC-5948-4E48-90D9-8422B4DD6CAA}"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10</a:t>
            </a:fld>
            <a:endParaRPr lang="sv-SE"/>
          </a:p>
        </p:txBody>
      </p:sp>
    </p:spTree>
    <p:extLst>
      <p:ext uri="{BB962C8B-B14F-4D97-AF65-F5344CB8AC3E}">
        <p14:creationId xmlns:p14="http://schemas.microsoft.com/office/powerpoint/2010/main" val="3724354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20688"/>
            <a:ext cx="7772400" cy="1143000"/>
          </a:xfrm>
        </p:spPr>
        <p:txBody>
          <a:bodyPr/>
          <a:lstStyle/>
          <a:p>
            <a:pPr algn="ctr"/>
            <a:r>
              <a:rPr lang="sv-SE" sz="3600" dirty="0" smtClean="0"/>
              <a:t>Vad ska lämnas in från gymnasieskolor?</a:t>
            </a:r>
            <a:endParaRPr lang="sv-SE" sz="3600" dirty="0"/>
          </a:p>
        </p:txBody>
      </p:sp>
      <p:sp>
        <p:nvSpPr>
          <p:cNvPr id="3" name="Underrubrik 2"/>
          <p:cNvSpPr>
            <a:spLocks noGrp="1"/>
          </p:cNvSpPr>
          <p:nvPr>
            <p:ph type="subTitle" idx="1"/>
          </p:nvPr>
        </p:nvSpPr>
        <p:spPr/>
        <p:txBody>
          <a:bodyPr/>
          <a:lstStyle/>
          <a:p>
            <a:pPr marL="342900" indent="-342900">
              <a:buFont typeface="Arial" panose="020B0604020202020204" pitchFamily="34" charset="0"/>
              <a:buChar char="•"/>
            </a:pPr>
            <a:r>
              <a:rPr lang="sv-SE" dirty="0" smtClean="0"/>
              <a:t>Examensbevis </a:t>
            </a:r>
            <a:r>
              <a:rPr lang="sv-SE" dirty="0"/>
              <a:t>eller studiebevis för elever som slutfört ett nationellt program </a:t>
            </a:r>
          </a:p>
          <a:p>
            <a:pPr marL="342900" indent="-342900">
              <a:buFont typeface="Arial" panose="020B0604020202020204" pitchFamily="34" charset="0"/>
              <a:buChar char="•"/>
            </a:pPr>
            <a:r>
              <a:rPr lang="sv-SE" dirty="0" smtClean="0"/>
              <a:t>Gymnasieintyg </a:t>
            </a:r>
            <a:r>
              <a:rPr lang="sv-SE" dirty="0"/>
              <a:t>för elever som gått ett </a:t>
            </a:r>
            <a:r>
              <a:rPr lang="sv-SE" dirty="0" smtClean="0"/>
              <a:t>introduktionsprogram</a:t>
            </a:r>
          </a:p>
          <a:p>
            <a:pPr marL="342900" indent="-342900">
              <a:buFont typeface="Arial" panose="020B0604020202020204" pitchFamily="34" charset="0"/>
              <a:buChar char="•"/>
            </a:pPr>
            <a:r>
              <a:rPr lang="sv-SE" dirty="0" smtClean="0"/>
              <a:t>Utdrag </a:t>
            </a:r>
            <a:r>
              <a:rPr lang="sv-SE" dirty="0"/>
              <a:t>ur betygskatalogen för elever som avbrutit ett nationellt program i förtid </a:t>
            </a:r>
            <a:endParaRPr lang="sv-SE" dirty="0" smtClean="0"/>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smtClean="0"/>
              <a:t>Obligatoriskt</a:t>
            </a:r>
            <a:endParaRPr lang="sv-SE" dirty="0"/>
          </a:p>
        </p:txBody>
      </p:sp>
      <p:sp>
        <p:nvSpPr>
          <p:cNvPr id="4" name="Platshållare för datum 3"/>
          <p:cNvSpPr>
            <a:spLocks noGrp="1"/>
          </p:cNvSpPr>
          <p:nvPr>
            <p:ph type="dt" sz="half" idx="10"/>
          </p:nvPr>
        </p:nvSpPr>
        <p:spPr/>
        <p:txBody>
          <a:bodyPr/>
          <a:lstStyle/>
          <a:p>
            <a:pPr>
              <a:defRPr/>
            </a:pPr>
            <a:fld id="{19BF2ADC-5948-4E48-90D9-8422B4DD6CAA}"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11</a:t>
            </a:fld>
            <a:endParaRPr lang="sv-SE"/>
          </a:p>
        </p:txBody>
      </p:sp>
    </p:spTree>
    <p:extLst>
      <p:ext uri="{BB962C8B-B14F-4D97-AF65-F5344CB8AC3E}">
        <p14:creationId xmlns:p14="http://schemas.microsoft.com/office/powerpoint/2010/main" val="935626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20688"/>
            <a:ext cx="7772400" cy="1143000"/>
          </a:xfrm>
        </p:spPr>
        <p:txBody>
          <a:bodyPr/>
          <a:lstStyle/>
          <a:p>
            <a:pPr algn="ctr"/>
            <a:r>
              <a:rPr lang="sv-SE" sz="3600" dirty="0" smtClean="0"/>
              <a:t>Vad får lämnas in från gymnasieskolor?</a:t>
            </a:r>
            <a:endParaRPr lang="sv-SE" sz="3600" dirty="0"/>
          </a:p>
        </p:txBody>
      </p:sp>
      <p:sp>
        <p:nvSpPr>
          <p:cNvPr id="3" name="Underrubrik 2"/>
          <p:cNvSpPr>
            <a:spLocks noGrp="1"/>
          </p:cNvSpPr>
          <p:nvPr>
            <p:ph type="subTitle" idx="1"/>
          </p:nvPr>
        </p:nvSpPr>
        <p:spPr/>
        <p:txBody>
          <a:bodyPr/>
          <a:lstStyle/>
          <a:p>
            <a:pPr marL="342900" indent="-342900">
              <a:buFont typeface="Arial" panose="020B0604020202020204" pitchFamily="34" charset="0"/>
              <a:buChar char="•"/>
            </a:pPr>
            <a:r>
              <a:rPr lang="sv-SE" dirty="0" smtClean="0"/>
              <a:t>Betygskatalog </a:t>
            </a:r>
            <a:r>
              <a:rPr lang="sv-SE" dirty="0"/>
              <a:t>för alla avslutade kurser i original </a:t>
            </a:r>
            <a:endParaRPr lang="sv-SE" dirty="0" smtClean="0"/>
          </a:p>
          <a:p>
            <a:pPr marL="342900" indent="-342900">
              <a:buFont typeface="Arial" panose="020B0604020202020204" pitchFamily="34" charset="0"/>
              <a:buChar char="•"/>
            </a:pPr>
            <a:r>
              <a:rPr lang="sv-SE" dirty="0" smtClean="0"/>
              <a:t>Betygssammanställning </a:t>
            </a:r>
            <a:r>
              <a:rPr lang="sv-SE" dirty="0"/>
              <a:t>per klass i år 3 med förklaringar till kurskoder och </a:t>
            </a:r>
            <a:r>
              <a:rPr lang="sv-SE" dirty="0" smtClean="0"/>
              <a:t>övriga förkortningar</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r>
              <a:rPr lang="sv-SE" dirty="0" smtClean="0"/>
              <a:t>Frivilligt </a:t>
            </a:r>
            <a:endParaRPr lang="sv-SE" dirty="0"/>
          </a:p>
        </p:txBody>
      </p:sp>
      <p:sp>
        <p:nvSpPr>
          <p:cNvPr id="4" name="Platshållare för datum 3"/>
          <p:cNvSpPr>
            <a:spLocks noGrp="1"/>
          </p:cNvSpPr>
          <p:nvPr>
            <p:ph type="dt" sz="half" idx="10"/>
          </p:nvPr>
        </p:nvSpPr>
        <p:spPr/>
        <p:txBody>
          <a:bodyPr/>
          <a:lstStyle/>
          <a:p>
            <a:pPr>
              <a:defRPr/>
            </a:pPr>
            <a:fld id="{4FA807C8-5A45-44F2-B469-02618FCB1AC4}"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12</a:t>
            </a:fld>
            <a:endParaRPr lang="sv-SE"/>
          </a:p>
        </p:txBody>
      </p:sp>
    </p:spTree>
    <p:extLst>
      <p:ext uri="{BB962C8B-B14F-4D97-AF65-F5344CB8AC3E}">
        <p14:creationId xmlns:p14="http://schemas.microsoft.com/office/powerpoint/2010/main" val="1607857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20688"/>
            <a:ext cx="7772400" cy="1143000"/>
          </a:xfrm>
        </p:spPr>
        <p:txBody>
          <a:bodyPr/>
          <a:lstStyle/>
          <a:p>
            <a:pPr algn="ctr"/>
            <a:r>
              <a:rPr lang="sv-SE" sz="3600" dirty="0" smtClean="0"/>
              <a:t>Arkivbeständigt papper</a:t>
            </a:r>
            <a:endParaRPr lang="sv-SE" sz="3600" dirty="0"/>
          </a:p>
        </p:txBody>
      </p:sp>
      <p:sp>
        <p:nvSpPr>
          <p:cNvPr id="3" name="Underrubrik 2"/>
          <p:cNvSpPr>
            <a:spLocks noGrp="1"/>
          </p:cNvSpPr>
          <p:nvPr>
            <p:ph type="subTitle" idx="1"/>
          </p:nvPr>
        </p:nvSpPr>
        <p:spPr/>
        <p:txBody>
          <a:bodyPr/>
          <a:lstStyle/>
          <a:p>
            <a:r>
              <a:rPr lang="sv-SE" dirty="0" smtClean="0"/>
              <a:t>Alla betygsdokument ska vara utskrivna på arkivbeständigt papper.</a:t>
            </a:r>
          </a:p>
          <a:p>
            <a:endParaRPr lang="sv-SE" dirty="0"/>
          </a:p>
          <a:p>
            <a:r>
              <a:rPr lang="sv-SE" dirty="0" smtClean="0"/>
              <a:t>Svenskt Arkiv 80 eller motsvarande</a:t>
            </a:r>
            <a:endParaRPr lang="sv-SE" dirty="0"/>
          </a:p>
        </p:txBody>
      </p:sp>
      <p:sp>
        <p:nvSpPr>
          <p:cNvPr id="4" name="Platshållare för datum 3"/>
          <p:cNvSpPr>
            <a:spLocks noGrp="1"/>
          </p:cNvSpPr>
          <p:nvPr>
            <p:ph type="dt" sz="half" idx="10"/>
          </p:nvPr>
        </p:nvSpPr>
        <p:spPr/>
        <p:txBody>
          <a:bodyPr/>
          <a:lstStyle/>
          <a:p>
            <a:pPr>
              <a:defRPr/>
            </a:pPr>
            <a:fld id="{C008A362-A969-48FF-8D5B-A75ACDE9077D}"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13</a:t>
            </a:fld>
            <a:endParaRPr lang="sv-SE"/>
          </a:p>
        </p:txBody>
      </p:sp>
    </p:spTree>
    <p:extLst>
      <p:ext uri="{BB962C8B-B14F-4D97-AF65-F5344CB8AC3E}">
        <p14:creationId xmlns:p14="http://schemas.microsoft.com/office/powerpoint/2010/main" val="2098608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ubrik 1"/>
          <p:cNvSpPr>
            <a:spLocks noGrp="1"/>
          </p:cNvSpPr>
          <p:nvPr>
            <p:ph type="ctrTitle"/>
          </p:nvPr>
        </p:nvSpPr>
        <p:spPr>
          <a:xfrm>
            <a:off x="685800" y="476672"/>
            <a:ext cx="7772400" cy="1143000"/>
          </a:xfrm>
        </p:spPr>
        <p:txBody>
          <a:bodyPr/>
          <a:lstStyle/>
          <a:p>
            <a:pPr algn="ctr"/>
            <a:r>
              <a:rPr lang="sv-SE" sz="3600" dirty="0" smtClean="0"/>
              <a:t>Enkelsidig utskrift</a:t>
            </a:r>
            <a:endParaRPr lang="sv-SE" sz="1000" b="0" dirty="0" smtClean="0"/>
          </a:p>
        </p:txBody>
      </p:sp>
      <p:sp>
        <p:nvSpPr>
          <p:cNvPr id="7171" name="Underrubrik 2"/>
          <p:cNvSpPr>
            <a:spLocks noGrp="1"/>
          </p:cNvSpPr>
          <p:nvPr>
            <p:ph type="subTitle" idx="1"/>
          </p:nvPr>
        </p:nvSpPr>
        <p:spPr>
          <a:xfrm>
            <a:off x="685800" y="1785938"/>
            <a:ext cx="7815263" cy="4000500"/>
          </a:xfrm>
        </p:spPr>
        <p:txBody>
          <a:bodyPr/>
          <a:lstStyle/>
          <a:p>
            <a:r>
              <a:rPr lang="sv-SE" dirty="0" smtClean="0">
                <a:latin typeface="Arial" pitchFamily="34" charset="0"/>
              </a:rPr>
              <a:t>Alla arkivhandlingar ska skrivas ut enkelsidigt.</a:t>
            </a:r>
            <a:endParaRPr lang="sv-SE" b="1" dirty="0" smtClean="0">
              <a:latin typeface="Arial" pitchFamily="34" charset="0"/>
            </a:endParaRPr>
          </a:p>
        </p:txBody>
      </p:sp>
      <p:sp>
        <p:nvSpPr>
          <p:cNvPr id="7172" name="Platshållare för datum 3"/>
          <p:cNvSpPr>
            <a:spLocks noGrp="1"/>
          </p:cNvSpPr>
          <p:nvPr>
            <p:ph type="dt" sz="quarter" idx="10"/>
          </p:nvPr>
        </p:nvSpPr>
        <p:spPr>
          <a:noFill/>
        </p:spPr>
        <p:txBody>
          <a:bodyPr/>
          <a:lstStyle/>
          <a:p>
            <a:fld id="{9C44BF57-ECEF-43CE-9691-ABE95192915B}" type="datetime1">
              <a:rPr lang="sv-SE" smtClean="0">
                <a:latin typeface="Arial" pitchFamily="34" charset="0"/>
              </a:rPr>
              <a:t>2016-05-17</a:t>
            </a:fld>
            <a:endParaRPr lang="sv-SE" smtClean="0">
              <a:latin typeface="Arial" pitchFamily="34" charset="0"/>
            </a:endParaRPr>
          </a:p>
        </p:txBody>
      </p:sp>
      <p:sp>
        <p:nvSpPr>
          <p:cNvPr id="7173" name="Platshållare för sidfot 4"/>
          <p:cNvSpPr>
            <a:spLocks noGrp="1"/>
          </p:cNvSpPr>
          <p:nvPr>
            <p:ph type="ftr" sz="quarter" idx="11"/>
          </p:nvPr>
        </p:nvSpPr>
        <p:spPr>
          <a:noFill/>
        </p:spPr>
        <p:txBody>
          <a:bodyPr/>
          <a:lstStyle/>
          <a:p>
            <a:r>
              <a:rPr lang="sv-SE" smtClean="0">
                <a:latin typeface="Arial" pitchFamily="34" charset="0"/>
              </a:rPr>
              <a:t>Grundutbildning för arkivredogörare – fristående skolor</a:t>
            </a:r>
          </a:p>
        </p:txBody>
      </p:sp>
      <p:sp>
        <p:nvSpPr>
          <p:cNvPr id="7174" name="Platshållare för bildnummer 5"/>
          <p:cNvSpPr>
            <a:spLocks noGrp="1"/>
          </p:cNvSpPr>
          <p:nvPr>
            <p:ph type="sldNum" sz="quarter" idx="12"/>
          </p:nvPr>
        </p:nvSpPr>
        <p:spPr>
          <a:noFill/>
        </p:spPr>
        <p:txBody>
          <a:bodyPr/>
          <a:lstStyle/>
          <a:p>
            <a:fld id="{F65E835C-A826-4278-A49D-209AD0770B66}" type="slidenum">
              <a:rPr lang="sv-SE" smtClean="0">
                <a:latin typeface="Arial" pitchFamily="34" charset="0"/>
              </a:rPr>
              <a:pPr/>
              <a:t>14</a:t>
            </a:fld>
            <a:endParaRPr lang="sv-SE" smtClean="0">
              <a:latin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Platshållare för datum 3"/>
          <p:cNvSpPr>
            <a:spLocks noGrp="1"/>
          </p:cNvSpPr>
          <p:nvPr>
            <p:ph type="dt" sz="quarter" idx="10"/>
          </p:nvPr>
        </p:nvSpPr>
        <p:spPr>
          <a:noFill/>
        </p:spPr>
        <p:txBody>
          <a:bodyPr/>
          <a:lstStyle/>
          <a:p>
            <a:fld id="{052E6A69-36AF-491E-87BF-F146E0D05C23}" type="datetime1">
              <a:rPr lang="sv-SE" smtClean="0">
                <a:latin typeface="Arial" pitchFamily="34" charset="0"/>
              </a:rPr>
              <a:t>2016-05-17</a:t>
            </a:fld>
            <a:endParaRPr lang="sv-SE" smtClean="0">
              <a:latin typeface="Arial" pitchFamily="34" charset="0"/>
            </a:endParaRPr>
          </a:p>
        </p:txBody>
      </p:sp>
      <p:sp>
        <p:nvSpPr>
          <p:cNvPr id="8195" name="Platshållare för sidfot 4"/>
          <p:cNvSpPr>
            <a:spLocks noGrp="1"/>
          </p:cNvSpPr>
          <p:nvPr>
            <p:ph type="ftr" sz="quarter" idx="11"/>
          </p:nvPr>
        </p:nvSpPr>
        <p:spPr>
          <a:noFill/>
        </p:spPr>
        <p:txBody>
          <a:bodyPr/>
          <a:lstStyle/>
          <a:p>
            <a:r>
              <a:rPr lang="sv-SE" smtClean="0">
                <a:latin typeface="Arial" pitchFamily="34" charset="0"/>
              </a:rPr>
              <a:t>Grundutbildning för arkivredogörare – fristående skolor</a:t>
            </a:r>
          </a:p>
        </p:txBody>
      </p:sp>
      <p:sp>
        <p:nvSpPr>
          <p:cNvPr id="8196" name="Platshållare för bildnummer 5"/>
          <p:cNvSpPr>
            <a:spLocks noGrp="1"/>
          </p:cNvSpPr>
          <p:nvPr>
            <p:ph type="sldNum" sz="quarter" idx="12"/>
          </p:nvPr>
        </p:nvSpPr>
        <p:spPr>
          <a:noFill/>
        </p:spPr>
        <p:txBody>
          <a:bodyPr/>
          <a:lstStyle/>
          <a:p>
            <a:fld id="{B0C7C20C-CEA6-4A8A-BDF5-4AF5D1D297D9}" type="slidenum">
              <a:rPr lang="sv-SE" smtClean="0">
                <a:latin typeface="Arial" pitchFamily="34" charset="0"/>
              </a:rPr>
              <a:pPr/>
              <a:t>15</a:t>
            </a:fld>
            <a:endParaRPr lang="sv-SE" smtClean="0">
              <a:latin typeface="Arial" pitchFamily="34" charset="0"/>
            </a:endParaRPr>
          </a:p>
        </p:txBody>
      </p:sp>
      <p:sp>
        <p:nvSpPr>
          <p:cNvPr id="8197" name="Rubrik 7"/>
          <p:cNvSpPr>
            <a:spLocks noGrp="1"/>
          </p:cNvSpPr>
          <p:nvPr>
            <p:ph type="ctrTitle"/>
          </p:nvPr>
        </p:nvSpPr>
        <p:spPr>
          <a:xfrm>
            <a:off x="685800" y="260648"/>
            <a:ext cx="7772400" cy="1143000"/>
          </a:xfrm>
        </p:spPr>
        <p:txBody>
          <a:bodyPr/>
          <a:lstStyle/>
          <a:p>
            <a:pPr algn="ctr"/>
            <a:r>
              <a:rPr lang="sv-SE" sz="3600" dirty="0" smtClean="0"/>
              <a:t>Rensa bort från handlingar </a:t>
            </a:r>
            <a:br>
              <a:rPr lang="sv-SE" sz="3600" dirty="0" smtClean="0"/>
            </a:br>
            <a:r>
              <a:rPr lang="sv-SE" sz="3600" dirty="0" smtClean="0"/>
              <a:t>som ska bevaras</a:t>
            </a:r>
          </a:p>
        </p:txBody>
      </p:sp>
      <p:pic>
        <p:nvPicPr>
          <p:cNvPr id="8198" name="Picture 2" descr="I:\Digitala bilder\Dokument\Mia\Arkiv\Fo 2004-0338 MADA plastmappar\Plastmappar 2.jpg"/>
          <p:cNvPicPr>
            <a:picLocks noChangeAspect="1" noChangeArrowheads="1"/>
          </p:cNvPicPr>
          <p:nvPr/>
        </p:nvPicPr>
        <p:blipFill>
          <a:blip r:embed="rId2"/>
          <a:srcRect/>
          <a:stretch>
            <a:fillRect/>
          </a:stretch>
        </p:blipFill>
        <p:spPr bwMode="auto">
          <a:xfrm>
            <a:off x="714375" y="1772816"/>
            <a:ext cx="6929438" cy="40977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332656"/>
            <a:ext cx="7772400" cy="1143000"/>
          </a:xfrm>
        </p:spPr>
        <p:txBody>
          <a:bodyPr/>
          <a:lstStyle/>
          <a:p>
            <a:pPr algn="ctr"/>
            <a:r>
              <a:rPr lang="sv-SE" sz="3600" dirty="0" smtClean="0"/>
              <a:t>Handlingarna läggs i aktomslag</a:t>
            </a:r>
            <a:endParaRPr lang="sv-SE" sz="3600" dirty="0"/>
          </a:p>
        </p:txBody>
      </p:sp>
      <p:pic>
        <p:nvPicPr>
          <p:cNvPr id="4" name="Bildobjekt 3" descr="fyll aktomslag.JPG"/>
          <p:cNvPicPr>
            <a:picLocks noChangeAspect="1"/>
          </p:cNvPicPr>
          <p:nvPr/>
        </p:nvPicPr>
        <p:blipFill>
          <a:blip r:embed="rId2"/>
          <a:stretch>
            <a:fillRect/>
          </a:stretch>
        </p:blipFill>
        <p:spPr>
          <a:xfrm>
            <a:off x="1691680" y="1556792"/>
            <a:ext cx="5916149" cy="4437112"/>
          </a:xfrm>
          <a:prstGeom prst="rect">
            <a:avLst/>
          </a:prstGeom>
        </p:spPr>
      </p:pic>
      <p:sp>
        <p:nvSpPr>
          <p:cNvPr id="3" name="Platshållare för datum 2"/>
          <p:cNvSpPr>
            <a:spLocks noGrp="1"/>
          </p:cNvSpPr>
          <p:nvPr>
            <p:ph type="dt" sz="half" idx="10"/>
          </p:nvPr>
        </p:nvSpPr>
        <p:spPr/>
        <p:txBody>
          <a:bodyPr/>
          <a:lstStyle/>
          <a:p>
            <a:pPr>
              <a:defRPr/>
            </a:pPr>
            <a:fld id="{7B490BCD-9FB5-41A3-B7FA-1163D7272D35}"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16</a:t>
            </a:fld>
            <a:endParaRPr lang="sv-SE"/>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Platshållare för datum 3"/>
          <p:cNvSpPr>
            <a:spLocks noGrp="1"/>
          </p:cNvSpPr>
          <p:nvPr>
            <p:ph type="dt" sz="quarter" idx="10"/>
          </p:nvPr>
        </p:nvSpPr>
        <p:spPr>
          <a:noFill/>
        </p:spPr>
        <p:txBody>
          <a:bodyPr/>
          <a:lstStyle/>
          <a:p>
            <a:fld id="{3FDB2C07-2E91-4459-A875-1B009294C76C}" type="datetime1">
              <a:rPr lang="sv-SE" smtClean="0">
                <a:latin typeface="Arial" pitchFamily="34" charset="0"/>
              </a:rPr>
              <a:t>2016-05-17</a:t>
            </a:fld>
            <a:endParaRPr lang="sv-SE" smtClean="0">
              <a:latin typeface="Arial" pitchFamily="34" charset="0"/>
            </a:endParaRPr>
          </a:p>
        </p:txBody>
      </p:sp>
      <p:sp>
        <p:nvSpPr>
          <p:cNvPr id="9219" name="Platshållare för sidfot 4"/>
          <p:cNvSpPr>
            <a:spLocks noGrp="1"/>
          </p:cNvSpPr>
          <p:nvPr>
            <p:ph type="ftr" sz="quarter" idx="11"/>
          </p:nvPr>
        </p:nvSpPr>
        <p:spPr>
          <a:noFill/>
        </p:spPr>
        <p:txBody>
          <a:bodyPr/>
          <a:lstStyle/>
          <a:p>
            <a:r>
              <a:rPr lang="sv-SE" smtClean="0">
                <a:latin typeface="Arial" pitchFamily="34" charset="0"/>
              </a:rPr>
              <a:t>Grundutbildning för arkivredogörare – fristående skolor</a:t>
            </a:r>
          </a:p>
        </p:txBody>
      </p:sp>
      <p:sp>
        <p:nvSpPr>
          <p:cNvPr id="9220" name="Platshållare för bildnummer 5"/>
          <p:cNvSpPr>
            <a:spLocks noGrp="1"/>
          </p:cNvSpPr>
          <p:nvPr>
            <p:ph type="sldNum" sz="quarter" idx="12"/>
          </p:nvPr>
        </p:nvSpPr>
        <p:spPr>
          <a:noFill/>
        </p:spPr>
        <p:txBody>
          <a:bodyPr/>
          <a:lstStyle/>
          <a:p>
            <a:fld id="{68A43236-DAE5-4382-B91D-7CBFB62BA766}" type="slidenum">
              <a:rPr lang="sv-SE" smtClean="0">
                <a:latin typeface="Arial" pitchFamily="34" charset="0"/>
              </a:rPr>
              <a:pPr/>
              <a:t>17</a:t>
            </a:fld>
            <a:endParaRPr lang="sv-SE" smtClean="0">
              <a:latin typeface="Arial" pitchFamily="34" charset="0"/>
            </a:endParaRPr>
          </a:p>
        </p:txBody>
      </p:sp>
      <p:sp>
        <p:nvSpPr>
          <p:cNvPr id="9221" name="Underrubrik 6"/>
          <p:cNvSpPr>
            <a:spLocks noGrp="1"/>
          </p:cNvSpPr>
          <p:nvPr>
            <p:ph type="subTitle" idx="1"/>
          </p:nvPr>
        </p:nvSpPr>
        <p:spPr>
          <a:xfrm>
            <a:off x="6143625" y="1714500"/>
            <a:ext cx="2671763" cy="3352800"/>
          </a:xfrm>
        </p:spPr>
        <p:txBody>
          <a:bodyPr/>
          <a:lstStyle/>
          <a:p>
            <a:r>
              <a:rPr lang="sv-SE" dirty="0" smtClean="0">
                <a:latin typeface="Arial" pitchFamily="34" charset="0"/>
              </a:rPr>
              <a:t>Skriv med bläckpenna (</a:t>
            </a:r>
            <a:r>
              <a:rPr lang="sv-SE" dirty="0" err="1" smtClean="0">
                <a:latin typeface="Arial" pitchFamily="34" charset="0"/>
              </a:rPr>
              <a:t>SvA</a:t>
            </a:r>
            <a:r>
              <a:rPr lang="sv-SE" dirty="0" smtClean="0">
                <a:latin typeface="Arial" pitchFamily="34" charset="0"/>
              </a:rPr>
              <a:t>)</a:t>
            </a:r>
            <a:br>
              <a:rPr lang="sv-SE" dirty="0" smtClean="0">
                <a:latin typeface="Arial" pitchFamily="34" charset="0"/>
              </a:rPr>
            </a:br>
            <a:r>
              <a:rPr lang="sv-SE" dirty="0" smtClean="0">
                <a:latin typeface="Arial" pitchFamily="34" charset="0"/>
              </a:rPr>
              <a:t>på aktomslagets </a:t>
            </a:r>
            <a:br>
              <a:rPr lang="sv-SE" dirty="0" smtClean="0">
                <a:latin typeface="Arial" pitchFamily="34" charset="0"/>
              </a:rPr>
            </a:br>
            <a:r>
              <a:rPr lang="sv-SE" dirty="0" smtClean="0">
                <a:latin typeface="Arial" pitchFamily="34" charset="0"/>
              </a:rPr>
              <a:t>övre vänstra hörn</a:t>
            </a:r>
          </a:p>
          <a:p>
            <a:endParaRPr lang="sv-SE" dirty="0" smtClean="0">
              <a:latin typeface="Arial" pitchFamily="34" charset="0"/>
            </a:endParaRPr>
          </a:p>
          <a:p>
            <a:r>
              <a:rPr lang="sv-SE" dirty="0" smtClean="0">
                <a:latin typeface="Arial" pitchFamily="34" charset="0"/>
              </a:rPr>
              <a:t>Aktomslagets</a:t>
            </a:r>
            <a:br>
              <a:rPr lang="sv-SE" dirty="0" smtClean="0">
                <a:latin typeface="Arial" pitchFamily="34" charset="0"/>
              </a:rPr>
            </a:br>
            <a:r>
              <a:rPr lang="sv-SE" dirty="0" smtClean="0">
                <a:latin typeface="Arial" pitchFamily="34" charset="0"/>
              </a:rPr>
              <a:t>öppning till höger</a:t>
            </a:r>
          </a:p>
        </p:txBody>
      </p:sp>
      <p:sp>
        <p:nvSpPr>
          <p:cNvPr id="9222" name="Rubrik 7"/>
          <p:cNvSpPr>
            <a:spLocks noGrp="1"/>
          </p:cNvSpPr>
          <p:nvPr>
            <p:ph type="ctrTitle"/>
          </p:nvPr>
        </p:nvSpPr>
        <p:spPr>
          <a:xfrm>
            <a:off x="685800" y="476672"/>
            <a:ext cx="7772400" cy="1143000"/>
          </a:xfrm>
        </p:spPr>
        <p:txBody>
          <a:bodyPr/>
          <a:lstStyle/>
          <a:p>
            <a:pPr algn="ctr"/>
            <a:r>
              <a:rPr lang="sv-SE" sz="3600" dirty="0" smtClean="0"/>
              <a:t>Så skriver man på aktomslaget</a:t>
            </a:r>
          </a:p>
        </p:txBody>
      </p:sp>
      <p:pic>
        <p:nvPicPr>
          <p:cNvPr id="3" name="Bildobjekt 2"/>
          <p:cNvPicPr>
            <a:picLocks noChangeAspect="1"/>
          </p:cNvPicPr>
          <p:nvPr/>
        </p:nvPicPr>
        <p:blipFill rotWithShape="1">
          <a:blip r:embed="rId2">
            <a:extLst>
              <a:ext uri="{28A0092B-C50C-407E-A947-70E740481C1C}">
                <a14:useLocalDpi xmlns:a14="http://schemas.microsoft.com/office/drawing/2010/main" val="0"/>
              </a:ext>
            </a:extLst>
          </a:blip>
          <a:srcRect l="24800" r="29000"/>
          <a:stretch/>
        </p:blipFill>
        <p:spPr>
          <a:xfrm rot="5400000">
            <a:off x="1162446" y="944067"/>
            <a:ext cx="4308997" cy="524641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bwMode="auto">
          <a:xfrm>
            <a:off x="720725" y="116632"/>
            <a:ext cx="7019627" cy="1028144"/>
          </a:xfrm>
          <a:noFill/>
          <a:ln>
            <a:miter lim="800000"/>
            <a:headEnd/>
            <a:tailEnd/>
          </a:ln>
        </p:spPr>
        <p:txBody>
          <a:bodyPr vert="horz" wrap="square" lIns="90488" tIns="44450" rIns="90488" bIns="44450" numCol="1" anchorCtr="0" compatLnSpc="1">
            <a:prstTxWarp prst="textNoShape">
              <a:avLst/>
            </a:prstTxWarp>
          </a:bodyPr>
          <a:lstStyle/>
          <a:p>
            <a:pPr algn="ctr" eaLnBrk="1" hangingPunct="1"/>
            <a:r>
              <a:rPr lang="sv-SE" sz="3600" dirty="0" smtClean="0">
                <a:latin typeface="Georgia" panose="02040502050405020303" pitchFamily="18" charset="0"/>
                <a:ea typeface="ＭＳ Ｐゴシック" pitchFamily="34" charset="-128"/>
                <a:cs typeface="Arial" pitchFamily="34" charset="0"/>
              </a:rPr>
              <a:t>Exempel märkning omslag</a:t>
            </a:r>
            <a:br>
              <a:rPr lang="sv-SE" sz="3600" dirty="0" smtClean="0">
                <a:latin typeface="Georgia" panose="02040502050405020303" pitchFamily="18" charset="0"/>
                <a:ea typeface="ＭＳ Ｐゴシック" pitchFamily="34" charset="-128"/>
                <a:cs typeface="Arial" pitchFamily="34" charset="0"/>
              </a:rPr>
            </a:br>
            <a:r>
              <a:rPr lang="sv-SE" sz="3600" dirty="0" smtClean="0">
                <a:latin typeface="Georgia" panose="02040502050405020303" pitchFamily="18" charset="0"/>
                <a:ea typeface="ＭＳ Ｐゴシック" pitchFamily="34" charset="-128"/>
                <a:cs typeface="Arial" pitchFamily="34" charset="0"/>
              </a:rPr>
              <a:t>för grundskola</a:t>
            </a:r>
            <a:r>
              <a:rPr lang="sv-SE" sz="2400" dirty="0" smtClean="0">
                <a:latin typeface="Arial" pitchFamily="34" charset="0"/>
                <a:ea typeface="ＭＳ Ｐゴシック" pitchFamily="34" charset="-128"/>
                <a:cs typeface="Arial" pitchFamily="34" charset="0"/>
              </a:rPr>
              <a:t/>
            </a:r>
            <a:br>
              <a:rPr lang="sv-SE" sz="2400" dirty="0" smtClean="0">
                <a:latin typeface="Arial" pitchFamily="34" charset="0"/>
                <a:ea typeface="ＭＳ Ｐゴシック" pitchFamily="34" charset="-128"/>
                <a:cs typeface="Arial" pitchFamily="34" charset="0"/>
              </a:rPr>
            </a:br>
            <a:r>
              <a:rPr lang="sv-SE" sz="1800" dirty="0" smtClean="0">
                <a:latin typeface="Georgia" panose="02040502050405020303" pitchFamily="18" charset="0"/>
                <a:ea typeface="ＭＳ Ｐゴシック" pitchFamily="34" charset="-128"/>
                <a:cs typeface="Arial" pitchFamily="34" charset="0"/>
              </a:rPr>
              <a:t>Märkningen ska spegla innehållet i akten.</a:t>
            </a:r>
          </a:p>
        </p:txBody>
      </p:sp>
      <p:sp>
        <p:nvSpPr>
          <p:cNvPr id="34819" name="Rectangle 3"/>
          <p:cNvSpPr>
            <a:spLocks noChangeArrowheads="1"/>
          </p:cNvSpPr>
          <p:nvPr/>
        </p:nvSpPr>
        <p:spPr bwMode="auto">
          <a:xfrm>
            <a:off x="899592" y="2633464"/>
            <a:ext cx="3343315" cy="1371600"/>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34823" name="Text Box 7"/>
          <p:cNvSpPr txBox="1">
            <a:spLocks noChangeArrowheads="1"/>
          </p:cNvSpPr>
          <p:nvPr/>
        </p:nvSpPr>
        <p:spPr bwMode="auto">
          <a:xfrm>
            <a:off x="836293" y="2177056"/>
            <a:ext cx="1146468" cy="369332"/>
          </a:xfrm>
          <a:prstGeom prst="rect">
            <a:avLst/>
          </a:prstGeom>
          <a:noFill/>
          <a:ln w="12700">
            <a:noFill/>
            <a:miter lim="800000"/>
            <a:headEnd/>
            <a:tailEnd/>
          </a:ln>
        </p:spPr>
        <p:txBody>
          <a:bodyPr wrap="none">
            <a:spAutoFit/>
          </a:bodyPr>
          <a:lstStyle/>
          <a:p>
            <a:pPr eaLnBrk="0" hangingPunct="0"/>
            <a:r>
              <a:rPr lang="sv-SE" dirty="0" smtClean="0"/>
              <a:t>Slutbetyg</a:t>
            </a:r>
            <a:endParaRPr lang="sv-SE" dirty="0"/>
          </a:p>
        </p:txBody>
      </p:sp>
      <p:sp>
        <p:nvSpPr>
          <p:cNvPr id="34827" name="Text Box 11"/>
          <p:cNvSpPr txBox="1">
            <a:spLocks noChangeArrowheads="1"/>
          </p:cNvSpPr>
          <p:nvPr/>
        </p:nvSpPr>
        <p:spPr bwMode="auto">
          <a:xfrm>
            <a:off x="899592" y="2705472"/>
            <a:ext cx="3343315" cy="646331"/>
          </a:xfrm>
          <a:prstGeom prst="rect">
            <a:avLst/>
          </a:prstGeom>
          <a:noFill/>
          <a:ln w="9525">
            <a:noFill/>
            <a:miter lim="800000"/>
            <a:headEnd/>
            <a:tailEnd/>
          </a:ln>
        </p:spPr>
        <p:txBody>
          <a:bodyPr wrap="square">
            <a:spAutoFit/>
          </a:bodyPr>
          <a:lstStyle/>
          <a:p>
            <a:r>
              <a:rPr lang="sv-SE" dirty="0" smtClean="0"/>
              <a:t>Slutbetyg åk 9</a:t>
            </a:r>
          </a:p>
          <a:p>
            <a:r>
              <a:rPr lang="sv-SE" dirty="0" smtClean="0"/>
              <a:t>Födelsedatum: 950101-951231</a:t>
            </a:r>
            <a:endParaRPr lang="sv-SE" dirty="0"/>
          </a:p>
        </p:txBody>
      </p:sp>
      <p:sp>
        <p:nvSpPr>
          <p:cNvPr id="2" name="Platshållare för datum 1"/>
          <p:cNvSpPr>
            <a:spLocks noGrp="1"/>
          </p:cNvSpPr>
          <p:nvPr>
            <p:ph type="dt" sz="half" idx="10"/>
          </p:nvPr>
        </p:nvSpPr>
        <p:spPr/>
        <p:txBody>
          <a:bodyPr/>
          <a:lstStyle/>
          <a:p>
            <a:pPr>
              <a:defRPr/>
            </a:pPr>
            <a:fld id="{B49CEF91-D374-480A-AC6E-7BB2AB126DA1}" type="datetime1">
              <a:rPr lang="sv-SE" smtClean="0"/>
              <a:t>2016-05-17</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4" name="Platshållare för bildnummer 3"/>
          <p:cNvSpPr>
            <a:spLocks noGrp="1"/>
          </p:cNvSpPr>
          <p:nvPr>
            <p:ph type="sldNum" sz="quarter" idx="12"/>
          </p:nvPr>
        </p:nvSpPr>
        <p:spPr/>
        <p:txBody>
          <a:bodyPr/>
          <a:lstStyle/>
          <a:p>
            <a:pPr>
              <a:defRPr/>
            </a:pPr>
            <a:fld id="{8ABCE842-4D70-47C4-BAC0-B9F3296AB7AB}" type="slidenum">
              <a:rPr lang="sv-SE" smtClean="0"/>
              <a:pPr>
                <a:defRPr/>
              </a:pPr>
              <a:t>18</a:t>
            </a:fld>
            <a:endParaRPr lang="sv-SE" dirty="0"/>
          </a:p>
        </p:txBody>
      </p:sp>
      <p:sp>
        <p:nvSpPr>
          <p:cNvPr id="18" name="Text Box 10"/>
          <p:cNvSpPr txBox="1">
            <a:spLocks noChangeArrowheads="1"/>
          </p:cNvSpPr>
          <p:nvPr/>
        </p:nvSpPr>
        <p:spPr bwMode="auto">
          <a:xfrm>
            <a:off x="4730699" y="1916832"/>
            <a:ext cx="2941460" cy="646331"/>
          </a:xfrm>
          <a:prstGeom prst="rect">
            <a:avLst/>
          </a:prstGeom>
          <a:noFill/>
          <a:ln w="12700">
            <a:noFill/>
            <a:miter lim="800000"/>
            <a:headEnd/>
            <a:tailEnd/>
          </a:ln>
        </p:spPr>
        <p:txBody>
          <a:bodyPr wrap="square">
            <a:spAutoFit/>
          </a:bodyPr>
          <a:lstStyle/>
          <a:p>
            <a:pPr eaLnBrk="0" hangingPunct="0"/>
            <a:r>
              <a:rPr lang="sv-SE" dirty="0" smtClean="0"/>
              <a:t>Betygskataloger klassvis alternativt ämnesvis</a:t>
            </a:r>
            <a:endParaRPr lang="sv-SE" dirty="0"/>
          </a:p>
        </p:txBody>
      </p:sp>
      <p:sp>
        <p:nvSpPr>
          <p:cNvPr id="19" name="Rectangle 3"/>
          <p:cNvSpPr>
            <a:spLocks noChangeArrowheads="1"/>
          </p:cNvSpPr>
          <p:nvPr/>
        </p:nvSpPr>
        <p:spPr bwMode="auto">
          <a:xfrm>
            <a:off x="4829085" y="2599218"/>
            <a:ext cx="3343315" cy="1371600"/>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21" name="Text Box 11"/>
          <p:cNvSpPr txBox="1">
            <a:spLocks noChangeArrowheads="1"/>
          </p:cNvSpPr>
          <p:nvPr/>
        </p:nvSpPr>
        <p:spPr bwMode="auto">
          <a:xfrm>
            <a:off x="4829085" y="2720908"/>
            <a:ext cx="3343315" cy="923330"/>
          </a:xfrm>
          <a:prstGeom prst="rect">
            <a:avLst/>
          </a:prstGeom>
          <a:noFill/>
          <a:ln w="9525">
            <a:noFill/>
            <a:miter lim="800000"/>
            <a:headEnd/>
            <a:tailEnd/>
          </a:ln>
        </p:spPr>
        <p:txBody>
          <a:bodyPr wrap="square">
            <a:spAutoFit/>
          </a:bodyPr>
          <a:lstStyle/>
          <a:p>
            <a:r>
              <a:rPr lang="sv-SE" dirty="0" smtClean="0"/>
              <a:t>Nya Munken</a:t>
            </a:r>
          </a:p>
          <a:p>
            <a:r>
              <a:rPr lang="sv-SE" dirty="0" smtClean="0"/>
              <a:t>Klass 9a</a:t>
            </a:r>
          </a:p>
          <a:p>
            <a:r>
              <a:rPr lang="sv-SE" dirty="0" smtClean="0"/>
              <a:t>VT 2015</a:t>
            </a:r>
            <a:endParaRPr lang="sv-SE" dirty="0"/>
          </a:p>
        </p:txBody>
      </p:sp>
    </p:spTree>
    <p:extLst>
      <p:ext uri="{BB962C8B-B14F-4D97-AF65-F5344CB8AC3E}">
        <p14:creationId xmlns:p14="http://schemas.microsoft.com/office/powerpoint/2010/main" val="108953155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bwMode="auto">
          <a:xfrm>
            <a:off x="720725" y="116632"/>
            <a:ext cx="7019627" cy="1028144"/>
          </a:xfrm>
          <a:noFill/>
          <a:ln>
            <a:miter lim="800000"/>
            <a:headEnd/>
            <a:tailEnd/>
          </a:ln>
        </p:spPr>
        <p:txBody>
          <a:bodyPr vert="horz" wrap="square" lIns="90488" tIns="44450" rIns="90488" bIns="44450" numCol="1" anchorCtr="0" compatLnSpc="1">
            <a:prstTxWarp prst="textNoShape">
              <a:avLst/>
            </a:prstTxWarp>
          </a:bodyPr>
          <a:lstStyle/>
          <a:p>
            <a:pPr algn="ctr" eaLnBrk="1" hangingPunct="1"/>
            <a:r>
              <a:rPr lang="sv-SE" sz="3600" dirty="0" smtClean="0">
                <a:latin typeface="Georgia" panose="02040502050405020303" pitchFamily="18" charset="0"/>
                <a:ea typeface="ＭＳ Ｐゴシック" pitchFamily="34" charset="-128"/>
                <a:cs typeface="Arial" pitchFamily="34" charset="0"/>
              </a:rPr>
              <a:t>Exempel märkning omslag</a:t>
            </a:r>
            <a:br>
              <a:rPr lang="sv-SE" sz="3600" dirty="0" smtClean="0">
                <a:latin typeface="Georgia" panose="02040502050405020303" pitchFamily="18" charset="0"/>
                <a:ea typeface="ＭＳ Ｐゴシック" pitchFamily="34" charset="-128"/>
                <a:cs typeface="Arial" pitchFamily="34" charset="0"/>
              </a:rPr>
            </a:br>
            <a:r>
              <a:rPr lang="sv-SE" sz="3600" dirty="0" smtClean="0">
                <a:latin typeface="Georgia" panose="02040502050405020303" pitchFamily="18" charset="0"/>
                <a:ea typeface="ＭＳ Ｐゴシック" pitchFamily="34" charset="-128"/>
                <a:cs typeface="Arial" pitchFamily="34" charset="0"/>
              </a:rPr>
              <a:t>för gymnasiet</a:t>
            </a:r>
            <a:r>
              <a:rPr lang="sv-SE" sz="2400" dirty="0" smtClean="0">
                <a:latin typeface="Arial" pitchFamily="34" charset="0"/>
                <a:ea typeface="ＭＳ Ｐゴシック" pitchFamily="34" charset="-128"/>
                <a:cs typeface="Arial" pitchFamily="34" charset="0"/>
              </a:rPr>
              <a:t/>
            </a:r>
            <a:br>
              <a:rPr lang="sv-SE" sz="2400" dirty="0" smtClean="0">
                <a:latin typeface="Arial" pitchFamily="34" charset="0"/>
                <a:ea typeface="ＭＳ Ｐゴシック" pitchFamily="34" charset="-128"/>
                <a:cs typeface="Arial" pitchFamily="34" charset="0"/>
              </a:rPr>
            </a:br>
            <a:r>
              <a:rPr lang="sv-SE" sz="1800" dirty="0" smtClean="0">
                <a:latin typeface="Georgia" panose="02040502050405020303" pitchFamily="18" charset="0"/>
                <a:ea typeface="ＭＳ Ｐゴシック" pitchFamily="34" charset="-128"/>
                <a:cs typeface="Arial" pitchFamily="34" charset="0"/>
              </a:rPr>
              <a:t>Märkningen ska spegla innehållet i akten.</a:t>
            </a:r>
          </a:p>
        </p:txBody>
      </p:sp>
      <p:sp>
        <p:nvSpPr>
          <p:cNvPr id="34819" name="Rectangle 3"/>
          <p:cNvSpPr>
            <a:spLocks noChangeArrowheads="1"/>
          </p:cNvSpPr>
          <p:nvPr/>
        </p:nvSpPr>
        <p:spPr bwMode="auto">
          <a:xfrm>
            <a:off x="899592" y="2276872"/>
            <a:ext cx="3343315" cy="1371600"/>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34821" name="Rectangle 5"/>
          <p:cNvSpPr>
            <a:spLocks noChangeArrowheads="1"/>
          </p:cNvSpPr>
          <p:nvPr/>
        </p:nvSpPr>
        <p:spPr bwMode="auto">
          <a:xfrm>
            <a:off x="836293" y="4653136"/>
            <a:ext cx="3406614" cy="1379629"/>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34823" name="Text Box 7"/>
          <p:cNvSpPr txBox="1">
            <a:spLocks noChangeArrowheads="1"/>
          </p:cNvSpPr>
          <p:nvPr/>
        </p:nvSpPr>
        <p:spPr bwMode="auto">
          <a:xfrm>
            <a:off x="836293" y="1820464"/>
            <a:ext cx="1146468" cy="369332"/>
          </a:xfrm>
          <a:prstGeom prst="rect">
            <a:avLst/>
          </a:prstGeom>
          <a:noFill/>
          <a:ln w="12700">
            <a:noFill/>
            <a:miter lim="800000"/>
            <a:headEnd/>
            <a:tailEnd/>
          </a:ln>
        </p:spPr>
        <p:txBody>
          <a:bodyPr wrap="none">
            <a:spAutoFit/>
          </a:bodyPr>
          <a:lstStyle/>
          <a:p>
            <a:pPr eaLnBrk="0" hangingPunct="0"/>
            <a:r>
              <a:rPr lang="sv-SE" dirty="0" smtClean="0"/>
              <a:t>Slutbetyg</a:t>
            </a:r>
            <a:endParaRPr lang="sv-SE" dirty="0"/>
          </a:p>
        </p:txBody>
      </p:sp>
      <p:sp>
        <p:nvSpPr>
          <p:cNvPr id="34825" name="Text Box 9"/>
          <p:cNvSpPr txBox="1">
            <a:spLocks noChangeArrowheads="1"/>
          </p:cNvSpPr>
          <p:nvPr/>
        </p:nvSpPr>
        <p:spPr bwMode="auto">
          <a:xfrm>
            <a:off x="836293" y="4191901"/>
            <a:ext cx="2619628" cy="369332"/>
          </a:xfrm>
          <a:prstGeom prst="rect">
            <a:avLst/>
          </a:prstGeom>
          <a:noFill/>
          <a:ln w="12700">
            <a:noFill/>
            <a:miter lim="800000"/>
            <a:headEnd/>
            <a:tailEnd/>
          </a:ln>
        </p:spPr>
        <p:txBody>
          <a:bodyPr wrap="none">
            <a:spAutoFit/>
          </a:bodyPr>
          <a:lstStyle/>
          <a:p>
            <a:pPr eaLnBrk="0" hangingPunct="0"/>
            <a:r>
              <a:rPr lang="sv-SE" dirty="0" smtClean="0"/>
              <a:t>Betygssammanställning</a:t>
            </a:r>
            <a:endParaRPr lang="sv-SE" dirty="0"/>
          </a:p>
        </p:txBody>
      </p:sp>
      <p:sp>
        <p:nvSpPr>
          <p:cNvPr id="34827" name="Text Box 11"/>
          <p:cNvSpPr txBox="1">
            <a:spLocks noChangeArrowheads="1"/>
          </p:cNvSpPr>
          <p:nvPr/>
        </p:nvSpPr>
        <p:spPr bwMode="auto">
          <a:xfrm>
            <a:off x="899592" y="2348880"/>
            <a:ext cx="3343315" cy="646331"/>
          </a:xfrm>
          <a:prstGeom prst="rect">
            <a:avLst/>
          </a:prstGeom>
          <a:noFill/>
          <a:ln w="9525">
            <a:noFill/>
            <a:miter lim="800000"/>
            <a:headEnd/>
            <a:tailEnd/>
          </a:ln>
        </p:spPr>
        <p:txBody>
          <a:bodyPr wrap="square">
            <a:spAutoFit/>
          </a:bodyPr>
          <a:lstStyle/>
          <a:p>
            <a:r>
              <a:rPr lang="sv-SE" dirty="0" smtClean="0"/>
              <a:t>Slutbetyg åk 3</a:t>
            </a:r>
          </a:p>
          <a:p>
            <a:r>
              <a:rPr lang="sv-SE" dirty="0" smtClean="0"/>
              <a:t>Födelsedatum: 950101-951231</a:t>
            </a:r>
            <a:endParaRPr lang="sv-SE" dirty="0"/>
          </a:p>
        </p:txBody>
      </p:sp>
      <p:sp>
        <p:nvSpPr>
          <p:cNvPr id="34829" name="Text Box 13"/>
          <p:cNvSpPr txBox="1">
            <a:spLocks noChangeArrowheads="1"/>
          </p:cNvSpPr>
          <p:nvPr/>
        </p:nvSpPr>
        <p:spPr bwMode="auto">
          <a:xfrm>
            <a:off x="906015" y="4754527"/>
            <a:ext cx="2729881" cy="978729"/>
          </a:xfrm>
          <a:prstGeom prst="rect">
            <a:avLst/>
          </a:prstGeom>
          <a:noFill/>
          <a:ln w="9525">
            <a:noFill/>
            <a:miter lim="800000"/>
            <a:headEnd/>
            <a:tailEnd/>
          </a:ln>
        </p:spPr>
        <p:txBody>
          <a:bodyPr wrap="square">
            <a:spAutoFit/>
          </a:bodyPr>
          <a:lstStyle/>
          <a:p>
            <a:pPr eaLnBrk="0" hangingPunct="0">
              <a:spcBef>
                <a:spcPct val="20000"/>
              </a:spcBef>
            </a:pPr>
            <a:r>
              <a:rPr lang="sv-SE" dirty="0" smtClean="0"/>
              <a:t>John Bauer </a:t>
            </a:r>
            <a:r>
              <a:rPr lang="sv-SE" dirty="0"/>
              <a:t>G</a:t>
            </a:r>
            <a:r>
              <a:rPr lang="sv-SE" dirty="0" smtClean="0"/>
              <a:t>ymnasium</a:t>
            </a:r>
          </a:p>
          <a:p>
            <a:pPr eaLnBrk="0" hangingPunct="0">
              <a:spcBef>
                <a:spcPct val="20000"/>
              </a:spcBef>
            </a:pPr>
            <a:r>
              <a:rPr lang="sv-SE" dirty="0" smtClean="0"/>
              <a:t>VT 2015</a:t>
            </a:r>
            <a:endParaRPr lang="sv-SE" sz="1400" dirty="0"/>
          </a:p>
          <a:p>
            <a:endParaRPr lang="sv-SE" dirty="0"/>
          </a:p>
        </p:txBody>
      </p:sp>
      <p:sp>
        <p:nvSpPr>
          <p:cNvPr id="2" name="Platshållare för datum 1"/>
          <p:cNvSpPr>
            <a:spLocks noGrp="1"/>
          </p:cNvSpPr>
          <p:nvPr>
            <p:ph type="dt" sz="half" idx="10"/>
          </p:nvPr>
        </p:nvSpPr>
        <p:spPr/>
        <p:txBody>
          <a:bodyPr/>
          <a:lstStyle/>
          <a:p>
            <a:pPr>
              <a:defRPr/>
            </a:pPr>
            <a:fld id="{AFC84131-D172-4600-AF54-D782317B8585}" type="datetime1">
              <a:rPr lang="sv-SE" smtClean="0"/>
              <a:t>2016-05-17</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4" name="Platshållare för bildnummer 3"/>
          <p:cNvSpPr>
            <a:spLocks noGrp="1"/>
          </p:cNvSpPr>
          <p:nvPr>
            <p:ph type="sldNum" sz="quarter" idx="12"/>
          </p:nvPr>
        </p:nvSpPr>
        <p:spPr/>
        <p:txBody>
          <a:bodyPr/>
          <a:lstStyle/>
          <a:p>
            <a:pPr>
              <a:defRPr/>
            </a:pPr>
            <a:fld id="{8ABCE842-4D70-47C4-BAC0-B9F3296AB7AB}" type="slidenum">
              <a:rPr lang="sv-SE" smtClean="0"/>
              <a:pPr>
                <a:defRPr/>
              </a:pPr>
              <a:t>19</a:t>
            </a:fld>
            <a:endParaRPr lang="sv-SE" dirty="0"/>
          </a:p>
        </p:txBody>
      </p:sp>
      <p:sp>
        <p:nvSpPr>
          <p:cNvPr id="18" name="Text Box 10"/>
          <p:cNvSpPr txBox="1">
            <a:spLocks noChangeArrowheads="1"/>
          </p:cNvSpPr>
          <p:nvPr/>
        </p:nvSpPr>
        <p:spPr bwMode="auto">
          <a:xfrm>
            <a:off x="4510860" y="1820464"/>
            <a:ext cx="1810111" cy="369332"/>
          </a:xfrm>
          <a:prstGeom prst="rect">
            <a:avLst/>
          </a:prstGeom>
          <a:noFill/>
          <a:ln w="12700">
            <a:noFill/>
            <a:miter lim="800000"/>
            <a:headEnd/>
            <a:tailEnd/>
          </a:ln>
        </p:spPr>
        <p:txBody>
          <a:bodyPr wrap="none">
            <a:spAutoFit/>
          </a:bodyPr>
          <a:lstStyle/>
          <a:p>
            <a:pPr eaLnBrk="0" hangingPunct="0"/>
            <a:r>
              <a:rPr lang="sv-SE" dirty="0" smtClean="0"/>
              <a:t>Betygskataloger</a:t>
            </a:r>
            <a:endParaRPr lang="sv-SE" dirty="0"/>
          </a:p>
        </p:txBody>
      </p:sp>
      <p:sp>
        <p:nvSpPr>
          <p:cNvPr id="19" name="Rectangle 3"/>
          <p:cNvSpPr>
            <a:spLocks noChangeArrowheads="1"/>
          </p:cNvSpPr>
          <p:nvPr/>
        </p:nvSpPr>
        <p:spPr bwMode="auto">
          <a:xfrm>
            <a:off x="4469045" y="2276872"/>
            <a:ext cx="3343315" cy="1371600"/>
          </a:xfrm>
          <a:prstGeom prst="rect">
            <a:avLst/>
          </a:prstGeom>
          <a:noFill/>
          <a:ln w="25400">
            <a:solidFill>
              <a:schemeClr val="tx1"/>
            </a:solidFill>
            <a:miter lim="800000"/>
            <a:headEnd/>
            <a:tailEnd/>
          </a:ln>
        </p:spPr>
        <p:txBody>
          <a:bodyPr wrap="none" lIns="90488" tIns="44450" rIns="90488" bIns="44450" anchor="ctr"/>
          <a:lstStyle/>
          <a:p>
            <a:pPr eaLnBrk="0" hangingPunct="0">
              <a:spcBef>
                <a:spcPct val="20000"/>
              </a:spcBef>
            </a:pPr>
            <a:endParaRPr lang="sv-SE" sz="1400"/>
          </a:p>
        </p:txBody>
      </p:sp>
      <p:sp>
        <p:nvSpPr>
          <p:cNvPr id="21" name="Text Box 11"/>
          <p:cNvSpPr txBox="1">
            <a:spLocks noChangeArrowheads="1"/>
          </p:cNvSpPr>
          <p:nvPr/>
        </p:nvSpPr>
        <p:spPr bwMode="auto">
          <a:xfrm>
            <a:off x="4469044" y="2330370"/>
            <a:ext cx="3343315" cy="646331"/>
          </a:xfrm>
          <a:prstGeom prst="rect">
            <a:avLst/>
          </a:prstGeom>
          <a:noFill/>
          <a:ln w="9525">
            <a:noFill/>
            <a:miter lim="800000"/>
            <a:headEnd/>
            <a:tailEnd/>
          </a:ln>
        </p:spPr>
        <p:txBody>
          <a:bodyPr wrap="square">
            <a:spAutoFit/>
          </a:bodyPr>
          <a:lstStyle/>
          <a:p>
            <a:r>
              <a:rPr lang="sv-SE" dirty="0" smtClean="0"/>
              <a:t>Administration</a:t>
            </a:r>
          </a:p>
          <a:p>
            <a:r>
              <a:rPr lang="sv-SE" dirty="0" smtClean="0"/>
              <a:t>2015</a:t>
            </a:r>
            <a:endParaRPr lang="sv-SE" dirty="0"/>
          </a:p>
        </p:txBody>
      </p:sp>
    </p:spTree>
    <p:extLst>
      <p:ext uri="{BB962C8B-B14F-4D97-AF65-F5344CB8AC3E}">
        <p14:creationId xmlns:p14="http://schemas.microsoft.com/office/powerpoint/2010/main" val="377993693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11560" y="2025650"/>
            <a:ext cx="7772400" cy="1143000"/>
          </a:xfrm>
        </p:spPr>
        <p:txBody>
          <a:bodyPr/>
          <a:lstStyle/>
          <a:p>
            <a:pPr algn="ctr"/>
            <a:r>
              <a:rPr lang="sv-SE" dirty="0" smtClean="0"/>
              <a:t>Varför arkiverar vi?</a:t>
            </a:r>
            <a:endParaRPr lang="sv-SE" dirty="0"/>
          </a:p>
        </p:txBody>
      </p:sp>
      <p:sp>
        <p:nvSpPr>
          <p:cNvPr id="4" name="Platshållare för datum 3"/>
          <p:cNvSpPr>
            <a:spLocks noGrp="1"/>
          </p:cNvSpPr>
          <p:nvPr>
            <p:ph type="dt" sz="half" idx="10"/>
          </p:nvPr>
        </p:nvSpPr>
        <p:spPr/>
        <p:txBody>
          <a:bodyPr/>
          <a:lstStyle/>
          <a:p>
            <a:pPr>
              <a:defRPr/>
            </a:pPr>
            <a:fld id="{6E530E9A-FEEC-4B63-9EF8-311E6AAB457F}"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2</a:t>
            </a:fld>
            <a:endParaRPr lang="sv-SE"/>
          </a:p>
        </p:txBody>
      </p:sp>
    </p:spTree>
    <p:extLst>
      <p:ext uri="{BB962C8B-B14F-4D97-AF65-F5344CB8AC3E}">
        <p14:creationId xmlns:p14="http://schemas.microsoft.com/office/powerpoint/2010/main" val="3100535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tshållare för datum 3"/>
          <p:cNvSpPr>
            <a:spLocks noGrp="1"/>
          </p:cNvSpPr>
          <p:nvPr>
            <p:ph type="dt" sz="quarter" idx="10"/>
          </p:nvPr>
        </p:nvSpPr>
        <p:spPr>
          <a:noFill/>
        </p:spPr>
        <p:txBody>
          <a:bodyPr/>
          <a:lstStyle/>
          <a:p>
            <a:fld id="{7D7263AA-D31B-4892-AFC7-DB3119E3ACC5}" type="datetime1">
              <a:rPr lang="sv-SE" smtClean="0">
                <a:latin typeface="Arial" pitchFamily="34" charset="0"/>
              </a:rPr>
              <a:t>2016-05-17</a:t>
            </a:fld>
            <a:endParaRPr lang="sv-SE" smtClean="0">
              <a:latin typeface="Arial" pitchFamily="34" charset="0"/>
            </a:endParaRPr>
          </a:p>
        </p:txBody>
      </p:sp>
      <p:sp>
        <p:nvSpPr>
          <p:cNvPr id="10243" name="Platshållare för sidfot 4"/>
          <p:cNvSpPr>
            <a:spLocks noGrp="1"/>
          </p:cNvSpPr>
          <p:nvPr>
            <p:ph type="ftr" sz="quarter" idx="11"/>
          </p:nvPr>
        </p:nvSpPr>
        <p:spPr>
          <a:noFill/>
        </p:spPr>
        <p:txBody>
          <a:bodyPr/>
          <a:lstStyle/>
          <a:p>
            <a:r>
              <a:rPr lang="sv-SE" smtClean="0">
                <a:latin typeface="Arial" pitchFamily="34" charset="0"/>
              </a:rPr>
              <a:t>Grundutbildning för arkivredogörare – fristående skolor</a:t>
            </a:r>
          </a:p>
        </p:txBody>
      </p:sp>
      <p:sp>
        <p:nvSpPr>
          <p:cNvPr id="10244" name="Platshållare för bildnummer 5"/>
          <p:cNvSpPr>
            <a:spLocks noGrp="1"/>
          </p:cNvSpPr>
          <p:nvPr>
            <p:ph type="sldNum" sz="quarter" idx="12"/>
          </p:nvPr>
        </p:nvSpPr>
        <p:spPr>
          <a:noFill/>
        </p:spPr>
        <p:txBody>
          <a:bodyPr/>
          <a:lstStyle/>
          <a:p>
            <a:fld id="{88076DDE-29C6-4EAB-94F1-5DEDD78ABBD4}" type="slidenum">
              <a:rPr lang="sv-SE" smtClean="0">
                <a:latin typeface="Arial" pitchFamily="34" charset="0"/>
              </a:rPr>
              <a:pPr/>
              <a:t>20</a:t>
            </a:fld>
            <a:endParaRPr lang="sv-SE" smtClean="0">
              <a:latin typeface="Arial" pitchFamily="34" charset="0"/>
            </a:endParaRPr>
          </a:p>
        </p:txBody>
      </p:sp>
      <p:sp>
        <p:nvSpPr>
          <p:cNvPr id="10245" name="Underrubrik 6"/>
          <p:cNvSpPr>
            <a:spLocks noGrp="1"/>
          </p:cNvSpPr>
          <p:nvPr>
            <p:ph type="subTitle" idx="1"/>
          </p:nvPr>
        </p:nvSpPr>
        <p:spPr>
          <a:xfrm>
            <a:off x="428625" y="4857751"/>
            <a:ext cx="4500563" cy="947514"/>
          </a:xfrm>
        </p:spPr>
        <p:txBody>
          <a:bodyPr/>
          <a:lstStyle/>
          <a:p>
            <a:r>
              <a:rPr lang="sv-SE" dirty="0" smtClean="0">
                <a:latin typeface="Arial" pitchFamily="34" charset="0"/>
              </a:rPr>
              <a:t>Folio 55 och 80 mm </a:t>
            </a:r>
          </a:p>
          <a:p>
            <a:r>
              <a:rPr lang="sv-SE" dirty="0" smtClean="0">
                <a:latin typeface="Arial" pitchFamily="34" charset="0"/>
              </a:rPr>
              <a:t>A4 30, 55 och 80 mm</a:t>
            </a:r>
          </a:p>
        </p:txBody>
      </p:sp>
      <p:sp>
        <p:nvSpPr>
          <p:cNvPr id="10246" name="Rubrik 7"/>
          <p:cNvSpPr>
            <a:spLocks noGrp="1"/>
          </p:cNvSpPr>
          <p:nvPr>
            <p:ph type="ctrTitle"/>
          </p:nvPr>
        </p:nvSpPr>
        <p:spPr>
          <a:xfrm>
            <a:off x="428625" y="260648"/>
            <a:ext cx="7772400" cy="1143000"/>
          </a:xfrm>
        </p:spPr>
        <p:txBody>
          <a:bodyPr/>
          <a:lstStyle/>
          <a:p>
            <a:pPr algn="ctr"/>
            <a:r>
              <a:rPr lang="sv-SE" sz="3600" dirty="0" smtClean="0"/>
              <a:t>Välj arkivbox efter handlingarna</a:t>
            </a:r>
          </a:p>
        </p:txBody>
      </p:sp>
      <p:pic>
        <p:nvPicPr>
          <p:cNvPr id="10247" name="Bildobjekt 6" descr="arkivboxar.JPG"/>
          <p:cNvPicPr>
            <a:picLocks noChangeAspect="1"/>
          </p:cNvPicPr>
          <p:nvPr/>
        </p:nvPicPr>
        <p:blipFill>
          <a:blip r:embed="rId2"/>
          <a:srcRect/>
          <a:stretch>
            <a:fillRect/>
          </a:stretch>
        </p:blipFill>
        <p:spPr bwMode="auto">
          <a:xfrm>
            <a:off x="428625" y="1428750"/>
            <a:ext cx="4500563" cy="3375025"/>
          </a:xfrm>
          <a:prstGeom prst="rect">
            <a:avLst/>
          </a:prstGeom>
          <a:noFill/>
          <a:ln w="9525">
            <a:noFill/>
            <a:miter lim="800000"/>
            <a:headEnd/>
            <a:tailEnd/>
          </a:ln>
        </p:spPr>
      </p:pic>
      <p:pic>
        <p:nvPicPr>
          <p:cNvPr id="10248" name="Bildobjekt 7" descr="Fylld box.JPG"/>
          <p:cNvPicPr>
            <a:picLocks noChangeAspect="1"/>
          </p:cNvPicPr>
          <p:nvPr/>
        </p:nvPicPr>
        <p:blipFill>
          <a:blip r:embed="rId3"/>
          <a:srcRect/>
          <a:stretch>
            <a:fillRect/>
          </a:stretch>
        </p:blipFill>
        <p:spPr bwMode="auto">
          <a:xfrm>
            <a:off x="5000625" y="3429000"/>
            <a:ext cx="3738563" cy="2803525"/>
          </a:xfrm>
          <a:prstGeom prst="rect">
            <a:avLst/>
          </a:prstGeom>
          <a:noFill/>
          <a:ln w="9525">
            <a:noFill/>
            <a:miter lim="800000"/>
            <a:headEnd/>
            <a:tailEnd/>
          </a:ln>
        </p:spPr>
      </p:pic>
      <p:sp>
        <p:nvSpPr>
          <p:cNvPr id="9" name="Underrubrik 6"/>
          <p:cNvSpPr txBox="1">
            <a:spLocks/>
          </p:cNvSpPr>
          <p:nvPr/>
        </p:nvSpPr>
        <p:spPr bwMode="auto">
          <a:xfrm>
            <a:off x="5000625" y="2143125"/>
            <a:ext cx="3857625" cy="1285875"/>
          </a:xfrm>
          <a:prstGeom prst="rect">
            <a:avLst/>
          </a:prstGeom>
          <a:noFill/>
          <a:ln w="9525">
            <a:noFill/>
            <a:miter lim="800000"/>
            <a:headEnd/>
            <a:tailEnd/>
          </a:ln>
        </p:spPr>
        <p:txBody>
          <a:bodyPr lIns="0" tIns="0" rIns="0" bIns="0"/>
          <a:lstStyle/>
          <a:p>
            <a:pPr eaLnBrk="0" hangingPunct="0">
              <a:spcBef>
                <a:spcPts val="0"/>
              </a:spcBef>
              <a:buClr>
                <a:schemeClr val="tx1"/>
              </a:buClr>
              <a:buFont typeface="Arial" pitchFamily="34" charset="0"/>
              <a:buNone/>
              <a:defRPr/>
            </a:pPr>
            <a:r>
              <a:rPr lang="sv-SE" sz="2000" kern="0" dirty="0"/>
              <a:t>Fyll boxen upp till kanten, </a:t>
            </a:r>
            <a:br>
              <a:rPr lang="sv-SE" sz="2000" kern="0" dirty="0"/>
            </a:br>
            <a:r>
              <a:rPr lang="sv-SE" sz="2000" kern="0" dirty="0"/>
              <a:t>men det ska var lätt att stänga.</a:t>
            </a:r>
          </a:p>
          <a:p>
            <a:pPr eaLnBrk="0" hangingPunct="0">
              <a:spcBef>
                <a:spcPts val="0"/>
              </a:spcBef>
              <a:buClr>
                <a:schemeClr val="tx1"/>
              </a:buClr>
              <a:buFont typeface="Arial" pitchFamily="34" charset="0"/>
              <a:buNone/>
              <a:defRPr/>
            </a:pPr>
            <a:r>
              <a:rPr lang="sv-SE" sz="2000" kern="0" dirty="0"/>
              <a:t>Luft i boxen stjäl utrymme och handlingarna viker sig.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Platshållare för datum 3"/>
          <p:cNvSpPr>
            <a:spLocks noGrp="1"/>
          </p:cNvSpPr>
          <p:nvPr>
            <p:ph type="dt" sz="quarter" idx="10"/>
          </p:nvPr>
        </p:nvSpPr>
        <p:spPr>
          <a:noFill/>
        </p:spPr>
        <p:txBody>
          <a:bodyPr/>
          <a:lstStyle/>
          <a:p>
            <a:fld id="{C6BD8C01-0F9A-4042-B209-F8033548ED75}" type="datetime1">
              <a:rPr lang="sv-SE" smtClean="0">
                <a:latin typeface="Arial" pitchFamily="34" charset="0"/>
              </a:rPr>
              <a:t>2016-05-17</a:t>
            </a:fld>
            <a:endParaRPr lang="sv-SE" smtClean="0">
              <a:latin typeface="Arial" pitchFamily="34" charset="0"/>
            </a:endParaRPr>
          </a:p>
        </p:txBody>
      </p:sp>
      <p:sp>
        <p:nvSpPr>
          <p:cNvPr id="12291" name="Platshållare för sidfot 4"/>
          <p:cNvSpPr>
            <a:spLocks noGrp="1"/>
          </p:cNvSpPr>
          <p:nvPr>
            <p:ph type="ftr" sz="quarter" idx="11"/>
          </p:nvPr>
        </p:nvSpPr>
        <p:spPr>
          <a:noFill/>
        </p:spPr>
        <p:txBody>
          <a:bodyPr/>
          <a:lstStyle/>
          <a:p>
            <a:r>
              <a:rPr lang="sv-SE" smtClean="0">
                <a:latin typeface="Arial" pitchFamily="34" charset="0"/>
              </a:rPr>
              <a:t>Grundutbildning för arkivredogörare – fristående skolor</a:t>
            </a:r>
          </a:p>
        </p:txBody>
      </p:sp>
      <p:sp>
        <p:nvSpPr>
          <p:cNvPr id="12292" name="Platshållare för bildnummer 5"/>
          <p:cNvSpPr>
            <a:spLocks noGrp="1"/>
          </p:cNvSpPr>
          <p:nvPr>
            <p:ph type="sldNum" sz="quarter" idx="12"/>
          </p:nvPr>
        </p:nvSpPr>
        <p:spPr>
          <a:noFill/>
        </p:spPr>
        <p:txBody>
          <a:bodyPr/>
          <a:lstStyle/>
          <a:p>
            <a:fld id="{1D259730-FFB8-451E-9030-129051621799}" type="slidenum">
              <a:rPr lang="sv-SE" smtClean="0">
                <a:latin typeface="Arial" pitchFamily="34" charset="0"/>
              </a:rPr>
              <a:pPr/>
              <a:t>21</a:t>
            </a:fld>
            <a:endParaRPr lang="sv-SE" smtClean="0">
              <a:latin typeface="Arial" pitchFamily="34" charset="0"/>
            </a:endParaRPr>
          </a:p>
        </p:txBody>
      </p:sp>
      <p:sp>
        <p:nvSpPr>
          <p:cNvPr id="12293" name="Underrubrik 6"/>
          <p:cNvSpPr>
            <a:spLocks noGrp="1"/>
          </p:cNvSpPr>
          <p:nvPr>
            <p:ph type="subTitle" idx="1"/>
          </p:nvPr>
        </p:nvSpPr>
        <p:spPr>
          <a:xfrm>
            <a:off x="467544" y="908721"/>
            <a:ext cx="3744416" cy="1080120"/>
          </a:xfrm>
        </p:spPr>
        <p:txBody>
          <a:bodyPr/>
          <a:lstStyle/>
          <a:p>
            <a:r>
              <a:rPr lang="sv-SE" dirty="0" smtClean="0">
                <a:latin typeface="Arial" pitchFamily="34" charset="0"/>
              </a:rPr>
              <a:t>Tips! Skriv på innan du fäller upp boxen eller ta stöd av en annan box</a:t>
            </a:r>
          </a:p>
        </p:txBody>
      </p:sp>
      <p:sp>
        <p:nvSpPr>
          <p:cNvPr id="12294" name="Rubrik 7"/>
          <p:cNvSpPr>
            <a:spLocks noGrp="1"/>
          </p:cNvSpPr>
          <p:nvPr>
            <p:ph type="ctrTitle"/>
          </p:nvPr>
        </p:nvSpPr>
        <p:spPr>
          <a:xfrm>
            <a:off x="428625" y="332656"/>
            <a:ext cx="7772400" cy="576064"/>
          </a:xfrm>
        </p:spPr>
        <p:txBody>
          <a:bodyPr/>
          <a:lstStyle/>
          <a:p>
            <a:pPr algn="ctr"/>
            <a:r>
              <a:rPr lang="sv-SE" sz="3600" dirty="0" smtClean="0"/>
              <a:t>Så skriver man på arkivboxen</a:t>
            </a:r>
          </a:p>
        </p:txBody>
      </p:sp>
      <p:sp>
        <p:nvSpPr>
          <p:cNvPr id="9" name="Underrubrik 6"/>
          <p:cNvSpPr txBox="1">
            <a:spLocks/>
          </p:cNvSpPr>
          <p:nvPr/>
        </p:nvSpPr>
        <p:spPr>
          <a:xfrm>
            <a:off x="5510213" y="1652588"/>
            <a:ext cx="3071812" cy="4714875"/>
          </a:xfrm>
          <a:prstGeom prst="rect">
            <a:avLst/>
          </a:prstGeom>
        </p:spPr>
        <p:txBody>
          <a:bodyPr/>
          <a:lstStyle/>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Skriv med blyertspenna</a:t>
            </a:r>
            <a:b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b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på den nedre delen av arkivboxen</a:t>
            </a:r>
            <a:b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b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 Kontor/verksamhet</a:t>
            </a: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 Ämnesområde</a:t>
            </a: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 Årtal</a:t>
            </a:r>
          </a:p>
          <a:p>
            <a:pPr marL="0" marR="0" lvl="0" indent="0" algn="l" defTabSz="457200" rtl="0" eaLnBrk="1" fontAlgn="base" latinLnBrk="0" hangingPunct="1">
              <a:lnSpc>
                <a:spcPct val="100000"/>
              </a:lnSpc>
              <a:spcBef>
                <a:spcPct val="20000"/>
              </a:spcBef>
              <a:spcAft>
                <a:spcPct val="0"/>
              </a:spcAft>
              <a:buClrTx/>
              <a:buSzTx/>
              <a:buFontTx/>
              <a:buChar char="-"/>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 Dnr</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endPar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endParaRP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Stadsarkivet ansvarar för att förteckna och etikettera!</a:t>
            </a:r>
          </a:p>
          <a:p>
            <a:pPr marL="0" marR="0" lvl="0" indent="0" algn="l" defTabSz="457200" rtl="0" eaLnBrk="1" fontAlgn="base" latinLnBrk="0" hangingPunct="1">
              <a:lnSpc>
                <a:spcPct val="100000"/>
              </a:lnSpc>
              <a:spcBef>
                <a:spcPct val="20000"/>
              </a:spcBef>
              <a:spcAft>
                <a:spcPct val="0"/>
              </a:spcAft>
              <a:buClrTx/>
              <a:buSzTx/>
              <a:buFont typeface="Arial" pitchFamily="34" charset="0"/>
              <a:buNone/>
              <a:tabLst/>
              <a:defRPr/>
            </a:pPr>
            <a:r>
              <a:rPr kumimoji="0" lang="sv-SE" sz="2000" b="0" i="0" u="none" strike="noStrike" kern="1200" cap="none" spc="0" normalizeH="0" baseline="0" noProof="0" dirty="0" smtClean="0">
                <a:ln>
                  <a:noFill/>
                </a:ln>
                <a:solidFill>
                  <a:schemeClr val="tx1"/>
                </a:solidFill>
                <a:effectLst/>
                <a:uLnTx/>
                <a:uFillTx/>
                <a:latin typeface="Arial" pitchFamily="34" charset="0"/>
                <a:ea typeface="ＭＳ Ｐゴシック" charset="0"/>
                <a:cs typeface="Georgia"/>
              </a:rPr>
              <a:t>Plats för seriesignum ovanför strecket – skrivs dit av stadsarkivet</a:t>
            </a:r>
          </a:p>
        </p:txBody>
      </p:sp>
      <p:pic>
        <p:nvPicPr>
          <p:cNvPr id="4" name="Bildobjekt 3"/>
          <p:cNvPicPr>
            <a:picLocks noChangeAspect="1"/>
          </p:cNvPicPr>
          <p:nvPr/>
        </p:nvPicPr>
        <p:blipFill rotWithShape="1">
          <a:blip r:embed="rId2">
            <a:extLst>
              <a:ext uri="{28A0092B-C50C-407E-A947-70E740481C1C}">
                <a14:useLocalDpi xmlns:a14="http://schemas.microsoft.com/office/drawing/2010/main" val="0"/>
              </a:ext>
            </a:extLst>
          </a:blip>
          <a:srcRect l="59849" t="23468" r="13901" b="18666"/>
          <a:stretch/>
        </p:blipFill>
        <p:spPr>
          <a:xfrm rot="5400000">
            <a:off x="1123893" y="1778370"/>
            <a:ext cx="3595441" cy="4458349"/>
          </a:xfrm>
          <a:prstGeom prst="rect">
            <a:avLst/>
          </a:prstGeom>
        </p:spPr>
      </p:pic>
      <p:cxnSp>
        <p:nvCxnSpPr>
          <p:cNvPr id="11" name="Rak pil 10"/>
          <p:cNvCxnSpPr/>
          <p:nvPr/>
        </p:nvCxnSpPr>
        <p:spPr>
          <a:xfrm flipH="1" flipV="1">
            <a:off x="2699792" y="4581128"/>
            <a:ext cx="2714626" cy="8589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bwMode="auto">
          <a:xfrm>
            <a:off x="720725" y="636588"/>
            <a:ext cx="7091635" cy="776188"/>
          </a:xfrm>
          <a:noFill/>
          <a:ln>
            <a:miter lim="800000"/>
            <a:headEnd/>
            <a:tailEnd/>
          </a:ln>
        </p:spPr>
        <p:txBody>
          <a:bodyPr vert="horz" wrap="square" lIns="90488" tIns="44450" rIns="90488" bIns="44450" numCol="1" anchorCtr="0" compatLnSpc="1">
            <a:prstTxWarp prst="textNoShape">
              <a:avLst/>
            </a:prstTxWarp>
          </a:bodyPr>
          <a:lstStyle/>
          <a:p>
            <a:pPr algn="ctr" eaLnBrk="1" hangingPunct="1"/>
            <a:r>
              <a:rPr lang="sv-SE" sz="3600" dirty="0" smtClean="0">
                <a:latin typeface="Georgia" panose="02040502050405020303" pitchFamily="18" charset="0"/>
                <a:ea typeface="ＭＳ Ｐゴシック" pitchFamily="34" charset="-128"/>
                <a:cs typeface="Arial" pitchFamily="34" charset="0"/>
              </a:rPr>
              <a:t>Exempel märkning arkivboxar</a:t>
            </a:r>
            <a:br>
              <a:rPr lang="sv-SE" sz="3600" dirty="0" smtClean="0">
                <a:latin typeface="Georgia" panose="02040502050405020303" pitchFamily="18" charset="0"/>
                <a:ea typeface="ＭＳ Ｐゴシック" pitchFamily="34" charset="-128"/>
                <a:cs typeface="Arial" pitchFamily="34" charset="0"/>
              </a:rPr>
            </a:br>
            <a:r>
              <a:rPr lang="sv-SE" sz="3600" dirty="0" smtClean="0">
                <a:latin typeface="Georgia" panose="02040502050405020303" pitchFamily="18" charset="0"/>
                <a:ea typeface="ＭＳ Ｐゴシック" pitchFamily="34" charset="-128"/>
                <a:cs typeface="Arial" pitchFamily="34" charset="0"/>
              </a:rPr>
              <a:t>för grundskolan</a:t>
            </a:r>
          </a:p>
        </p:txBody>
      </p:sp>
      <p:sp>
        <p:nvSpPr>
          <p:cNvPr id="37891" name="Rectangle 3"/>
          <p:cNvSpPr>
            <a:spLocks noChangeArrowheads="1"/>
          </p:cNvSpPr>
          <p:nvPr/>
        </p:nvSpPr>
        <p:spPr bwMode="auto">
          <a:xfrm>
            <a:off x="1980398" y="2842245"/>
            <a:ext cx="2231562" cy="1666875"/>
          </a:xfrm>
          <a:prstGeom prst="rect">
            <a:avLst/>
          </a:prstGeom>
          <a:noFill/>
          <a:ln w="25400">
            <a:solidFill>
              <a:schemeClr val="tx1"/>
            </a:solidFill>
            <a:miter lim="800000"/>
            <a:headEnd/>
            <a:tailEnd/>
          </a:ln>
        </p:spPr>
        <p:txBody>
          <a:bodyPr wrap="none" lIns="90488" tIns="44450" rIns="90488" bIns="44450" anchor="ctr"/>
          <a:lstStyle/>
          <a:p>
            <a:pPr algn="ctr" eaLnBrk="0" hangingPunct="0">
              <a:spcBef>
                <a:spcPct val="20000"/>
              </a:spcBef>
            </a:pPr>
            <a:r>
              <a:rPr lang="sv-SE" sz="1400" dirty="0" smtClean="0"/>
              <a:t>Nya Munken</a:t>
            </a:r>
          </a:p>
          <a:p>
            <a:pPr algn="ctr" eaLnBrk="0" hangingPunct="0">
              <a:spcBef>
                <a:spcPct val="20000"/>
              </a:spcBef>
            </a:pPr>
            <a:r>
              <a:rPr lang="sv-SE" sz="1400" dirty="0" smtClean="0"/>
              <a:t>Slutbetyg</a:t>
            </a:r>
          </a:p>
          <a:p>
            <a:pPr algn="ctr" eaLnBrk="0" hangingPunct="0">
              <a:spcBef>
                <a:spcPct val="20000"/>
              </a:spcBef>
            </a:pPr>
            <a:r>
              <a:rPr lang="sv-SE" sz="1400" dirty="0" smtClean="0"/>
              <a:t>Åk 9</a:t>
            </a:r>
          </a:p>
          <a:p>
            <a:pPr algn="ctr" eaLnBrk="0" hangingPunct="0">
              <a:spcBef>
                <a:spcPct val="20000"/>
              </a:spcBef>
            </a:pPr>
            <a:r>
              <a:rPr lang="sv-SE" sz="1400" dirty="0" smtClean="0"/>
              <a:t>950101-951231</a:t>
            </a:r>
            <a:endParaRPr lang="sv-SE" sz="1400" dirty="0"/>
          </a:p>
        </p:txBody>
      </p:sp>
      <p:sp>
        <p:nvSpPr>
          <p:cNvPr id="37892" name="Rectangle 4"/>
          <p:cNvSpPr>
            <a:spLocks noChangeArrowheads="1"/>
          </p:cNvSpPr>
          <p:nvPr/>
        </p:nvSpPr>
        <p:spPr bwMode="auto">
          <a:xfrm>
            <a:off x="4716702" y="2842245"/>
            <a:ext cx="2231562" cy="1666875"/>
          </a:xfrm>
          <a:prstGeom prst="rect">
            <a:avLst/>
          </a:prstGeom>
          <a:noFill/>
          <a:ln w="25400">
            <a:solidFill>
              <a:schemeClr val="tx1"/>
            </a:solidFill>
            <a:miter lim="800000"/>
            <a:headEnd/>
            <a:tailEnd/>
          </a:ln>
        </p:spPr>
        <p:txBody>
          <a:bodyPr wrap="none" lIns="90488" tIns="44450" rIns="90488" bIns="44450" anchor="ctr"/>
          <a:lstStyle/>
          <a:p>
            <a:pPr algn="ctr" eaLnBrk="0" hangingPunct="0">
              <a:spcBef>
                <a:spcPct val="20000"/>
              </a:spcBef>
            </a:pPr>
            <a:r>
              <a:rPr lang="sv-SE" sz="1400" dirty="0"/>
              <a:t>Nya Munken</a:t>
            </a:r>
          </a:p>
          <a:p>
            <a:pPr algn="ctr" eaLnBrk="0" hangingPunct="0">
              <a:spcBef>
                <a:spcPct val="20000"/>
              </a:spcBef>
            </a:pPr>
            <a:r>
              <a:rPr lang="sv-SE" sz="1400" dirty="0"/>
              <a:t>Betygskataloger</a:t>
            </a:r>
          </a:p>
          <a:p>
            <a:pPr algn="ctr" eaLnBrk="0" hangingPunct="0">
              <a:spcBef>
                <a:spcPct val="20000"/>
              </a:spcBef>
            </a:pPr>
            <a:r>
              <a:rPr lang="sv-SE" sz="1400" dirty="0"/>
              <a:t>HT 2015</a:t>
            </a:r>
          </a:p>
          <a:p>
            <a:pPr algn="ctr" eaLnBrk="0" hangingPunct="0">
              <a:spcBef>
                <a:spcPct val="20000"/>
              </a:spcBef>
            </a:pPr>
            <a:r>
              <a:rPr lang="sv-SE" sz="1400" dirty="0"/>
              <a:t>VT 2016</a:t>
            </a:r>
          </a:p>
        </p:txBody>
      </p:sp>
      <p:sp>
        <p:nvSpPr>
          <p:cNvPr id="2" name="Platshållare för datum 1"/>
          <p:cNvSpPr>
            <a:spLocks noGrp="1"/>
          </p:cNvSpPr>
          <p:nvPr>
            <p:ph type="dt" sz="half" idx="10"/>
          </p:nvPr>
        </p:nvSpPr>
        <p:spPr/>
        <p:txBody>
          <a:bodyPr/>
          <a:lstStyle/>
          <a:p>
            <a:pPr>
              <a:defRPr/>
            </a:pPr>
            <a:fld id="{454966DC-17AB-4644-8B98-2BB16A5AF3DC}" type="datetime1">
              <a:rPr lang="sv-SE" smtClean="0"/>
              <a:t>2016-05-17</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4" name="Platshållare för bildnummer 3"/>
          <p:cNvSpPr>
            <a:spLocks noGrp="1"/>
          </p:cNvSpPr>
          <p:nvPr>
            <p:ph type="sldNum" sz="quarter" idx="12"/>
          </p:nvPr>
        </p:nvSpPr>
        <p:spPr/>
        <p:txBody>
          <a:bodyPr/>
          <a:lstStyle/>
          <a:p>
            <a:pPr>
              <a:defRPr/>
            </a:pPr>
            <a:fld id="{8ABCE842-4D70-47C4-BAC0-B9F3296AB7AB}" type="slidenum">
              <a:rPr lang="sv-SE" smtClean="0"/>
              <a:pPr>
                <a:defRPr/>
              </a:pPr>
              <a:t>22</a:t>
            </a:fld>
            <a:endParaRPr lang="sv-SE" dirty="0"/>
          </a:p>
        </p:txBody>
      </p:sp>
    </p:spTree>
    <p:extLst>
      <p:ext uri="{BB962C8B-B14F-4D97-AF65-F5344CB8AC3E}">
        <p14:creationId xmlns:p14="http://schemas.microsoft.com/office/powerpoint/2010/main" val="347561208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bwMode="auto">
          <a:xfrm>
            <a:off x="720725" y="636588"/>
            <a:ext cx="7091635" cy="776188"/>
          </a:xfrm>
          <a:noFill/>
          <a:ln>
            <a:miter lim="800000"/>
            <a:headEnd/>
            <a:tailEnd/>
          </a:ln>
        </p:spPr>
        <p:txBody>
          <a:bodyPr vert="horz" wrap="square" lIns="90488" tIns="44450" rIns="90488" bIns="44450" numCol="1" anchorCtr="0" compatLnSpc="1">
            <a:prstTxWarp prst="textNoShape">
              <a:avLst/>
            </a:prstTxWarp>
          </a:bodyPr>
          <a:lstStyle/>
          <a:p>
            <a:pPr algn="ctr" eaLnBrk="1" hangingPunct="1"/>
            <a:r>
              <a:rPr lang="sv-SE" sz="3600" dirty="0" smtClean="0">
                <a:latin typeface="Georgia" panose="02040502050405020303" pitchFamily="18" charset="0"/>
                <a:ea typeface="ＭＳ Ｐゴシック" pitchFamily="34" charset="-128"/>
                <a:cs typeface="Arial" pitchFamily="34" charset="0"/>
              </a:rPr>
              <a:t>Exempel märkning arkivboxar</a:t>
            </a:r>
            <a:br>
              <a:rPr lang="sv-SE" sz="3600" dirty="0" smtClean="0">
                <a:latin typeface="Georgia" panose="02040502050405020303" pitchFamily="18" charset="0"/>
                <a:ea typeface="ＭＳ Ｐゴシック" pitchFamily="34" charset="-128"/>
                <a:cs typeface="Arial" pitchFamily="34" charset="0"/>
              </a:rPr>
            </a:br>
            <a:r>
              <a:rPr lang="sv-SE" sz="3600" dirty="0" smtClean="0">
                <a:latin typeface="Georgia" panose="02040502050405020303" pitchFamily="18" charset="0"/>
                <a:ea typeface="ＭＳ Ｐゴシック" pitchFamily="34" charset="-128"/>
                <a:cs typeface="Arial" pitchFamily="34" charset="0"/>
              </a:rPr>
              <a:t>för gymnasieskolan</a:t>
            </a:r>
          </a:p>
        </p:txBody>
      </p:sp>
      <p:sp>
        <p:nvSpPr>
          <p:cNvPr id="37891" name="Rectangle 3"/>
          <p:cNvSpPr>
            <a:spLocks noChangeArrowheads="1"/>
          </p:cNvSpPr>
          <p:nvPr/>
        </p:nvSpPr>
        <p:spPr bwMode="auto">
          <a:xfrm>
            <a:off x="1980398" y="2132856"/>
            <a:ext cx="2231562" cy="1666875"/>
          </a:xfrm>
          <a:prstGeom prst="rect">
            <a:avLst/>
          </a:prstGeom>
          <a:noFill/>
          <a:ln w="25400">
            <a:solidFill>
              <a:schemeClr val="tx1"/>
            </a:solidFill>
            <a:miter lim="800000"/>
            <a:headEnd/>
            <a:tailEnd/>
          </a:ln>
        </p:spPr>
        <p:txBody>
          <a:bodyPr wrap="none" lIns="90488" tIns="44450" rIns="90488" bIns="44450" anchor="ctr"/>
          <a:lstStyle/>
          <a:p>
            <a:pPr algn="ctr" eaLnBrk="0" hangingPunct="0">
              <a:spcBef>
                <a:spcPct val="20000"/>
              </a:spcBef>
            </a:pPr>
            <a:r>
              <a:rPr lang="sv-SE" sz="1400" dirty="0" smtClean="0"/>
              <a:t>John Bauer Gymnasium</a:t>
            </a:r>
          </a:p>
          <a:p>
            <a:pPr algn="ctr" eaLnBrk="0" hangingPunct="0">
              <a:spcBef>
                <a:spcPct val="20000"/>
              </a:spcBef>
            </a:pPr>
            <a:r>
              <a:rPr lang="sv-SE" sz="1400" dirty="0" smtClean="0"/>
              <a:t>Slutbetyg</a:t>
            </a:r>
          </a:p>
          <a:p>
            <a:pPr algn="ctr" eaLnBrk="0" hangingPunct="0">
              <a:spcBef>
                <a:spcPct val="20000"/>
              </a:spcBef>
            </a:pPr>
            <a:r>
              <a:rPr lang="sv-SE" sz="1400" dirty="0" smtClean="0"/>
              <a:t>Åk 3</a:t>
            </a:r>
          </a:p>
          <a:p>
            <a:pPr algn="ctr" eaLnBrk="0" hangingPunct="0">
              <a:spcBef>
                <a:spcPct val="20000"/>
              </a:spcBef>
            </a:pPr>
            <a:r>
              <a:rPr lang="sv-SE" sz="1400" dirty="0" smtClean="0"/>
              <a:t>950101-951231</a:t>
            </a:r>
            <a:endParaRPr lang="sv-SE" sz="1400" dirty="0"/>
          </a:p>
        </p:txBody>
      </p:sp>
      <p:sp>
        <p:nvSpPr>
          <p:cNvPr id="37892" name="Rectangle 4"/>
          <p:cNvSpPr>
            <a:spLocks noChangeArrowheads="1"/>
          </p:cNvSpPr>
          <p:nvPr/>
        </p:nvSpPr>
        <p:spPr bwMode="auto">
          <a:xfrm>
            <a:off x="4716702" y="2132856"/>
            <a:ext cx="2231562" cy="1666875"/>
          </a:xfrm>
          <a:prstGeom prst="rect">
            <a:avLst/>
          </a:prstGeom>
          <a:noFill/>
          <a:ln w="25400">
            <a:solidFill>
              <a:schemeClr val="tx1"/>
            </a:solidFill>
            <a:miter lim="800000"/>
            <a:headEnd/>
            <a:tailEnd/>
          </a:ln>
        </p:spPr>
        <p:txBody>
          <a:bodyPr wrap="none" lIns="90488" tIns="44450" rIns="90488" bIns="44450" anchor="ctr"/>
          <a:lstStyle/>
          <a:p>
            <a:pPr algn="ctr" eaLnBrk="0" hangingPunct="0">
              <a:spcBef>
                <a:spcPct val="20000"/>
              </a:spcBef>
            </a:pPr>
            <a:r>
              <a:rPr lang="sv-SE" sz="1400" dirty="0"/>
              <a:t>John Bauer Gymnasium</a:t>
            </a:r>
          </a:p>
          <a:p>
            <a:pPr algn="ctr" eaLnBrk="0" hangingPunct="0">
              <a:spcBef>
                <a:spcPct val="20000"/>
              </a:spcBef>
            </a:pPr>
            <a:r>
              <a:rPr lang="sv-SE" sz="1400" dirty="0" smtClean="0"/>
              <a:t>Betygskataloger</a:t>
            </a:r>
            <a:endParaRPr lang="sv-SE" sz="1400" dirty="0"/>
          </a:p>
          <a:p>
            <a:pPr algn="ctr" eaLnBrk="0" hangingPunct="0">
              <a:spcBef>
                <a:spcPct val="20000"/>
              </a:spcBef>
            </a:pPr>
            <a:r>
              <a:rPr lang="sv-SE" sz="1400" dirty="0" smtClean="0"/>
              <a:t>Åk 3</a:t>
            </a:r>
          </a:p>
          <a:p>
            <a:pPr algn="ctr" eaLnBrk="0" hangingPunct="0">
              <a:spcBef>
                <a:spcPct val="20000"/>
              </a:spcBef>
            </a:pPr>
            <a:r>
              <a:rPr lang="sv-SE" sz="1400" dirty="0" smtClean="0"/>
              <a:t>2015-2016</a:t>
            </a:r>
            <a:endParaRPr lang="sv-SE" sz="1400" dirty="0"/>
          </a:p>
        </p:txBody>
      </p:sp>
      <p:sp>
        <p:nvSpPr>
          <p:cNvPr id="2" name="Platshållare för datum 1"/>
          <p:cNvSpPr>
            <a:spLocks noGrp="1"/>
          </p:cNvSpPr>
          <p:nvPr>
            <p:ph type="dt" sz="half" idx="10"/>
          </p:nvPr>
        </p:nvSpPr>
        <p:spPr/>
        <p:txBody>
          <a:bodyPr/>
          <a:lstStyle/>
          <a:p>
            <a:pPr>
              <a:defRPr/>
            </a:pPr>
            <a:fld id="{5E414313-A51B-416E-9199-FB204808CB2F}" type="datetime1">
              <a:rPr lang="sv-SE" smtClean="0"/>
              <a:t>2016-05-17</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4" name="Platshållare för bildnummer 3"/>
          <p:cNvSpPr>
            <a:spLocks noGrp="1"/>
          </p:cNvSpPr>
          <p:nvPr>
            <p:ph type="sldNum" sz="quarter" idx="12"/>
          </p:nvPr>
        </p:nvSpPr>
        <p:spPr/>
        <p:txBody>
          <a:bodyPr/>
          <a:lstStyle/>
          <a:p>
            <a:pPr>
              <a:defRPr/>
            </a:pPr>
            <a:fld id="{8ABCE842-4D70-47C4-BAC0-B9F3296AB7AB}" type="slidenum">
              <a:rPr lang="sv-SE" smtClean="0"/>
              <a:pPr>
                <a:defRPr/>
              </a:pPr>
              <a:t>23</a:t>
            </a:fld>
            <a:endParaRPr lang="sv-SE" dirty="0"/>
          </a:p>
        </p:txBody>
      </p:sp>
      <p:sp>
        <p:nvSpPr>
          <p:cNvPr id="8" name="Rectangle 4"/>
          <p:cNvSpPr>
            <a:spLocks noChangeArrowheads="1"/>
          </p:cNvSpPr>
          <p:nvPr/>
        </p:nvSpPr>
        <p:spPr bwMode="auto">
          <a:xfrm>
            <a:off x="1980398" y="4149080"/>
            <a:ext cx="2231562" cy="1666875"/>
          </a:xfrm>
          <a:prstGeom prst="rect">
            <a:avLst/>
          </a:prstGeom>
          <a:noFill/>
          <a:ln w="25400">
            <a:solidFill>
              <a:schemeClr val="tx1"/>
            </a:solidFill>
            <a:miter lim="800000"/>
            <a:headEnd/>
            <a:tailEnd/>
          </a:ln>
        </p:spPr>
        <p:txBody>
          <a:bodyPr wrap="none" lIns="90488" tIns="44450" rIns="90488" bIns="44450" anchor="ctr"/>
          <a:lstStyle/>
          <a:p>
            <a:pPr algn="ctr" eaLnBrk="0" hangingPunct="0">
              <a:spcBef>
                <a:spcPct val="20000"/>
              </a:spcBef>
            </a:pPr>
            <a:r>
              <a:rPr lang="sv-SE" sz="1400" dirty="0"/>
              <a:t>John Bauer Gymnasium</a:t>
            </a:r>
          </a:p>
          <a:p>
            <a:pPr algn="ctr" eaLnBrk="0" hangingPunct="0">
              <a:spcBef>
                <a:spcPct val="20000"/>
              </a:spcBef>
            </a:pPr>
            <a:r>
              <a:rPr lang="sv-SE" sz="1400" dirty="0" smtClean="0"/>
              <a:t>Betygssammanställning</a:t>
            </a:r>
            <a:endParaRPr lang="sv-SE" sz="1400" dirty="0"/>
          </a:p>
          <a:p>
            <a:pPr algn="ctr" eaLnBrk="0" hangingPunct="0">
              <a:spcBef>
                <a:spcPct val="20000"/>
              </a:spcBef>
            </a:pPr>
            <a:r>
              <a:rPr lang="sv-SE" sz="1400" dirty="0" smtClean="0"/>
              <a:t>2015-2016</a:t>
            </a:r>
            <a:endParaRPr lang="sv-SE" sz="1400" dirty="0"/>
          </a:p>
        </p:txBody>
      </p:sp>
    </p:spTree>
    <p:extLst>
      <p:ext uri="{BB962C8B-B14F-4D97-AF65-F5344CB8AC3E}">
        <p14:creationId xmlns:p14="http://schemas.microsoft.com/office/powerpoint/2010/main" val="374927717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Platshållare för datum 3"/>
          <p:cNvSpPr>
            <a:spLocks noGrp="1"/>
          </p:cNvSpPr>
          <p:nvPr>
            <p:ph type="dt" sz="quarter" idx="10"/>
          </p:nvPr>
        </p:nvSpPr>
        <p:spPr>
          <a:noFill/>
        </p:spPr>
        <p:txBody>
          <a:bodyPr/>
          <a:lstStyle/>
          <a:p>
            <a:fld id="{83F1DC2C-D3EE-4A0F-89DB-B25BF46BDCE5}" type="datetime1">
              <a:rPr lang="sv-SE" smtClean="0">
                <a:latin typeface="Arial" pitchFamily="34" charset="0"/>
              </a:rPr>
              <a:t>2016-05-17</a:t>
            </a:fld>
            <a:endParaRPr lang="sv-SE" smtClean="0">
              <a:latin typeface="Arial" pitchFamily="34" charset="0"/>
            </a:endParaRPr>
          </a:p>
        </p:txBody>
      </p:sp>
      <p:sp>
        <p:nvSpPr>
          <p:cNvPr id="11267" name="Platshållare för sidfot 4"/>
          <p:cNvSpPr>
            <a:spLocks noGrp="1"/>
          </p:cNvSpPr>
          <p:nvPr>
            <p:ph type="ftr" sz="quarter" idx="11"/>
          </p:nvPr>
        </p:nvSpPr>
        <p:spPr>
          <a:noFill/>
        </p:spPr>
        <p:txBody>
          <a:bodyPr/>
          <a:lstStyle/>
          <a:p>
            <a:r>
              <a:rPr lang="sv-SE" smtClean="0">
                <a:latin typeface="Arial" pitchFamily="34" charset="0"/>
              </a:rPr>
              <a:t>Grundutbildning för arkivredogörare – fristående skolor</a:t>
            </a:r>
          </a:p>
        </p:txBody>
      </p:sp>
      <p:sp>
        <p:nvSpPr>
          <p:cNvPr id="11268" name="Platshållare för bildnummer 5"/>
          <p:cNvSpPr>
            <a:spLocks noGrp="1"/>
          </p:cNvSpPr>
          <p:nvPr>
            <p:ph type="sldNum" sz="quarter" idx="12"/>
          </p:nvPr>
        </p:nvSpPr>
        <p:spPr>
          <a:noFill/>
        </p:spPr>
        <p:txBody>
          <a:bodyPr/>
          <a:lstStyle/>
          <a:p>
            <a:fld id="{FC35B9C4-5CB2-400E-BB4B-FFC7C28D064D}" type="slidenum">
              <a:rPr lang="sv-SE" smtClean="0">
                <a:latin typeface="Arial" pitchFamily="34" charset="0"/>
              </a:rPr>
              <a:pPr/>
              <a:t>24</a:t>
            </a:fld>
            <a:endParaRPr lang="sv-SE" smtClean="0">
              <a:latin typeface="Arial" pitchFamily="34" charset="0"/>
            </a:endParaRPr>
          </a:p>
        </p:txBody>
      </p:sp>
      <p:sp>
        <p:nvSpPr>
          <p:cNvPr id="11269" name="Underrubrik 6"/>
          <p:cNvSpPr>
            <a:spLocks noGrp="1"/>
          </p:cNvSpPr>
          <p:nvPr>
            <p:ph type="subTitle" idx="1"/>
          </p:nvPr>
        </p:nvSpPr>
        <p:spPr>
          <a:xfrm>
            <a:off x="714375" y="2286000"/>
            <a:ext cx="7772400" cy="3657600"/>
          </a:xfrm>
        </p:spPr>
        <p:txBody>
          <a:bodyPr/>
          <a:lstStyle/>
          <a:p>
            <a:r>
              <a:rPr lang="sv-SE" smtClean="0">
                <a:latin typeface="Arial" pitchFamily="34" charset="0"/>
              </a:rPr>
              <a:t>Hur viker man en box</a:t>
            </a:r>
          </a:p>
          <a:p>
            <a:r>
              <a:rPr lang="sv-SE" smtClean="0">
                <a:latin typeface="Arial" pitchFamily="34" charset="0"/>
              </a:rPr>
              <a:t>Hur skriver man på boxen</a:t>
            </a:r>
          </a:p>
          <a:p>
            <a:r>
              <a:rPr lang="sv-SE" smtClean="0">
                <a:latin typeface="Arial" pitchFamily="34" charset="0"/>
              </a:rPr>
              <a:t>Blyertspenna</a:t>
            </a:r>
          </a:p>
        </p:txBody>
      </p:sp>
      <p:sp>
        <p:nvSpPr>
          <p:cNvPr id="11270" name="Rubrik 7"/>
          <p:cNvSpPr>
            <a:spLocks noGrp="1"/>
          </p:cNvSpPr>
          <p:nvPr>
            <p:ph type="ctrTitle"/>
          </p:nvPr>
        </p:nvSpPr>
        <p:spPr>
          <a:xfrm>
            <a:off x="685800" y="332656"/>
            <a:ext cx="7772400" cy="1143000"/>
          </a:xfrm>
        </p:spPr>
        <p:txBody>
          <a:bodyPr/>
          <a:lstStyle/>
          <a:p>
            <a:pPr algn="ctr"/>
            <a:r>
              <a:rPr lang="sv-SE" sz="3600" dirty="0" smtClean="0"/>
              <a:t>Så viker man ihop en arkivbox</a:t>
            </a:r>
          </a:p>
        </p:txBody>
      </p:sp>
      <p:pic>
        <p:nvPicPr>
          <p:cNvPr id="11271" name="Bildobjekt 7" descr="uppvikt box.JPG"/>
          <p:cNvPicPr>
            <a:picLocks noChangeAspect="1"/>
          </p:cNvPicPr>
          <p:nvPr/>
        </p:nvPicPr>
        <p:blipFill>
          <a:blip r:embed="rId2"/>
          <a:srcRect/>
          <a:stretch>
            <a:fillRect/>
          </a:stretch>
        </p:blipFill>
        <p:spPr bwMode="auto">
          <a:xfrm>
            <a:off x="214313" y="1571625"/>
            <a:ext cx="4095750" cy="3071813"/>
          </a:xfrm>
          <a:prstGeom prst="rect">
            <a:avLst/>
          </a:prstGeom>
          <a:noFill/>
          <a:ln w="9525">
            <a:noFill/>
            <a:miter lim="800000"/>
            <a:headEnd/>
            <a:tailEnd/>
          </a:ln>
        </p:spPr>
      </p:pic>
      <p:pic>
        <p:nvPicPr>
          <p:cNvPr id="11272" name="Bildobjekt 8" descr="ihopfälld box.JPG"/>
          <p:cNvPicPr>
            <a:picLocks noChangeAspect="1"/>
          </p:cNvPicPr>
          <p:nvPr/>
        </p:nvPicPr>
        <p:blipFill>
          <a:blip r:embed="rId3"/>
          <a:srcRect/>
          <a:stretch>
            <a:fillRect/>
          </a:stretch>
        </p:blipFill>
        <p:spPr bwMode="auto">
          <a:xfrm>
            <a:off x="4071938" y="2428875"/>
            <a:ext cx="4857750" cy="3643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pPr algn="ctr"/>
            <a:r>
              <a:rPr lang="sv-SE" sz="3600" dirty="0"/>
              <a:t>Elever med </a:t>
            </a:r>
            <a:r>
              <a:rPr lang="sv-SE" sz="3600" dirty="0" smtClean="0"/>
              <a:t>sekretessmarkering</a:t>
            </a:r>
            <a:br>
              <a:rPr lang="sv-SE" sz="3600" dirty="0" smtClean="0"/>
            </a:br>
            <a:r>
              <a:rPr lang="sv-SE" sz="3600" dirty="0" smtClean="0"/>
              <a:t>eller </a:t>
            </a:r>
            <a:r>
              <a:rPr lang="sv-SE" sz="3600" dirty="0"/>
              <a:t>kvarskrivning</a:t>
            </a:r>
            <a:br>
              <a:rPr lang="sv-SE" sz="3600" dirty="0"/>
            </a:br>
            <a:endParaRPr lang="sv-SE" sz="3600" dirty="0"/>
          </a:p>
        </p:txBody>
      </p:sp>
      <p:sp>
        <p:nvSpPr>
          <p:cNvPr id="3" name="Underrubrik 2"/>
          <p:cNvSpPr>
            <a:spLocks noGrp="1"/>
          </p:cNvSpPr>
          <p:nvPr>
            <p:ph type="subTitle" idx="1"/>
          </p:nvPr>
        </p:nvSpPr>
        <p:spPr/>
        <p:txBody>
          <a:bodyPr/>
          <a:lstStyle/>
          <a:p>
            <a:endParaRPr lang="sv-SE" dirty="0"/>
          </a:p>
          <a:p>
            <a:r>
              <a:rPr lang="sv-SE" dirty="0"/>
              <a:t>Slutbetyg, utdrag ur betygskatalogen och intyg för elever med skyddade </a:t>
            </a:r>
            <a:r>
              <a:rPr lang="sv-SE" dirty="0" smtClean="0"/>
              <a:t>personuppgifter, </a:t>
            </a:r>
            <a:r>
              <a:rPr lang="sv-SE" dirty="0"/>
              <a:t>arkiveras i separat box som sekretessmärks. </a:t>
            </a:r>
          </a:p>
        </p:txBody>
      </p:sp>
      <p:sp>
        <p:nvSpPr>
          <p:cNvPr id="4" name="Platshållare för datum 3"/>
          <p:cNvSpPr>
            <a:spLocks noGrp="1"/>
          </p:cNvSpPr>
          <p:nvPr>
            <p:ph type="dt" sz="half" idx="10"/>
          </p:nvPr>
        </p:nvSpPr>
        <p:spPr/>
        <p:txBody>
          <a:bodyPr/>
          <a:lstStyle/>
          <a:p>
            <a:pPr>
              <a:defRPr/>
            </a:pPr>
            <a:fld id="{3A41FFFC-ABDE-411F-A1BC-1739DF879244}"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25</a:t>
            </a:fld>
            <a:endParaRPr lang="sv-SE"/>
          </a:p>
        </p:txBody>
      </p:sp>
    </p:spTree>
    <p:extLst>
      <p:ext uri="{BB962C8B-B14F-4D97-AF65-F5344CB8AC3E}">
        <p14:creationId xmlns:p14="http://schemas.microsoft.com/office/powerpoint/2010/main" val="41583318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13792"/>
            <a:ext cx="7772400" cy="1143000"/>
          </a:xfrm>
        </p:spPr>
        <p:txBody>
          <a:bodyPr/>
          <a:lstStyle/>
          <a:p>
            <a:pPr algn="ctr"/>
            <a:r>
              <a:rPr lang="sv-SE" sz="3600" dirty="0" smtClean="0"/>
              <a:t>Beställa material</a:t>
            </a:r>
            <a:endParaRPr lang="sv-SE" sz="3600" dirty="0"/>
          </a:p>
        </p:txBody>
      </p:sp>
      <p:sp>
        <p:nvSpPr>
          <p:cNvPr id="3" name="Platshållare för datum 2"/>
          <p:cNvSpPr>
            <a:spLocks noGrp="1"/>
          </p:cNvSpPr>
          <p:nvPr>
            <p:ph type="dt" sz="half" idx="10"/>
          </p:nvPr>
        </p:nvSpPr>
        <p:spPr/>
        <p:txBody>
          <a:bodyPr/>
          <a:lstStyle/>
          <a:p>
            <a:pPr>
              <a:defRPr/>
            </a:pPr>
            <a:fld id="{3B2B0092-A1C8-41D3-A9EC-7311B539F7EA}"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26</a:t>
            </a:fld>
            <a:endParaRPr lang="sv-SE"/>
          </a:p>
        </p:txBody>
      </p:sp>
      <p:sp>
        <p:nvSpPr>
          <p:cNvPr id="7" name="textruta 6"/>
          <p:cNvSpPr txBox="1"/>
          <p:nvPr/>
        </p:nvSpPr>
        <p:spPr>
          <a:xfrm>
            <a:off x="1907704" y="1196752"/>
            <a:ext cx="5832648" cy="646331"/>
          </a:xfrm>
          <a:prstGeom prst="rect">
            <a:avLst/>
          </a:prstGeom>
          <a:noFill/>
        </p:spPr>
        <p:txBody>
          <a:bodyPr wrap="square" rtlCol="0">
            <a:spAutoFit/>
          </a:bodyPr>
          <a:lstStyle/>
          <a:p>
            <a:endParaRPr lang="sv-SE" b="1" dirty="0">
              <a:latin typeface="Arial"/>
              <a:cs typeface="Arial"/>
            </a:endParaRPr>
          </a:p>
          <a:p>
            <a:endParaRPr lang="sv-SE" b="1" dirty="0" smtClean="0">
              <a:latin typeface="Arial"/>
              <a:cs typeface="Arial"/>
            </a:endParaRPr>
          </a:p>
        </p:txBody>
      </p:sp>
      <p:sp>
        <p:nvSpPr>
          <p:cNvPr id="10" name="Underrubrik 2"/>
          <p:cNvSpPr>
            <a:spLocks noGrp="1"/>
          </p:cNvSpPr>
          <p:nvPr>
            <p:ph type="subTitle" idx="1"/>
          </p:nvPr>
        </p:nvSpPr>
        <p:spPr>
          <a:xfrm>
            <a:off x="685800" y="1268760"/>
            <a:ext cx="8062664" cy="4727550"/>
          </a:xfrm>
        </p:spPr>
        <p:txBody>
          <a:bodyPr/>
          <a:lstStyle/>
          <a:p>
            <a:pPr marL="342900" indent="-342900">
              <a:buFont typeface="Arial" panose="020B0604020202020204" pitchFamily="34" charset="0"/>
              <a:buChar char="•"/>
            </a:pPr>
            <a:r>
              <a:rPr lang="sv-SE" dirty="0" err="1">
                <a:latin typeface="Arial"/>
                <a:cs typeface="Arial"/>
              </a:rPr>
              <a:t>Aktomslag</a:t>
            </a:r>
            <a:r>
              <a:rPr lang="sv-SE" dirty="0">
                <a:latin typeface="Arial"/>
                <a:cs typeface="Arial"/>
              </a:rPr>
              <a:t> och arkivboxar </a:t>
            </a:r>
            <a:r>
              <a:rPr lang="sv-SE" dirty="0" smtClean="0">
                <a:latin typeface="Arial"/>
                <a:cs typeface="Arial"/>
              </a:rPr>
              <a:t>kan beställas via t.ex. </a:t>
            </a:r>
            <a:r>
              <a:rPr lang="sv-SE" dirty="0" err="1" smtClean="0">
                <a:latin typeface="Arial"/>
                <a:cs typeface="Arial"/>
              </a:rPr>
              <a:t>Kontorab</a:t>
            </a:r>
            <a:endParaRPr lang="sv-SE" dirty="0" smtClean="0">
              <a:latin typeface="Arial"/>
              <a:cs typeface="Arial"/>
            </a:endParaRPr>
          </a:p>
          <a:p>
            <a:r>
              <a:rPr lang="sv-SE" dirty="0" smtClean="0">
                <a:latin typeface="Arial"/>
                <a:cs typeface="Arial"/>
              </a:rPr>
              <a:t>	OBS</a:t>
            </a:r>
            <a:r>
              <a:rPr lang="sv-SE" dirty="0">
                <a:latin typeface="Arial"/>
                <a:cs typeface="Arial"/>
              </a:rPr>
              <a:t>! Arkivboxarna ska heta </a:t>
            </a:r>
            <a:r>
              <a:rPr lang="sv-SE" b="1" dirty="0">
                <a:latin typeface="Arial"/>
                <a:cs typeface="Arial"/>
              </a:rPr>
              <a:t>Svensk standard.</a:t>
            </a:r>
          </a:p>
          <a:p>
            <a:endParaRPr lang="sv-SE" b="1" dirty="0" smtClean="0">
              <a:latin typeface="Arial"/>
              <a:cs typeface="Arial"/>
            </a:endParaRPr>
          </a:p>
          <a:p>
            <a:endParaRPr lang="sv-SE" b="1" dirty="0">
              <a:latin typeface="Arial"/>
              <a:cs typeface="Arial"/>
            </a:endParaRPr>
          </a:p>
          <a:p>
            <a:endParaRPr lang="sv-SE" b="1" dirty="0" smtClean="0">
              <a:latin typeface="Arial"/>
              <a:cs typeface="Arial"/>
            </a:endParaRPr>
          </a:p>
          <a:p>
            <a:endParaRPr lang="sv-SE" b="1" dirty="0">
              <a:latin typeface="Arial"/>
              <a:cs typeface="Arial"/>
            </a:endParaRPr>
          </a:p>
          <a:p>
            <a:endParaRPr lang="sv-SE" b="1" dirty="0" smtClean="0">
              <a:latin typeface="Arial"/>
              <a:cs typeface="Arial"/>
            </a:endParaRPr>
          </a:p>
          <a:p>
            <a:endParaRPr lang="sv-SE" b="1" dirty="0">
              <a:latin typeface="Arial"/>
              <a:cs typeface="Arial"/>
            </a:endParaRPr>
          </a:p>
          <a:p>
            <a:endParaRPr lang="sv-SE" b="1" dirty="0" smtClean="0">
              <a:latin typeface="Arial"/>
              <a:cs typeface="Arial"/>
            </a:endParaRPr>
          </a:p>
          <a:p>
            <a:endParaRPr lang="sv-SE" b="1" dirty="0">
              <a:latin typeface="Arial"/>
              <a:cs typeface="Arial"/>
            </a:endParaRPr>
          </a:p>
          <a:p>
            <a:endParaRPr lang="sv-SE" b="1" dirty="0" smtClean="0">
              <a:latin typeface="Arial"/>
              <a:cs typeface="Arial"/>
            </a:endParaRPr>
          </a:p>
          <a:p>
            <a:pPr marL="342900" indent="-342900">
              <a:buFont typeface="Arial" panose="020B0604020202020204" pitchFamily="34" charset="0"/>
              <a:buChar char="•"/>
            </a:pPr>
            <a:r>
              <a:rPr lang="sv-SE" dirty="0" smtClean="0">
                <a:latin typeface="Arial"/>
                <a:cs typeface="Arial"/>
              </a:rPr>
              <a:t>Mer information på </a:t>
            </a:r>
            <a:r>
              <a:rPr lang="sv-SE" dirty="0" smtClean="0">
                <a:latin typeface="Arial"/>
                <a:cs typeface="Arial"/>
                <a:hlinkClick r:id="rId2"/>
              </a:rPr>
              <a:t>www.linkoping.se/Om-kommunen/Stadsarkivet/</a:t>
            </a:r>
            <a:endParaRPr lang="sv-SE" dirty="0">
              <a:latin typeface="Arial"/>
              <a:cs typeface="Arial"/>
            </a:endParaRPr>
          </a:p>
        </p:txBody>
      </p:sp>
      <p:pic>
        <p:nvPicPr>
          <p:cNvPr id="11" name="Bildobjekt 10"/>
          <p:cNvPicPr/>
          <p:nvPr/>
        </p:nvPicPr>
        <p:blipFill rotWithShape="1">
          <a:blip r:embed="rId3"/>
          <a:srcRect l="36688" t="53195" r="44487" b="29057"/>
          <a:stretch/>
        </p:blipFill>
        <p:spPr bwMode="auto">
          <a:xfrm>
            <a:off x="1043608" y="2060848"/>
            <a:ext cx="5976664" cy="30963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1478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pPr algn="ctr"/>
            <a:r>
              <a:rPr lang="sv-SE" sz="3600" dirty="0" smtClean="0"/>
              <a:t>Leveranstid</a:t>
            </a:r>
            <a:endParaRPr lang="sv-SE" sz="3600" dirty="0"/>
          </a:p>
        </p:txBody>
      </p:sp>
      <p:sp>
        <p:nvSpPr>
          <p:cNvPr id="3" name="Underrubrik 2"/>
          <p:cNvSpPr>
            <a:spLocks noGrp="1"/>
          </p:cNvSpPr>
          <p:nvPr>
            <p:ph type="subTitle" idx="1"/>
          </p:nvPr>
        </p:nvSpPr>
        <p:spPr/>
        <p:txBody>
          <a:bodyPr/>
          <a:lstStyle/>
          <a:p>
            <a:r>
              <a:rPr lang="sv-SE" dirty="0" smtClean="0"/>
              <a:t>En månad för gymnasieskolorna.</a:t>
            </a:r>
          </a:p>
          <a:p>
            <a:endParaRPr lang="sv-SE" dirty="0"/>
          </a:p>
          <a:p>
            <a:r>
              <a:rPr lang="sv-SE" dirty="0" smtClean="0"/>
              <a:t>Ett år för grundskolorna.</a:t>
            </a:r>
            <a:endParaRPr lang="sv-SE" dirty="0"/>
          </a:p>
        </p:txBody>
      </p:sp>
      <p:sp>
        <p:nvSpPr>
          <p:cNvPr id="4" name="Platshållare för datum 3"/>
          <p:cNvSpPr>
            <a:spLocks noGrp="1"/>
          </p:cNvSpPr>
          <p:nvPr>
            <p:ph type="dt" sz="half" idx="10"/>
          </p:nvPr>
        </p:nvSpPr>
        <p:spPr/>
        <p:txBody>
          <a:bodyPr/>
          <a:lstStyle/>
          <a:p>
            <a:pPr>
              <a:defRPr/>
            </a:pPr>
            <a:fld id="{651A4C55-FF74-469A-89D8-0E2A6A185484}"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27</a:t>
            </a:fld>
            <a:endParaRPr lang="sv-SE"/>
          </a:p>
        </p:txBody>
      </p:sp>
    </p:spTree>
    <p:extLst>
      <p:ext uri="{BB962C8B-B14F-4D97-AF65-F5344CB8AC3E}">
        <p14:creationId xmlns:p14="http://schemas.microsoft.com/office/powerpoint/2010/main" val="26906224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ubrik 1"/>
          <p:cNvSpPr>
            <a:spLocks noGrp="1"/>
          </p:cNvSpPr>
          <p:nvPr>
            <p:ph type="ctrTitle"/>
          </p:nvPr>
        </p:nvSpPr>
        <p:spPr>
          <a:xfrm>
            <a:off x="685800" y="332656"/>
            <a:ext cx="7772400" cy="792088"/>
          </a:xfrm>
        </p:spPr>
        <p:txBody>
          <a:bodyPr/>
          <a:lstStyle/>
          <a:p>
            <a:pPr algn="ctr"/>
            <a:r>
              <a:rPr lang="sv-SE" sz="3600" dirty="0" smtClean="0"/>
              <a:t>Leveransreversal</a:t>
            </a:r>
          </a:p>
        </p:txBody>
      </p:sp>
      <p:sp>
        <p:nvSpPr>
          <p:cNvPr id="26627" name="Underrubrik 2"/>
          <p:cNvSpPr>
            <a:spLocks noGrp="1"/>
          </p:cNvSpPr>
          <p:nvPr>
            <p:ph type="subTitle" idx="1"/>
          </p:nvPr>
        </p:nvSpPr>
        <p:spPr>
          <a:xfrm>
            <a:off x="755576" y="1412776"/>
            <a:ext cx="6624736" cy="4643438"/>
          </a:xfrm>
        </p:spPr>
        <p:txBody>
          <a:bodyPr/>
          <a:lstStyle/>
          <a:p>
            <a:pPr>
              <a:buFont typeface="Arial" pitchFamily="34" charset="0"/>
              <a:buChar char="•"/>
            </a:pPr>
            <a:r>
              <a:rPr lang="sv-SE" dirty="0" smtClean="0">
                <a:latin typeface="Arial" pitchFamily="34" charset="0"/>
                <a:ea typeface="ＭＳ Ｐゴシック" pitchFamily="34" charset="-128"/>
                <a:cs typeface="Arial" pitchFamily="34" charset="0"/>
              </a:rPr>
              <a:t> Reversal är en kvittens på överlämnat material</a:t>
            </a:r>
          </a:p>
          <a:p>
            <a:pPr>
              <a:buFont typeface="Arial" pitchFamily="34" charset="0"/>
              <a:buChar char="•"/>
            </a:pPr>
            <a:r>
              <a:rPr lang="sv-SE" dirty="0" smtClean="0">
                <a:latin typeface="Arial" pitchFamily="34" charset="0"/>
              </a:rPr>
              <a:t> Börja fyll i bilagor och huvudreversalen sist</a:t>
            </a:r>
          </a:p>
          <a:p>
            <a:pPr>
              <a:buFont typeface="Arial" pitchFamily="34" charset="0"/>
              <a:buChar char="•"/>
            </a:pPr>
            <a:r>
              <a:rPr lang="sv-SE" dirty="0" smtClean="0">
                <a:latin typeface="Arial" pitchFamily="34" charset="0"/>
              </a:rPr>
              <a:t> En bilaga per verksamhetsområde som lämnas in</a:t>
            </a:r>
          </a:p>
          <a:p>
            <a:pPr>
              <a:buFont typeface="Arial" pitchFamily="34" charset="0"/>
              <a:buChar char="•"/>
            </a:pPr>
            <a:r>
              <a:rPr lang="sv-SE" dirty="0" smtClean="0">
                <a:latin typeface="Arial" pitchFamily="34" charset="0"/>
              </a:rPr>
              <a:t> Huvudreversalen är en sammanfattning av bilagorna</a:t>
            </a:r>
          </a:p>
          <a:p>
            <a:r>
              <a:rPr lang="sv-SE" dirty="0" smtClean="0">
                <a:latin typeface="Arial" pitchFamily="34" charset="0"/>
              </a:rPr>
              <a:t> </a:t>
            </a:r>
            <a:r>
              <a:rPr lang="sv-SE" dirty="0">
                <a:latin typeface="Arial" pitchFamily="34" charset="0"/>
              </a:rPr>
              <a:t> </a:t>
            </a:r>
            <a:r>
              <a:rPr lang="sv-SE" dirty="0" smtClean="0">
                <a:latin typeface="Arial" pitchFamily="34" charset="0"/>
              </a:rPr>
              <a:t>dvs. fler bilaga 1 kan sammanfattas på en</a:t>
            </a:r>
            <a:br>
              <a:rPr lang="sv-SE" dirty="0" smtClean="0">
                <a:latin typeface="Arial" pitchFamily="34" charset="0"/>
              </a:rPr>
            </a:br>
            <a:r>
              <a:rPr lang="sv-SE" dirty="0" smtClean="0">
                <a:latin typeface="Arial" pitchFamily="34" charset="0"/>
              </a:rPr>
              <a:t>  huvudreversal</a:t>
            </a:r>
          </a:p>
          <a:p>
            <a:pPr>
              <a:buFont typeface="Arial" pitchFamily="34" charset="0"/>
              <a:buChar char="•"/>
            </a:pPr>
            <a:r>
              <a:rPr lang="sv-SE" dirty="0" smtClean="0">
                <a:latin typeface="Arial" pitchFamily="34" charset="0"/>
              </a:rPr>
              <a:t> Fyll i ort och namnförtydligande, men </a:t>
            </a:r>
            <a:r>
              <a:rPr lang="sv-SE" u="sng" dirty="0" smtClean="0">
                <a:latin typeface="Arial" pitchFamily="34" charset="0"/>
              </a:rPr>
              <a:t>ej</a:t>
            </a:r>
            <a:r>
              <a:rPr lang="sv-SE" dirty="0" smtClean="0">
                <a:latin typeface="Arial" pitchFamily="34" charset="0"/>
              </a:rPr>
              <a:t> datum </a:t>
            </a:r>
          </a:p>
          <a:p>
            <a:pPr>
              <a:buFont typeface="Arial" pitchFamily="34" charset="0"/>
              <a:buChar char="•"/>
            </a:pPr>
            <a:r>
              <a:rPr lang="sv-SE" dirty="0" smtClean="0">
                <a:latin typeface="Arial" pitchFamily="34" charset="0"/>
              </a:rPr>
              <a:t> Skrivs ut i två exemplar på Svenskt Arkiv</a:t>
            </a:r>
          </a:p>
          <a:p>
            <a:pPr>
              <a:buFont typeface="Arial" pitchFamily="34" charset="0"/>
              <a:buChar char="•"/>
            </a:pPr>
            <a:r>
              <a:rPr lang="sv-SE" dirty="0" smtClean="0">
                <a:latin typeface="Arial" pitchFamily="34" charset="0"/>
              </a:rPr>
              <a:t> Medtages vid leverans</a:t>
            </a:r>
          </a:p>
          <a:p>
            <a:endParaRPr lang="sv-SE" dirty="0" smtClean="0">
              <a:latin typeface="Arial" pitchFamily="34" charset="0"/>
            </a:endParaRPr>
          </a:p>
        </p:txBody>
      </p:sp>
      <p:sp>
        <p:nvSpPr>
          <p:cNvPr id="26628" name="Platshållare för datum 3"/>
          <p:cNvSpPr>
            <a:spLocks noGrp="1"/>
          </p:cNvSpPr>
          <p:nvPr>
            <p:ph type="dt" sz="quarter" idx="10"/>
          </p:nvPr>
        </p:nvSpPr>
        <p:spPr>
          <a:noFill/>
        </p:spPr>
        <p:txBody>
          <a:bodyPr/>
          <a:lstStyle/>
          <a:p>
            <a:fld id="{7B762DC0-A8C9-495C-8BBF-2E27F84EA1BB}" type="datetime1">
              <a:rPr lang="sv-SE" smtClean="0">
                <a:latin typeface="Arial" pitchFamily="34" charset="0"/>
              </a:rPr>
              <a:t>2016-05-17</a:t>
            </a:fld>
            <a:endParaRPr lang="sv-SE" dirty="0" smtClean="0">
              <a:latin typeface="Arial" pitchFamily="34" charset="0"/>
            </a:endParaRPr>
          </a:p>
        </p:txBody>
      </p:sp>
      <p:sp>
        <p:nvSpPr>
          <p:cNvPr id="26629" name="Platshållare för sidfot 4"/>
          <p:cNvSpPr>
            <a:spLocks noGrp="1"/>
          </p:cNvSpPr>
          <p:nvPr>
            <p:ph type="ftr" sz="quarter" idx="11"/>
          </p:nvPr>
        </p:nvSpPr>
        <p:spPr>
          <a:noFill/>
        </p:spPr>
        <p:txBody>
          <a:bodyPr/>
          <a:lstStyle/>
          <a:p>
            <a:r>
              <a:rPr lang="sv-SE" smtClean="0">
                <a:latin typeface="Arial" pitchFamily="34" charset="0"/>
              </a:rPr>
              <a:t>Grundutbildning för arkivredogörare – fristående skolor</a:t>
            </a:r>
            <a:endParaRPr lang="sv-SE" dirty="0" smtClean="0">
              <a:latin typeface="Arial" pitchFamily="34" charset="0"/>
            </a:endParaRPr>
          </a:p>
        </p:txBody>
      </p:sp>
      <p:sp>
        <p:nvSpPr>
          <p:cNvPr id="26630" name="Platshållare för bildnummer 5"/>
          <p:cNvSpPr>
            <a:spLocks noGrp="1"/>
          </p:cNvSpPr>
          <p:nvPr>
            <p:ph type="sldNum" sz="quarter" idx="12"/>
          </p:nvPr>
        </p:nvSpPr>
        <p:spPr>
          <a:noFill/>
        </p:spPr>
        <p:txBody>
          <a:bodyPr/>
          <a:lstStyle/>
          <a:p>
            <a:fld id="{CD6D7C64-3CA6-4ED8-9560-33DF7839AF75}" type="slidenum">
              <a:rPr lang="sv-SE" smtClean="0">
                <a:latin typeface="Arial" pitchFamily="34" charset="0"/>
              </a:rPr>
              <a:pPr/>
              <a:t>28</a:t>
            </a:fld>
            <a:endParaRPr lang="sv-SE" smtClean="0">
              <a:latin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Platshållare för datum 3"/>
          <p:cNvSpPr>
            <a:spLocks noGrp="1"/>
          </p:cNvSpPr>
          <p:nvPr>
            <p:ph type="dt" sz="quarter" idx="10"/>
          </p:nvPr>
        </p:nvSpPr>
        <p:spPr>
          <a:noFill/>
        </p:spPr>
        <p:txBody>
          <a:bodyPr/>
          <a:lstStyle/>
          <a:p>
            <a:fld id="{0E50E714-8E6D-4EB1-8C04-5AD87D93554F}" type="datetime1">
              <a:rPr lang="sv-SE" smtClean="0">
                <a:latin typeface="Arial" pitchFamily="34" charset="0"/>
              </a:rPr>
              <a:t>2016-05-17</a:t>
            </a:fld>
            <a:endParaRPr lang="sv-SE" smtClean="0">
              <a:latin typeface="Arial" pitchFamily="34" charset="0"/>
            </a:endParaRPr>
          </a:p>
        </p:txBody>
      </p:sp>
      <p:sp>
        <p:nvSpPr>
          <p:cNvPr id="28676" name="Platshållare för sidfot 4"/>
          <p:cNvSpPr>
            <a:spLocks noGrp="1"/>
          </p:cNvSpPr>
          <p:nvPr>
            <p:ph type="ftr" sz="quarter" idx="11"/>
          </p:nvPr>
        </p:nvSpPr>
        <p:spPr>
          <a:xfrm>
            <a:off x="2915816" y="6492875"/>
            <a:ext cx="3613150" cy="365125"/>
          </a:xfrm>
          <a:noFill/>
        </p:spPr>
        <p:txBody>
          <a:bodyPr/>
          <a:lstStyle/>
          <a:p>
            <a:r>
              <a:rPr lang="sv-SE" smtClean="0">
                <a:latin typeface="Arial" pitchFamily="34" charset="0"/>
              </a:rPr>
              <a:t>Grundutbildning för arkivredogörare – fristående skolor</a:t>
            </a:r>
            <a:endParaRPr lang="sv-SE" dirty="0" smtClean="0">
              <a:latin typeface="Arial" pitchFamily="34" charset="0"/>
            </a:endParaRPr>
          </a:p>
        </p:txBody>
      </p:sp>
      <p:sp>
        <p:nvSpPr>
          <p:cNvPr id="28677" name="Platshållare för bildnummer 5"/>
          <p:cNvSpPr>
            <a:spLocks noGrp="1"/>
          </p:cNvSpPr>
          <p:nvPr>
            <p:ph type="sldNum" sz="quarter" idx="12"/>
          </p:nvPr>
        </p:nvSpPr>
        <p:spPr>
          <a:noFill/>
        </p:spPr>
        <p:txBody>
          <a:bodyPr/>
          <a:lstStyle/>
          <a:p>
            <a:fld id="{0CB06CEF-54D8-4E9B-B8B7-69D5B69A9BF7}" type="slidenum">
              <a:rPr lang="sv-SE" smtClean="0">
                <a:latin typeface="Arial" pitchFamily="34" charset="0"/>
              </a:rPr>
              <a:pPr/>
              <a:t>29</a:t>
            </a:fld>
            <a:endParaRPr lang="sv-SE" smtClean="0">
              <a:latin typeface="Arial" pitchFamily="34" charset="0"/>
            </a:endParaRPr>
          </a:p>
        </p:txBody>
      </p:sp>
      <p:sp>
        <p:nvSpPr>
          <p:cNvPr id="8" name="Rektangel 7"/>
          <p:cNvSpPr/>
          <p:nvPr/>
        </p:nvSpPr>
        <p:spPr>
          <a:xfrm>
            <a:off x="1043608" y="2250738"/>
            <a:ext cx="6552728" cy="1200329"/>
          </a:xfrm>
          <a:prstGeom prst="rect">
            <a:avLst/>
          </a:prstGeom>
        </p:spPr>
        <p:txBody>
          <a:bodyPr wrap="square">
            <a:spAutoFit/>
          </a:bodyPr>
          <a:lstStyle/>
          <a:p>
            <a:endParaRPr lang="sv-SE" dirty="0" smtClean="0"/>
          </a:p>
          <a:p>
            <a:r>
              <a:rPr lang="sv-SE" dirty="0" smtClean="0">
                <a:hlinkClick r:id="rId2"/>
              </a:rPr>
              <a:t>www.linkoping.se/Om-kommunen/Stadsarkivet/Arkivinformation-till-offentlig-forvaltning/Leverans/</a:t>
            </a:r>
            <a:endParaRPr lang="sv-SE" dirty="0" smtClean="0"/>
          </a:p>
        </p:txBody>
      </p:sp>
      <p:sp>
        <p:nvSpPr>
          <p:cNvPr id="11" name="Rektangel 10"/>
          <p:cNvSpPr/>
          <p:nvPr/>
        </p:nvSpPr>
        <p:spPr>
          <a:xfrm>
            <a:off x="1520788" y="620688"/>
            <a:ext cx="5598368" cy="923330"/>
          </a:xfrm>
          <a:prstGeom prst="rect">
            <a:avLst/>
          </a:prstGeom>
        </p:spPr>
        <p:txBody>
          <a:bodyPr wrap="square">
            <a:spAutoFit/>
          </a:bodyPr>
          <a:lstStyle/>
          <a:p>
            <a:pPr algn="ctr"/>
            <a:r>
              <a:rPr lang="sv-SE" sz="3600" dirty="0" smtClean="0"/>
              <a:t>Länkar till </a:t>
            </a:r>
            <a:r>
              <a:rPr lang="sv-SE" sz="3600" dirty="0" err="1" smtClean="0"/>
              <a:t>reversaler</a:t>
            </a:r>
            <a:endParaRPr lang="sv-SE" dirty="0"/>
          </a:p>
          <a:p>
            <a:endParaRPr lang="sv-S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692696"/>
            <a:ext cx="7772400" cy="1143000"/>
          </a:xfrm>
        </p:spPr>
        <p:txBody>
          <a:bodyPr/>
          <a:lstStyle/>
          <a:p>
            <a:pPr algn="ctr"/>
            <a:r>
              <a:rPr lang="sv-SE" sz="3200" dirty="0" smtClean="0"/>
              <a:t>Vi arkiverar därför att …	</a:t>
            </a:r>
            <a:endParaRPr lang="sv-SE" sz="3200" dirty="0"/>
          </a:p>
        </p:txBody>
      </p:sp>
      <p:sp>
        <p:nvSpPr>
          <p:cNvPr id="3" name="Underrubrik 2"/>
          <p:cNvSpPr>
            <a:spLocks noGrp="1"/>
          </p:cNvSpPr>
          <p:nvPr>
            <p:ph type="subTitle" idx="1"/>
          </p:nvPr>
        </p:nvSpPr>
        <p:spPr>
          <a:xfrm>
            <a:off x="693738" y="1772816"/>
            <a:ext cx="7772400" cy="4464496"/>
          </a:xfrm>
        </p:spPr>
        <p:txBody>
          <a:bodyPr/>
          <a:lstStyle/>
          <a:p>
            <a:pPr>
              <a:buFont typeface="Arial" panose="020B0604020202020204" pitchFamily="34" charset="0"/>
              <a:buChar char="•"/>
            </a:pPr>
            <a:r>
              <a:rPr lang="sv-SE" altLang="sv-SE" sz="1800" dirty="0" smtClean="0">
                <a:latin typeface="Arial" panose="020B0604020202020204" pitchFamily="34" charset="0"/>
                <a:ea typeface="ＭＳ Ｐゴシック" panose="020B0600070205080204" pitchFamily="34" charset="-128"/>
                <a:cs typeface="Arial" panose="020B0604020202020204" pitchFamily="34" charset="0"/>
              </a:rPr>
              <a:t>Offentlighetsprincipen</a:t>
            </a:r>
            <a:endParaRPr lang="sv-SE" altLang="sv-SE" sz="1800" dirty="0">
              <a:latin typeface="Arial" panose="020B0604020202020204" pitchFamily="34" charset="0"/>
              <a:ea typeface="ＭＳ Ｐゴシック" panose="020B0600070205080204" pitchFamily="34" charset="-128"/>
              <a:cs typeface="Arial" panose="020B0604020202020204" pitchFamily="34" charset="0"/>
            </a:endParaRP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En demokratifråga, bidrar till ett bra och öppet </a:t>
            </a:r>
            <a:r>
              <a:rPr lang="sv-SE" altLang="sv-SE" sz="1800" dirty="0" smtClean="0">
                <a:latin typeface="Arial" panose="020B0604020202020204" pitchFamily="34" charset="0"/>
                <a:ea typeface="ＭＳ Ｐゴシック" panose="020B0600070205080204" pitchFamily="34" charset="-128"/>
                <a:cs typeface="Arial" panose="020B0604020202020204" pitchFamily="34" charset="0"/>
              </a:rPr>
              <a:t>samhälle</a:t>
            </a:r>
          </a:p>
          <a:p>
            <a:pPr marL="647700" lvl="1" eaLnBrk="1" hangingPunct="1"/>
            <a:endParaRPr lang="sv-SE" altLang="sv-SE" sz="1800" dirty="0">
              <a:latin typeface="Arial" panose="020B0604020202020204" pitchFamily="34" charset="0"/>
              <a:ea typeface="ＭＳ Ｐゴシック" panose="020B0600070205080204" pitchFamily="34" charset="-128"/>
              <a:cs typeface="Arial" panose="020B0604020202020204" pitchFamily="34" charset="0"/>
            </a:endParaRPr>
          </a:p>
          <a:p>
            <a:pPr>
              <a:buFont typeface="Arial" panose="020B0604020202020204" pitchFamily="34" charset="0"/>
              <a:buChar char="•"/>
            </a:pPr>
            <a:r>
              <a:rPr lang="sv-SE" altLang="sv-SE" sz="1800" dirty="0">
                <a:latin typeface="Arial" panose="020B0604020202020204" pitchFamily="34" charset="0"/>
                <a:ea typeface="ＭＳ Ｐゴシック" panose="020B0600070205080204" pitchFamily="34" charset="-128"/>
                <a:cs typeface="Arial" panose="020B0604020202020204" pitchFamily="34" charset="0"/>
              </a:rPr>
              <a:t>Rättssäkerhet</a:t>
            </a: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Att kunna i efterhand se vilka beslut som fattats, </a:t>
            </a:r>
            <a:r>
              <a:rPr lang="sv-SE" altLang="sv-SE" sz="1800" dirty="0" smtClean="0">
                <a:latin typeface="Arial" panose="020B0604020202020204" pitchFamily="34" charset="0"/>
                <a:ea typeface="ＭＳ Ｐゴシック" panose="020B0600070205080204" pitchFamily="34" charset="-128"/>
                <a:cs typeface="Arial" panose="020B0604020202020204" pitchFamily="34" charset="0"/>
              </a:rPr>
              <a:t>bevisläge</a:t>
            </a:r>
          </a:p>
          <a:p>
            <a:pPr marL="647700" lvl="1" eaLnBrk="1" hangingPunct="1"/>
            <a:endParaRPr lang="sv-SE" altLang="sv-SE" sz="1800" dirty="0">
              <a:latin typeface="Arial" panose="020B0604020202020204" pitchFamily="34" charset="0"/>
              <a:ea typeface="ＭＳ Ｐゴシック" panose="020B0600070205080204" pitchFamily="34" charset="-128"/>
              <a:cs typeface="Arial" panose="020B0604020202020204" pitchFamily="34" charset="0"/>
            </a:endParaRPr>
          </a:p>
          <a:p>
            <a:pPr>
              <a:buFont typeface="Arial" panose="020B0604020202020204" pitchFamily="34" charset="0"/>
              <a:buChar char="•"/>
            </a:pPr>
            <a:r>
              <a:rPr lang="sv-SE" altLang="sv-SE" sz="1800" dirty="0">
                <a:latin typeface="Arial" panose="020B0604020202020204" pitchFamily="34" charset="0"/>
                <a:ea typeface="ＭＳ Ｐゴシック" panose="020B0600070205080204" pitchFamily="34" charset="-128"/>
                <a:cs typeface="Arial" panose="020B0604020202020204" pitchFamily="34" charset="0"/>
              </a:rPr>
              <a:t>Verksamhetsnytta</a:t>
            </a: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Rätt information vid rätt tillfälle</a:t>
            </a: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Rätt information ger förutsättningar för riktiga </a:t>
            </a:r>
            <a:r>
              <a:rPr lang="sv-SE" altLang="sv-SE" sz="1800" dirty="0" smtClean="0">
                <a:latin typeface="Arial" panose="020B0604020202020204" pitchFamily="34" charset="0"/>
                <a:ea typeface="ＭＳ Ｐゴシック" panose="020B0600070205080204" pitchFamily="34" charset="-128"/>
                <a:cs typeface="Arial" panose="020B0604020202020204" pitchFamily="34" charset="0"/>
              </a:rPr>
              <a:t>beslut</a:t>
            </a:r>
          </a:p>
          <a:p>
            <a:pPr marL="647700" lvl="1" eaLnBrk="1" hangingPunct="1"/>
            <a:endParaRPr lang="sv-SE" altLang="sv-SE" sz="1800" dirty="0">
              <a:latin typeface="Arial" panose="020B0604020202020204" pitchFamily="34" charset="0"/>
              <a:ea typeface="ＭＳ Ｐゴシック" panose="020B0600070205080204" pitchFamily="34" charset="-128"/>
              <a:cs typeface="Arial" panose="020B0604020202020204" pitchFamily="34" charset="0"/>
            </a:endParaRPr>
          </a:p>
          <a:p>
            <a:pPr>
              <a:buFont typeface="Arial" panose="020B0604020202020204" pitchFamily="34" charset="0"/>
              <a:buChar char="•"/>
            </a:pPr>
            <a:r>
              <a:rPr lang="sv-SE" altLang="sv-SE" sz="1800" dirty="0">
                <a:latin typeface="Arial" panose="020B0604020202020204" pitchFamily="34" charset="0"/>
                <a:ea typeface="ＭＳ Ｐゴシック" panose="020B0600070205080204" pitchFamily="34" charset="-128"/>
                <a:cs typeface="Arial" panose="020B0604020202020204" pitchFamily="34" charset="0"/>
              </a:rPr>
              <a:t>Forskningens behov</a:t>
            </a:r>
          </a:p>
          <a:p>
            <a:pPr marL="647700" lvl="1" eaLnBrk="1" hangingPunct="1"/>
            <a:r>
              <a:rPr lang="sv-SE" altLang="sv-SE" sz="1800" dirty="0">
                <a:latin typeface="Arial" panose="020B0604020202020204" pitchFamily="34" charset="0"/>
                <a:ea typeface="ＭＳ Ｐゴシック" panose="020B0600070205080204" pitchFamily="34" charset="-128"/>
                <a:cs typeface="Arial" panose="020B0604020202020204" pitchFamily="34" charset="0"/>
              </a:rPr>
              <a:t>Vårt kulturarv</a:t>
            </a:r>
          </a:p>
          <a:p>
            <a:pPr marL="342900" indent="-342900">
              <a:buFontTx/>
              <a:buChar char="-"/>
            </a:pPr>
            <a:endParaRPr lang="sv-SE" dirty="0"/>
          </a:p>
        </p:txBody>
      </p:sp>
      <p:sp>
        <p:nvSpPr>
          <p:cNvPr id="4" name="Platshållare för datum 3"/>
          <p:cNvSpPr>
            <a:spLocks noGrp="1"/>
          </p:cNvSpPr>
          <p:nvPr>
            <p:ph type="dt" sz="half" idx="10"/>
          </p:nvPr>
        </p:nvSpPr>
        <p:spPr/>
        <p:txBody>
          <a:bodyPr/>
          <a:lstStyle/>
          <a:p>
            <a:pPr>
              <a:defRPr/>
            </a:pPr>
            <a:fld id="{B1D7BDCD-BF63-4DA0-87E2-2F296234F6FD}"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3</a:t>
            </a:fld>
            <a:endParaRPr lang="sv-SE"/>
          </a:p>
        </p:txBody>
      </p:sp>
    </p:spTree>
    <p:extLst>
      <p:ext uri="{BB962C8B-B14F-4D97-AF65-F5344CB8AC3E}">
        <p14:creationId xmlns:p14="http://schemas.microsoft.com/office/powerpoint/2010/main" val="32378850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ubrik 1"/>
          <p:cNvSpPr>
            <a:spLocks noGrp="1"/>
          </p:cNvSpPr>
          <p:nvPr>
            <p:ph type="ctrTitle"/>
          </p:nvPr>
        </p:nvSpPr>
        <p:spPr>
          <a:xfrm>
            <a:off x="467544" y="116632"/>
            <a:ext cx="7772400" cy="1143000"/>
          </a:xfrm>
        </p:spPr>
        <p:txBody>
          <a:bodyPr/>
          <a:lstStyle/>
          <a:p>
            <a:pPr algn="ctr"/>
            <a:r>
              <a:rPr lang="sv-SE" sz="3600" dirty="0" smtClean="0"/>
              <a:t>Reversal för enkel leverans</a:t>
            </a:r>
          </a:p>
        </p:txBody>
      </p:sp>
      <p:sp>
        <p:nvSpPr>
          <p:cNvPr id="27651" name="Platshållare för datum 3"/>
          <p:cNvSpPr>
            <a:spLocks noGrp="1"/>
          </p:cNvSpPr>
          <p:nvPr>
            <p:ph type="dt" sz="quarter" idx="10"/>
          </p:nvPr>
        </p:nvSpPr>
        <p:spPr>
          <a:noFill/>
        </p:spPr>
        <p:txBody>
          <a:bodyPr/>
          <a:lstStyle/>
          <a:p>
            <a:fld id="{86DCC125-9E61-4122-BACB-4BE85BBB0064}" type="datetime1">
              <a:rPr lang="sv-SE" smtClean="0">
                <a:latin typeface="Arial" pitchFamily="34" charset="0"/>
              </a:rPr>
              <a:t>2016-05-17</a:t>
            </a:fld>
            <a:endParaRPr lang="sv-SE" smtClean="0">
              <a:latin typeface="Arial" pitchFamily="34" charset="0"/>
            </a:endParaRPr>
          </a:p>
        </p:txBody>
      </p:sp>
      <p:sp>
        <p:nvSpPr>
          <p:cNvPr id="27652" name="Platshållare för sidfot 4"/>
          <p:cNvSpPr>
            <a:spLocks noGrp="1"/>
          </p:cNvSpPr>
          <p:nvPr>
            <p:ph type="ftr" sz="quarter" idx="11"/>
          </p:nvPr>
        </p:nvSpPr>
        <p:spPr>
          <a:xfrm>
            <a:off x="2915816" y="6492875"/>
            <a:ext cx="3613150" cy="365125"/>
          </a:xfrm>
          <a:noFill/>
        </p:spPr>
        <p:txBody>
          <a:bodyPr/>
          <a:lstStyle/>
          <a:p>
            <a:r>
              <a:rPr lang="sv-SE" smtClean="0">
                <a:latin typeface="Arial" pitchFamily="34" charset="0"/>
              </a:rPr>
              <a:t>Grundutbildning för arkivredogörare – fristående skolor</a:t>
            </a:r>
            <a:endParaRPr lang="sv-SE" dirty="0" smtClean="0">
              <a:latin typeface="Arial" pitchFamily="34" charset="0"/>
            </a:endParaRPr>
          </a:p>
        </p:txBody>
      </p:sp>
      <p:sp>
        <p:nvSpPr>
          <p:cNvPr id="27653" name="Platshållare för bildnummer 5"/>
          <p:cNvSpPr>
            <a:spLocks noGrp="1"/>
          </p:cNvSpPr>
          <p:nvPr>
            <p:ph type="sldNum" sz="quarter" idx="12"/>
          </p:nvPr>
        </p:nvSpPr>
        <p:spPr>
          <a:noFill/>
        </p:spPr>
        <p:txBody>
          <a:bodyPr/>
          <a:lstStyle/>
          <a:p>
            <a:fld id="{08AAD279-7E43-4588-B2BC-58058CF9067E}" type="slidenum">
              <a:rPr lang="sv-SE" smtClean="0">
                <a:latin typeface="Arial" pitchFamily="34" charset="0"/>
              </a:rPr>
              <a:pPr/>
              <a:t>30</a:t>
            </a:fld>
            <a:endParaRPr lang="sv-SE" smtClean="0">
              <a:latin typeface="Arial" pitchFamily="34" charset="0"/>
            </a:endParaRPr>
          </a:p>
        </p:txBody>
      </p:sp>
      <p:pic>
        <p:nvPicPr>
          <p:cNvPr id="4" name="Bildobjekt 3"/>
          <p:cNvPicPr>
            <a:picLocks noChangeAspect="1"/>
          </p:cNvPicPr>
          <p:nvPr/>
        </p:nvPicPr>
        <p:blipFill rotWithShape="1">
          <a:blip r:embed="rId2"/>
          <a:srcRect l="34644" t="15700" r="34250" b="7301"/>
          <a:stretch/>
        </p:blipFill>
        <p:spPr>
          <a:xfrm>
            <a:off x="386622" y="764704"/>
            <a:ext cx="4041362" cy="5627213"/>
          </a:xfrm>
          <a:prstGeom prst="rect">
            <a:avLst/>
          </a:prstGeom>
        </p:spPr>
      </p:pic>
      <p:pic>
        <p:nvPicPr>
          <p:cNvPr id="5" name="Bildobjekt 4"/>
          <p:cNvPicPr>
            <a:picLocks noChangeAspect="1"/>
          </p:cNvPicPr>
          <p:nvPr/>
        </p:nvPicPr>
        <p:blipFill rotWithShape="1">
          <a:blip r:embed="rId3"/>
          <a:srcRect l="20075" t="17101" r="50787" b="8001"/>
          <a:stretch/>
        </p:blipFill>
        <p:spPr>
          <a:xfrm>
            <a:off x="4543368" y="764704"/>
            <a:ext cx="3386395" cy="4896544"/>
          </a:xfrm>
          <a:prstGeom prst="rect">
            <a:avLst/>
          </a:prstGeom>
        </p:spPr>
      </p:pic>
      <p:pic>
        <p:nvPicPr>
          <p:cNvPr id="6" name="Bildobjekt 5"/>
          <p:cNvPicPr>
            <a:picLocks noChangeAspect="1"/>
          </p:cNvPicPr>
          <p:nvPr/>
        </p:nvPicPr>
        <p:blipFill rotWithShape="1">
          <a:blip r:embed="rId4">
            <a:extLst>
              <a:ext uri="{28A0092B-C50C-407E-A947-70E740481C1C}">
                <a14:useLocalDpi xmlns:a14="http://schemas.microsoft.com/office/drawing/2010/main" val="0"/>
              </a:ext>
            </a:extLst>
          </a:blip>
          <a:srcRect l="17451" t="16401" r="25850"/>
          <a:stretch/>
        </p:blipFill>
        <p:spPr>
          <a:xfrm rot="5400000">
            <a:off x="5232475" y="2982218"/>
            <a:ext cx="3888432" cy="3224957"/>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ubrik 1"/>
          <p:cNvSpPr>
            <a:spLocks noGrp="1"/>
          </p:cNvSpPr>
          <p:nvPr>
            <p:ph type="ctrTitle"/>
          </p:nvPr>
        </p:nvSpPr>
        <p:spPr>
          <a:xfrm>
            <a:off x="611560" y="341784"/>
            <a:ext cx="7772400" cy="1143000"/>
          </a:xfrm>
        </p:spPr>
        <p:txBody>
          <a:bodyPr/>
          <a:lstStyle/>
          <a:p>
            <a:pPr algn="ctr"/>
            <a:r>
              <a:rPr lang="sv-SE" sz="3600" dirty="0" smtClean="0">
                <a:latin typeface="Georgia" pitchFamily="18" charset="0"/>
              </a:rPr>
              <a:t>Kontrollpunkter inför </a:t>
            </a:r>
            <a:r>
              <a:rPr lang="sv-SE" sz="3600" dirty="0" smtClean="0"/>
              <a:t>leverans</a:t>
            </a:r>
          </a:p>
        </p:txBody>
      </p:sp>
      <p:sp>
        <p:nvSpPr>
          <p:cNvPr id="27651" name="Platshållare för datum 3"/>
          <p:cNvSpPr>
            <a:spLocks noGrp="1"/>
          </p:cNvSpPr>
          <p:nvPr>
            <p:ph type="dt" sz="quarter" idx="10"/>
          </p:nvPr>
        </p:nvSpPr>
        <p:spPr>
          <a:noFill/>
        </p:spPr>
        <p:txBody>
          <a:bodyPr/>
          <a:lstStyle/>
          <a:p>
            <a:fld id="{24BF026D-A893-4980-865B-326B74E34935}" type="datetime1">
              <a:rPr lang="sv-SE" smtClean="0">
                <a:latin typeface="Arial" pitchFamily="34" charset="0"/>
              </a:rPr>
              <a:t>2016-05-17</a:t>
            </a:fld>
            <a:endParaRPr lang="sv-SE" smtClean="0">
              <a:latin typeface="Arial" pitchFamily="34" charset="0"/>
            </a:endParaRPr>
          </a:p>
        </p:txBody>
      </p:sp>
      <p:sp>
        <p:nvSpPr>
          <p:cNvPr id="27652" name="Platshållare för sidfot 4"/>
          <p:cNvSpPr>
            <a:spLocks noGrp="1"/>
          </p:cNvSpPr>
          <p:nvPr>
            <p:ph type="ftr" sz="quarter" idx="11"/>
          </p:nvPr>
        </p:nvSpPr>
        <p:spPr>
          <a:xfrm>
            <a:off x="2908300" y="6448251"/>
            <a:ext cx="3613150" cy="365125"/>
          </a:xfrm>
          <a:noFill/>
        </p:spPr>
        <p:txBody>
          <a:bodyPr/>
          <a:lstStyle/>
          <a:p>
            <a:r>
              <a:rPr lang="sv-SE" smtClean="0">
                <a:latin typeface="Arial" pitchFamily="34" charset="0"/>
              </a:rPr>
              <a:t>Grundutbildning för arkivredogörare – fristående skolor</a:t>
            </a:r>
            <a:endParaRPr lang="sv-SE" dirty="0" smtClean="0">
              <a:latin typeface="Arial" pitchFamily="34" charset="0"/>
            </a:endParaRPr>
          </a:p>
        </p:txBody>
      </p:sp>
      <p:sp>
        <p:nvSpPr>
          <p:cNvPr id="27653" name="Platshållare för bildnummer 5"/>
          <p:cNvSpPr>
            <a:spLocks noGrp="1"/>
          </p:cNvSpPr>
          <p:nvPr>
            <p:ph type="sldNum" sz="quarter" idx="12"/>
          </p:nvPr>
        </p:nvSpPr>
        <p:spPr>
          <a:noFill/>
        </p:spPr>
        <p:txBody>
          <a:bodyPr/>
          <a:lstStyle/>
          <a:p>
            <a:fld id="{08AAD279-7E43-4588-B2BC-58058CF9067E}" type="slidenum">
              <a:rPr lang="sv-SE" smtClean="0">
                <a:latin typeface="Arial" pitchFamily="34" charset="0"/>
              </a:rPr>
              <a:pPr/>
              <a:t>31</a:t>
            </a:fld>
            <a:endParaRPr lang="sv-SE" smtClean="0">
              <a:latin typeface="Arial" pitchFamily="34" charset="0"/>
            </a:endParaRPr>
          </a:p>
        </p:txBody>
      </p:sp>
      <p:sp>
        <p:nvSpPr>
          <p:cNvPr id="10" name="Underrubrik 2"/>
          <p:cNvSpPr>
            <a:spLocks noGrp="1"/>
          </p:cNvSpPr>
          <p:nvPr>
            <p:ph type="subTitle" idx="1"/>
          </p:nvPr>
        </p:nvSpPr>
        <p:spPr>
          <a:xfrm>
            <a:off x="685800" y="1484784"/>
            <a:ext cx="6622504" cy="3312368"/>
          </a:xfrm>
        </p:spPr>
        <p:txBody>
          <a:bodyPr/>
          <a:lstStyle/>
          <a:p>
            <a:pPr marL="342900" indent="-342900">
              <a:buFont typeface="Arial" panose="020B0604020202020204" pitchFamily="34" charset="0"/>
              <a:buChar char="•"/>
            </a:pPr>
            <a:r>
              <a:rPr lang="sv-SE" dirty="0" smtClean="0">
                <a:latin typeface="Georgia" pitchFamily="18" charset="0"/>
              </a:rPr>
              <a:t>Leveransen innehåller enbart bevarandehandlingar?</a:t>
            </a:r>
          </a:p>
          <a:p>
            <a:pPr marL="342900" indent="-342900">
              <a:buFont typeface="Arial" panose="020B0604020202020204" pitchFamily="34" charset="0"/>
              <a:buChar char="•"/>
            </a:pPr>
            <a:r>
              <a:rPr lang="sv-SE" dirty="0" smtClean="0">
                <a:latin typeface="Georgia" pitchFamily="18" charset="0"/>
              </a:rPr>
              <a:t>Materialet är rensat från nitar, gem, plastfickor etc.?</a:t>
            </a:r>
          </a:p>
          <a:p>
            <a:pPr marL="342900" indent="-342900">
              <a:buFont typeface="Arial" panose="020B0604020202020204" pitchFamily="34" charset="0"/>
              <a:buChar char="•"/>
            </a:pPr>
            <a:r>
              <a:rPr lang="sv-SE" dirty="0" smtClean="0">
                <a:latin typeface="Georgia" pitchFamily="18" charset="0"/>
              </a:rPr>
              <a:t>Handlingarna ligger i aktomslag och arkivboxar?</a:t>
            </a:r>
          </a:p>
          <a:p>
            <a:pPr marL="342900" indent="-342900">
              <a:buFont typeface="Arial" panose="020B0604020202020204" pitchFamily="34" charset="0"/>
              <a:buChar char="•"/>
            </a:pPr>
            <a:r>
              <a:rPr lang="sv-SE" dirty="0" smtClean="0">
                <a:latin typeface="Georgia" pitchFamily="18" charset="0"/>
              </a:rPr>
              <a:t>Jag kan ansvara för att leveransen är korrekt efter gällande regler?</a:t>
            </a:r>
          </a:p>
          <a:p>
            <a:pPr marL="342900" indent="-342900">
              <a:buFont typeface="Arial" panose="020B0604020202020204" pitchFamily="34" charset="0"/>
              <a:buChar char="•"/>
            </a:pPr>
            <a:r>
              <a:rPr lang="sv-SE" dirty="0" smtClean="0">
                <a:latin typeface="Georgia" pitchFamily="18" charset="0"/>
              </a:rPr>
              <a:t>Det är någon annan som arkiverat handlingarna, men jag har kontrollerat att det är korrekt utfört?</a:t>
            </a:r>
          </a:p>
          <a:p>
            <a:endParaRPr lang="sv-SE" dirty="0" smtClean="0">
              <a:latin typeface="Georgia" pitchFamily="18" charset="0"/>
            </a:endParaRPr>
          </a:p>
          <a:p>
            <a:endParaRPr lang="sv-SE" dirty="0" smtClean="0">
              <a:latin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76672"/>
            <a:ext cx="7772400" cy="1143000"/>
          </a:xfrm>
        </p:spPr>
        <p:txBody>
          <a:bodyPr/>
          <a:lstStyle/>
          <a:p>
            <a:pPr algn="ctr"/>
            <a:r>
              <a:rPr lang="sv-SE" sz="3600" dirty="0" smtClean="0"/>
              <a:t>Klart för leverans</a:t>
            </a:r>
            <a:endParaRPr lang="sv-SE" sz="3600" dirty="0"/>
          </a:p>
        </p:txBody>
      </p:sp>
      <p:sp>
        <p:nvSpPr>
          <p:cNvPr id="3" name="Underrubrik 2"/>
          <p:cNvSpPr>
            <a:spLocks noGrp="1"/>
          </p:cNvSpPr>
          <p:nvPr>
            <p:ph type="subTitle" idx="1"/>
          </p:nvPr>
        </p:nvSpPr>
        <p:spPr>
          <a:xfrm>
            <a:off x="666435" y="1340768"/>
            <a:ext cx="7772400" cy="4824536"/>
          </a:xfrm>
        </p:spPr>
        <p:txBody>
          <a:bodyPr/>
          <a:lstStyle/>
          <a:p>
            <a:pPr marL="342900" indent="-342900">
              <a:buFont typeface="Arial" panose="020B0604020202020204" pitchFamily="34" charset="0"/>
              <a:buChar char="•"/>
            </a:pPr>
            <a:r>
              <a:rPr lang="sv-SE" dirty="0" smtClean="0">
                <a:latin typeface="Georgia" pitchFamily="18" charset="0"/>
              </a:rPr>
              <a:t>Boka </a:t>
            </a:r>
            <a:r>
              <a:rPr lang="sv-SE" dirty="0">
                <a:latin typeface="Georgia" pitchFamily="18" charset="0"/>
              </a:rPr>
              <a:t>tid med Ronny Andersson, 20 65 </a:t>
            </a:r>
            <a:r>
              <a:rPr lang="sv-SE" dirty="0" smtClean="0">
                <a:latin typeface="Georgia" pitchFamily="18" charset="0"/>
              </a:rPr>
              <a:t>34</a:t>
            </a:r>
          </a:p>
          <a:p>
            <a:endParaRPr lang="sv-SE" dirty="0">
              <a:latin typeface="Georgia" pitchFamily="18" charset="0"/>
            </a:endParaRPr>
          </a:p>
          <a:p>
            <a:pPr marL="342900" indent="-342900">
              <a:buFont typeface="Arial" panose="020B0604020202020204" pitchFamily="34" charset="0"/>
              <a:buChar char="•"/>
            </a:pPr>
            <a:r>
              <a:rPr lang="sv-SE" dirty="0" smtClean="0">
                <a:latin typeface="Georgia" pitchFamily="18" charset="0"/>
              </a:rPr>
              <a:t>Ordna transport</a:t>
            </a: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r>
              <a:rPr lang="sv-SE" dirty="0" smtClean="0">
                <a:latin typeface="Georgia" pitchFamily="18" charset="0"/>
              </a:rPr>
              <a:t>Väl på plats kontrolleras leveransen</a:t>
            </a: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endParaRPr lang="sv-SE" dirty="0" smtClean="0">
              <a:latin typeface="Georgia" pitchFamily="18" charset="0"/>
            </a:endParaRPr>
          </a:p>
          <a:p>
            <a:pPr marL="342900" indent="-342900">
              <a:buFont typeface="Arial" panose="020B0604020202020204" pitchFamily="34" charset="0"/>
              <a:buChar char="•"/>
            </a:pPr>
            <a:endParaRPr lang="sv-SE" dirty="0">
              <a:latin typeface="Georgia" pitchFamily="18" charset="0"/>
            </a:endParaRPr>
          </a:p>
          <a:p>
            <a:pPr marL="342900" indent="-342900">
              <a:buFont typeface="Arial" panose="020B0604020202020204" pitchFamily="34" charset="0"/>
              <a:buChar char="•"/>
            </a:pPr>
            <a:endParaRPr lang="sv-SE" dirty="0" smtClean="0">
              <a:latin typeface="Arial" pitchFamily="34" charset="0"/>
              <a:ea typeface="ＭＳ Ｐゴシック" pitchFamily="34" charset="-128"/>
              <a:cs typeface="Arial" pitchFamily="34" charset="0"/>
            </a:endParaRPr>
          </a:p>
          <a:p>
            <a:pPr marL="342900" indent="-342900">
              <a:buFont typeface="Arial" panose="020B0604020202020204" pitchFamily="34" charset="0"/>
              <a:buChar char="•"/>
            </a:pPr>
            <a:endParaRPr lang="sv-SE" dirty="0">
              <a:latin typeface="Arial" pitchFamily="34" charset="0"/>
              <a:ea typeface="ＭＳ Ｐゴシック" pitchFamily="34" charset="-128"/>
              <a:cs typeface="Arial" pitchFamily="34" charset="0"/>
            </a:endParaRPr>
          </a:p>
        </p:txBody>
      </p:sp>
      <p:sp>
        <p:nvSpPr>
          <p:cNvPr id="4" name="Platshållare för datum 3"/>
          <p:cNvSpPr>
            <a:spLocks noGrp="1"/>
          </p:cNvSpPr>
          <p:nvPr>
            <p:ph type="dt" sz="half" idx="10"/>
          </p:nvPr>
        </p:nvSpPr>
        <p:spPr/>
        <p:txBody>
          <a:bodyPr/>
          <a:lstStyle/>
          <a:p>
            <a:pPr>
              <a:defRPr/>
            </a:pPr>
            <a:fld id="{8CE5AE25-17A2-4AA6-B350-314E603DABBF}"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32</a:t>
            </a:fld>
            <a:endParaRPr lang="sv-SE"/>
          </a:p>
        </p:txBody>
      </p:sp>
      <p:sp>
        <p:nvSpPr>
          <p:cNvPr id="7" name="textruta 6"/>
          <p:cNvSpPr txBox="1"/>
          <p:nvPr/>
        </p:nvSpPr>
        <p:spPr>
          <a:xfrm>
            <a:off x="685800" y="3717032"/>
            <a:ext cx="3584636" cy="1477328"/>
          </a:xfrm>
          <a:prstGeom prst="rect">
            <a:avLst/>
          </a:prstGeom>
          <a:noFill/>
          <a:ln>
            <a:solidFill>
              <a:schemeClr val="accent1"/>
            </a:solidFill>
          </a:ln>
        </p:spPr>
        <p:txBody>
          <a:bodyPr wrap="none" rtlCol="0">
            <a:spAutoFit/>
          </a:bodyPr>
          <a:lstStyle/>
          <a:p>
            <a:r>
              <a:rPr lang="sv-SE" dirty="0"/>
              <a:t>Är det inte okej </a:t>
            </a:r>
            <a:r>
              <a:rPr lang="sv-SE" dirty="0" smtClean="0"/>
              <a:t/>
            </a:r>
            <a:br>
              <a:rPr lang="sv-SE" dirty="0" smtClean="0"/>
            </a:br>
            <a:r>
              <a:rPr lang="sv-SE" dirty="0" smtClean="0"/>
              <a:t>– </a:t>
            </a:r>
            <a:r>
              <a:rPr lang="sv-SE" dirty="0"/>
              <a:t>görs en överenskommelse om </a:t>
            </a:r>
            <a:r>
              <a:rPr lang="sv-SE" dirty="0" smtClean="0"/>
              <a:t/>
            </a:r>
            <a:br>
              <a:rPr lang="sv-SE" dirty="0" smtClean="0"/>
            </a:br>
            <a:r>
              <a:rPr lang="sv-SE" dirty="0" smtClean="0"/>
              <a:t>att </a:t>
            </a:r>
            <a:r>
              <a:rPr lang="sv-SE" dirty="0"/>
              <a:t>få göra i ordning leveransen </a:t>
            </a:r>
            <a:r>
              <a:rPr lang="sv-SE" dirty="0" smtClean="0"/>
              <a:t/>
            </a:r>
            <a:br>
              <a:rPr lang="sv-SE" dirty="0" smtClean="0"/>
            </a:br>
            <a:r>
              <a:rPr lang="sv-SE" dirty="0" smtClean="0"/>
              <a:t>på </a:t>
            </a:r>
            <a:r>
              <a:rPr lang="sv-SE" dirty="0"/>
              <a:t>plats eller ta med den tillbaka!</a:t>
            </a:r>
          </a:p>
          <a:p>
            <a:endParaRPr lang="sv-SE" dirty="0" err="1" smtClean="0">
              <a:latin typeface="Arial"/>
              <a:cs typeface="Arial"/>
            </a:endParaRPr>
          </a:p>
        </p:txBody>
      </p:sp>
      <p:sp>
        <p:nvSpPr>
          <p:cNvPr id="8" name="textruta 7"/>
          <p:cNvSpPr txBox="1"/>
          <p:nvPr/>
        </p:nvSpPr>
        <p:spPr>
          <a:xfrm>
            <a:off x="4530796" y="3717032"/>
            <a:ext cx="3906839" cy="2031325"/>
          </a:xfrm>
          <a:prstGeom prst="rect">
            <a:avLst/>
          </a:prstGeom>
          <a:noFill/>
          <a:ln>
            <a:solidFill>
              <a:schemeClr val="accent1"/>
            </a:solidFill>
          </a:ln>
        </p:spPr>
        <p:txBody>
          <a:bodyPr wrap="none" rtlCol="0">
            <a:spAutoFit/>
          </a:bodyPr>
          <a:lstStyle/>
          <a:p>
            <a:r>
              <a:rPr lang="sv-SE" dirty="0"/>
              <a:t>Är allting okej </a:t>
            </a:r>
            <a:r>
              <a:rPr lang="sv-SE" dirty="0" smtClean="0"/>
              <a:t/>
            </a:r>
            <a:br>
              <a:rPr lang="sv-SE" dirty="0" smtClean="0"/>
            </a:br>
            <a:r>
              <a:rPr lang="sv-SE" dirty="0" smtClean="0"/>
              <a:t>– </a:t>
            </a:r>
            <a:r>
              <a:rPr lang="sv-SE" dirty="0"/>
              <a:t>skriver </a:t>
            </a:r>
            <a:r>
              <a:rPr lang="sv-SE" dirty="0" smtClean="0"/>
              <a:t>arkivredogöraren </a:t>
            </a:r>
            <a:br>
              <a:rPr lang="sv-SE" dirty="0" smtClean="0"/>
            </a:br>
            <a:r>
              <a:rPr lang="sv-SE" dirty="0" smtClean="0"/>
              <a:t>och </a:t>
            </a:r>
            <a:r>
              <a:rPr lang="sv-SE" dirty="0"/>
              <a:t>mottagaren </a:t>
            </a:r>
            <a:r>
              <a:rPr lang="sv-SE" dirty="0" smtClean="0"/>
              <a:t>från </a:t>
            </a:r>
            <a:r>
              <a:rPr lang="sv-SE" dirty="0"/>
              <a:t>stadsarkivet </a:t>
            </a:r>
            <a:r>
              <a:rPr lang="sv-SE" dirty="0" smtClean="0"/>
              <a:t/>
            </a:r>
            <a:br>
              <a:rPr lang="sv-SE" dirty="0" smtClean="0"/>
            </a:br>
            <a:r>
              <a:rPr lang="sv-SE" dirty="0" smtClean="0"/>
              <a:t>under </a:t>
            </a:r>
            <a:r>
              <a:rPr lang="sv-SE" dirty="0"/>
              <a:t>att </a:t>
            </a:r>
            <a:r>
              <a:rPr lang="sv-SE" dirty="0" smtClean="0"/>
              <a:t>handlingarna </a:t>
            </a:r>
            <a:r>
              <a:rPr lang="sv-SE" dirty="0"/>
              <a:t>överlämnas </a:t>
            </a:r>
            <a:r>
              <a:rPr lang="sv-SE" dirty="0" smtClean="0"/>
              <a:t/>
            </a:r>
            <a:br>
              <a:rPr lang="sv-SE" dirty="0" smtClean="0"/>
            </a:br>
            <a:r>
              <a:rPr lang="sv-SE" dirty="0" smtClean="0"/>
              <a:t>till </a:t>
            </a:r>
            <a:r>
              <a:rPr lang="sv-SE" dirty="0"/>
              <a:t>stadsarkivet</a:t>
            </a:r>
            <a:r>
              <a:rPr lang="sv-SE" dirty="0" smtClean="0"/>
              <a:t>. E</a:t>
            </a:r>
            <a:r>
              <a:rPr lang="sv-SE" dirty="0" smtClean="0">
                <a:cs typeface="Arial" pitchFamily="34" charset="0"/>
              </a:rPr>
              <a:t>j </a:t>
            </a:r>
            <a:r>
              <a:rPr lang="sv-SE" dirty="0">
                <a:cs typeface="Arial" pitchFamily="34" charset="0"/>
              </a:rPr>
              <a:t>använt utrymme </a:t>
            </a:r>
            <a:endParaRPr lang="sv-SE" dirty="0" smtClean="0">
              <a:cs typeface="Arial" pitchFamily="34" charset="0"/>
            </a:endParaRPr>
          </a:p>
          <a:p>
            <a:r>
              <a:rPr lang="sv-SE" dirty="0" smtClean="0">
                <a:cs typeface="Arial" pitchFamily="34" charset="0"/>
              </a:rPr>
              <a:t>på </a:t>
            </a:r>
            <a:r>
              <a:rPr lang="sv-SE" dirty="0" err="1" smtClean="0">
                <a:cs typeface="Arial" pitchFamily="34" charset="0"/>
              </a:rPr>
              <a:t>reversalerna</a:t>
            </a:r>
            <a:r>
              <a:rPr lang="sv-SE" dirty="0" smtClean="0">
                <a:cs typeface="Arial" pitchFamily="34" charset="0"/>
              </a:rPr>
              <a:t> spärras.</a:t>
            </a:r>
            <a:endParaRPr lang="sv-SE" dirty="0"/>
          </a:p>
          <a:p>
            <a:endParaRPr lang="sv-SE" dirty="0"/>
          </a:p>
        </p:txBody>
      </p:sp>
    </p:spTree>
    <p:extLst>
      <p:ext uri="{BB962C8B-B14F-4D97-AF65-F5344CB8AC3E}">
        <p14:creationId xmlns:p14="http://schemas.microsoft.com/office/powerpoint/2010/main" val="14362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tshållare fö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91CC4F90-3F1F-41E1-AF2A-69BF39BE5EE7}" type="datetime1">
              <a:rPr lang="sv-SE" altLang="sv-SE" sz="1000" smtClean="0"/>
              <a:t>2016-05-17</a:t>
            </a:fld>
            <a:endParaRPr lang="sv-SE" altLang="sv-SE" sz="1000" smtClean="0"/>
          </a:p>
        </p:txBody>
      </p:sp>
      <p:sp>
        <p:nvSpPr>
          <p:cNvPr id="6147" name="Platshållare för sidfot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r>
              <a:rPr lang="sv-SE" altLang="sv-SE" sz="1000" smtClean="0"/>
              <a:t>Grundutbildning för arkivredogörare – fristående skolor</a:t>
            </a:r>
          </a:p>
        </p:txBody>
      </p:sp>
      <p:sp>
        <p:nvSpPr>
          <p:cNvPr id="6148" name="Platshållare för bild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Arial" panose="020B0604020202020204" pitchFamily="34" charset="0"/>
              </a:defRPr>
            </a:lvl1pPr>
            <a:lvl2pPr marL="742950" indent="-285750" eaLnBrk="0" hangingPunct="0">
              <a:defRPr sz="1200">
                <a:solidFill>
                  <a:schemeClr val="tx1"/>
                </a:solidFill>
                <a:latin typeface="Arial" panose="020B0604020202020204" pitchFamily="34" charset="0"/>
              </a:defRPr>
            </a:lvl2pPr>
            <a:lvl3pPr marL="1143000" indent="-228600" eaLnBrk="0" hangingPunct="0">
              <a:defRPr sz="1200">
                <a:solidFill>
                  <a:schemeClr val="tx1"/>
                </a:solidFill>
                <a:latin typeface="Arial" panose="020B0604020202020204" pitchFamily="34" charset="0"/>
              </a:defRPr>
            </a:lvl3pPr>
            <a:lvl4pPr marL="1600200" indent="-228600" eaLnBrk="0" hangingPunct="0">
              <a:defRPr sz="1200">
                <a:solidFill>
                  <a:schemeClr val="tx1"/>
                </a:solidFill>
                <a:latin typeface="Arial" panose="020B0604020202020204" pitchFamily="34" charset="0"/>
              </a:defRPr>
            </a:lvl4pPr>
            <a:lvl5pPr marL="2057400" indent="-228600" eaLnBrk="0" hangingPunct="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eaLnBrk="1" hangingPunct="1"/>
            <a:fld id="{FCC0950B-7766-4AFC-A0D9-AA3497E985BB}" type="slidenum">
              <a:rPr lang="sv-SE" altLang="sv-SE" sz="1000"/>
              <a:pPr eaLnBrk="1" hangingPunct="1"/>
              <a:t>33</a:t>
            </a:fld>
            <a:endParaRPr lang="sv-SE" altLang="sv-SE" sz="1000"/>
          </a:p>
        </p:txBody>
      </p:sp>
      <p:sp>
        <p:nvSpPr>
          <p:cNvPr id="6149" name="Rubrik 7"/>
          <p:cNvSpPr>
            <a:spLocks noGrp="1"/>
          </p:cNvSpPr>
          <p:nvPr>
            <p:ph type="ctrTitle"/>
          </p:nvPr>
        </p:nvSpPr>
        <p:spPr>
          <a:xfrm>
            <a:off x="467544" y="413792"/>
            <a:ext cx="3816424" cy="1143000"/>
          </a:xfrm>
        </p:spPr>
        <p:txBody>
          <a:bodyPr/>
          <a:lstStyle/>
          <a:p>
            <a:r>
              <a:rPr lang="sv-SE" altLang="sv-SE" sz="3200" dirty="0" smtClean="0"/>
              <a:t>Materialet </a:t>
            </a:r>
            <a:br>
              <a:rPr lang="sv-SE" altLang="sv-SE" sz="3200" dirty="0" smtClean="0"/>
            </a:br>
            <a:r>
              <a:rPr lang="sv-SE" altLang="sv-SE" sz="3200" dirty="0" smtClean="0"/>
              <a:t>in i depåerna</a:t>
            </a:r>
          </a:p>
        </p:txBody>
      </p:sp>
      <p:pic>
        <p:nvPicPr>
          <p:cNvPr id="6150" name="Bildobjekt 6" descr="P12301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060848"/>
            <a:ext cx="3169238" cy="422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Bildobjekt 7" descr="P123016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82707"/>
            <a:ext cx="4502845" cy="6003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8668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Grp="1" noChangeAspect="1"/>
          </p:cNvPicPr>
          <p:nvPr>
            <p:ph idx="1"/>
          </p:nvPr>
        </p:nvPicPr>
        <p:blipFill rotWithShape="1">
          <a:blip r:embed="rId2"/>
          <a:srcRect l="24183" t="1982" r="24642" b="5387"/>
          <a:stretch/>
        </p:blipFill>
        <p:spPr>
          <a:xfrm>
            <a:off x="827584" y="260648"/>
            <a:ext cx="5904656" cy="6012013"/>
          </a:xfrm>
          <a:prstGeom prst="rect">
            <a:avLst/>
          </a:prstGeom>
        </p:spPr>
      </p:pic>
      <p:sp>
        <p:nvSpPr>
          <p:cNvPr id="2" name="Platshållare för datum 1"/>
          <p:cNvSpPr>
            <a:spLocks noGrp="1"/>
          </p:cNvSpPr>
          <p:nvPr>
            <p:ph type="dt" sz="half" idx="10"/>
          </p:nvPr>
        </p:nvSpPr>
        <p:spPr/>
        <p:txBody>
          <a:bodyPr/>
          <a:lstStyle/>
          <a:p>
            <a:pPr>
              <a:defRPr/>
            </a:pPr>
            <a:fld id="{8DEC0252-D9DB-498F-B7C3-78B40D137702}" type="datetime1">
              <a:rPr lang="sv-SE" smtClean="0"/>
              <a:t>2016-05-17</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5" name="Platshållare för bildnummer 4"/>
          <p:cNvSpPr>
            <a:spLocks noGrp="1"/>
          </p:cNvSpPr>
          <p:nvPr>
            <p:ph type="sldNum" sz="quarter" idx="12"/>
          </p:nvPr>
        </p:nvSpPr>
        <p:spPr/>
        <p:txBody>
          <a:bodyPr/>
          <a:lstStyle/>
          <a:p>
            <a:pPr>
              <a:defRPr/>
            </a:pPr>
            <a:fld id="{D414485F-6BCE-4416-895D-20A823618378}" type="slidenum">
              <a:rPr lang="sv-SE" smtClean="0"/>
              <a:pPr>
                <a:defRPr/>
              </a:pPr>
              <a:t>34</a:t>
            </a:fld>
            <a:endParaRPr lang="sv-SE" dirty="0"/>
          </a:p>
        </p:txBody>
      </p:sp>
    </p:spTree>
    <p:extLst>
      <p:ext uri="{BB962C8B-B14F-4D97-AF65-F5344CB8AC3E}">
        <p14:creationId xmlns:p14="http://schemas.microsoft.com/office/powerpoint/2010/main" val="3180102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Hjälp med att få tillgång till inlämnade arkiv</a:t>
            </a:r>
            <a:endParaRPr lang="sv-SE" dirty="0"/>
          </a:p>
        </p:txBody>
      </p:sp>
      <p:sp>
        <p:nvSpPr>
          <p:cNvPr id="4" name="Platshållare för datum 3"/>
          <p:cNvSpPr>
            <a:spLocks noGrp="1"/>
          </p:cNvSpPr>
          <p:nvPr>
            <p:ph type="dt" sz="half" idx="10"/>
          </p:nvPr>
        </p:nvSpPr>
        <p:spPr/>
        <p:txBody>
          <a:bodyPr/>
          <a:lstStyle/>
          <a:p>
            <a:pPr>
              <a:defRPr/>
            </a:pPr>
            <a:fld id="{B0E294EC-1757-4DE7-8962-42F886063228}"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D414485F-6BCE-4416-895D-20A823618378}" type="slidenum">
              <a:rPr lang="sv-SE" smtClean="0"/>
              <a:pPr>
                <a:defRPr/>
              </a:pPr>
              <a:t>35</a:t>
            </a:fld>
            <a:endParaRPr lang="sv-SE" dirty="0"/>
          </a:p>
        </p:txBody>
      </p:sp>
      <p:pic>
        <p:nvPicPr>
          <p:cNvPr id="10" name="Platshållare för innehåll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8891" y="4542657"/>
            <a:ext cx="1585317" cy="1550639"/>
          </a:xfrm>
        </p:spPr>
      </p:pic>
      <p:sp>
        <p:nvSpPr>
          <p:cNvPr id="11" name="textruta 10"/>
          <p:cNvSpPr txBox="1"/>
          <p:nvPr/>
        </p:nvSpPr>
        <p:spPr>
          <a:xfrm>
            <a:off x="6300192" y="5723964"/>
            <a:ext cx="2088232" cy="369332"/>
          </a:xfrm>
          <a:prstGeom prst="rect">
            <a:avLst/>
          </a:prstGeom>
          <a:noFill/>
        </p:spPr>
        <p:txBody>
          <a:bodyPr wrap="square" rtlCol="0">
            <a:spAutoFit/>
          </a:bodyPr>
          <a:lstStyle/>
          <a:p>
            <a:r>
              <a:rPr lang="sv-SE" dirty="0" smtClean="0">
                <a:latin typeface="Arial"/>
                <a:cs typeface="Arial"/>
              </a:rPr>
              <a:t>Tel. 013-20 89 29</a:t>
            </a:r>
          </a:p>
        </p:txBody>
      </p:sp>
      <p:pic>
        <p:nvPicPr>
          <p:cNvPr id="12" name="Bildobjekt 11"/>
          <p:cNvPicPr>
            <a:picLocks noChangeAspect="1"/>
          </p:cNvPicPr>
          <p:nvPr/>
        </p:nvPicPr>
        <p:blipFill rotWithShape="1">
          <a:blip r:embed="rId3"/>
          <a:srcRect l="16926" t="8000" r="26769" b="38800"/>
          <a:stretch/>
        </p:blipFill>
        <p:spPr>
          <a:xfrm>
            <a:off x="755576" y="4221088"/>
            <a:ext cx="3589669" cy="1907796"/>
          </a:xfrm>
          <a:prstGeom prst="rect">
            <a:avLst/>
          </a:prstGeom>
        </p:spPr>
      </p:pic>
      <p:sp>
        <p:nvSpPr>
          <p:cNvPr id="3" name="textruta 2"/>
          <p:cNvSpPr txBox="1"/>
          <p:nvPr/>
        </p:nvSpPr>
        <p:spPr>
          <a:xfrm>
            <a:off x="1110250" y="5317976"/>
            <a:ext cx="2880320" cy="369332"/>
          </a:xfrm>
          <a:prstGeom prst="rect">
            <a:avLst/>
          </a:prstGeom>
          <a:noFill/>
          <a:ln>
            <a:solidFill>
              <a:schemeClr val="accent1"/>
            </a:solidFill>
          </a:ln>
        </p:spPr>
        <p:txBody>
          <a:bodyPr wrap="square" rtlCol="0">
            <a:spAutoFit/>
          </a:bodyPr>
          <a:lstStyle/>
          <a:p>
            <a:r>
              <a:rPr lang="sv-SE" dirty="0" smtClean="0">
                <a:latin typeface="Arial"/>
                <a:cs typeface="Arial"/>
              </a:rPr>
              <a:t>stadsarkivet@linkoping.se</a:t>
            </a:r>
          </a:p>
        </p:txBody>
      </p:sp>
      <p:pic>
        <p:nvPicPr>
          <p:cNvPr id="7" name="Bildobjekt 6"/>
          <p:cNvPicPr>
            <a:picLocks noChangeAspect="1"/>
          </p:cNvPicPr>
          <p:nvPr/>
        </p:nvPicPr>
        <p:blipFill rotWithShape="1">
          <a:blip r:embed="rId4"/>
          <a:srcRect l="22831" t="4500" r="25588" b="27601"/>
          <a:stretch/>
        </p:blipFill>
        <p:spPr>
          <a:xfrm>
            <a:off x="760942" y="980728"/>
            <a:ext cx="4097949" cy="3034359"/>
          </a:xfrm>
          <a:prstGeom prst="rect">
            <a:avLst/>
          </a:prstGeom>
        </p:spPr>
      </p:pic>
    </p:spTree>
    <p:extLst>
      <p:ext uri="{BB962C8B-B14F-4D97-AF65-F5344CB8AC3E}">
        <p14:creationId xmlns:p14="http://schemas.microsoft.com/office/powerpoint/2010/main" val="31637620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sv-SE" dirty="0" smtClean="0"/>
              <a:t>Betyg finns från följande skolor</a:t>
            </a:r>
            <a:endParaRPr lang="sv-SE" dirty="0"/>
          </a:p>
        </p:txBody>
      </p:sp>
      <p:pic>
        <p:nvPicPr>
          <p:cNvPr id="7" name="Platshållare för innehåll 6"/>
          <p:cNvPicPr>
            <a:picLocks noGrp="1" noChangeAspect="1"/>
          </p:cNvPicPr>
          <p:nvPr>
            <p:ph idx="1"/>
          </p:nvPr>
        </p:nvPicPr>
        <p:blipFill rotWithShape="1">
          <a:blip r:embed="rId2"/>
          <a:srcRect l="38140" t="10251" r="38598" b="26892"/>
          <a:stretch/>
        </p:blipFill>
        <p:spPr>
          <a:xfrm>
            <a:off x="684212" y="947626"/>
            <a:ext cx="3480058" cy="5289686"/>
          </a:xfrm>
          <a:prstGeom prst="rect">
            <a:avLst/>
          </a:prstGeom>
        </p:spPr>
      </p:pic>
      <p:sp>
        <p:nvSpPr>
          <p:cNvPr id="4" name="Platshållare för datum 3"/>
          <p:cNvSpPr>
            <a:spLocks noGrp="1"/>
          </p:cNvSpPr>
          <p:nvPr>
            <p:ph type="dt" sz="half" idx="10"/>
          </p:nvPr>
        </p:nvSpPr>
        <p:spPr/>
        <p:txBody>
          <a:bodyPr/>
          <a:lstStyle/>
          <a:p>
            <a:pPr>
              <a:defRPr/>
            </a:pPr>
            <a:fld id="{C5E05F2F-4DA2-4C18-9375-6872FBA3057C}"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D414485F-6BCE-4416-895D-20A823618378}" type="slidenum">
              <a:rPr lang="sv-SE" smtClean="0"/>
              <a:pPr>
                <a:defRPr/>
              </a:pPr>
              <a:t>36</a:t>
            </a:fld>
            <a:endParaRPr lang="sv-SE" dirty="0"/>
          </a:p>
        </p:txBody>
      </p:sp>
      <p:pic>
        <p:nvPicPr>
          <p:cNvPr id="8" name="Bildobjekt 7"/>
          <p:cNvPicPr>
            <a:picLocks noChangeAspect="1"/>
          </p:cNvPicPr>
          <p:nvPr/>
        </p:nvPicPr>
        <p:blipFill rotWithShape="1">
          <a:blip r:embed="rId3"/>
          <a:srcRect l="37400" t="28300" r="40550" b="29000"/>
          <a:stretch/>
        </p:blipFill>
        <p:spPr>
          <a:xfrm>
            <a:off x="4986503" y="1999373"/>
            <a:ext cx="3437497" cy="3744416"/>
          </a:xfrm>
          <a:prstGeom prst="rect">
            <a:avLst/>
          </a:prstGeom>
        </p:spPr>
      </p:pic>
    </p:spTree>
    <p:extLst>
      <p:ext uri="{BB962C8B-B14F-4D97-AF65-F5344CB8AC3E}">
        <p14:creationId xmlns:p14="http://schemas.microsoft.com/office/powerpoint/2010/main" val="681217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lmar\AppData\Local\Microsoft\Windows\Temporary Internet Files\Content.IE5\ELJ57FU7\dglxasset[1].aspx"/>
          <p:cNvPicPr>
            <a:picLocks noChangeAspect="1" noChangeArrowheads="1"/>
          </p:cNvPicPr>
          <p:nvPr/>
        </p:nvPicPr>
        <p:blipFill>
          <a:blip r:embed="rId2"/>
          <a:srcRect/>
          <a:stretch>
            <a:fillRect/>
          </a:stretch>
        </p:blipFill>
        <p:spPr bwMode="auto">
          <a:xfrm>
            <a:off x="2987824" y="1700808"/>
            <a:ext cx="2880320" cy="3321219"/>
          </a:xfrm>
          <a:prstGeom prst="rect">
            <a:avLst/>
          </a:prstGeom>
          <a:noFill/>
        </p:spPr>
      </p:pic>
      <p:sp>
        <p:nvSpPr>
          <p:cNvPr id="2" name="Platshållare för datum 1"/>
          <p:cNvSpPr>
            <a:spLocks noGrp="1"/>
          </p:cNvSpPr>
          <p:nvPr>
            <p:ph type="dt" sz="half" idx="10"/>
          </p:nvPr>
        </p:nvSpPr>
        <p:spPr/>
        <p:txBody>
          <a:bodyPr/>
          <a:lstStyle/>
          <a:p>
            <a:pPr>
              <a:defRPr/>
            </a:pPr>
            <a:fld id="{FA4D9341-7C57-47F3-AF0D-5C15C81FF3C2}" type="datetime1">
              <a:rPr lang="sv-SE" smtClean="0"/>
              <a:t>2016-05-17</a:t>
            </a:fld>
            <a:endParaRPr lang="sv-SE" dirty="0"/>
          </a:p>
        </p:txBody>
      </p:sp>
      <p:sp>
        <p:nvSpPr>
          <p:cNvPr id="3" name="Platshållare för sidfot 2"/>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4" name="Platshållare för bildnummer 3"/>
          <p:cNvSpPr>
            <a:spLocks noGrp="1"/>
          </p:cNvSpPr>
          <p:nvPr>
            <p:ph type="sldNum" sz="quarter" idx="12"/>
          </p:nvPr>
        </p:nvSpPr>
        <p:spPr/>
        <p:txBody>
          <a:bodyPr/>
          <a:lstStyle/>
          <a:p>
            <a:pPr>
              <a:defRPr/>
            </a:pPr>
            <a:fld id="{CE120969-A8C0-4B2D-9206-9736A63407E6}" type="slidenum">
              <a:rPr lang="sv-SE" smtClean="0"/>
              <a:pPr>
                <a:defRPr/>
              </a:pPr>
              <a:t>37</a:t>
            </a:fld>
            <a:endParaRPr lang="sv-SE"/>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ubrik 1"/>
          <p:cNvSpPr>
            <a:spLocks noGrp="1"/>
          </p:cNvSpPr>
          <p:nvPr>
            <p:ph type="ctrTitle"/>
          </p:nvPr>
        </p:nvSpPr>
        <p:spPr>
          <a:xfrm>
            <a:off x="685800" y="548680"/>
            <a:ext cx="7772400" cy="1143000"/>
          </a:xfrm>
        </p:spPr>
        <p:txBody>
          <a:bodyPr/>
          <a:lstStyle/>
          <a:p>
            <a:pPr algn="ctr" eaLnBrk="1" hangingPunct="1"/>
            <a:r>
              <a:rPr lang="sv-SE" sz="3600" dirty="0" smtClean="0"/>
              <a:t>Vad är en handling? </a:t>
            </a:r>
            <a:r>
              <a:rPr lang="sv-SE" sz="1000" dirty="0" smtClean="0"/>
              <a:t>(TF 2 kap 3 §)</a:t>
            </a:r>
          </a:p>
        </p:txBody>
      </p:sp>
      <p:sp>
        <p:nvSpPr>
          <p:cNvPr id="4099" name="Underrubrik 2"/>
          <p:cNvSpPr>
            <a:spLocks noGrp="1"/>
          </p:cNvSpPr>
          <p:nvPr>
            <p:ph type="subTitle" idx="1"/>
          </p:nvPr>
        </p:nvSpPr>
        <p:spPr/>
        <p:txBody>
          <a:bodyPr/>
          <a:lstStyle/>
          <a:p>
            <a:pPr eaLnBrk="1" hangingPunct="1"/>
            <a:r>
              <a:rPr lang="sv-SE" dirty="0" smtClean="0">
                <a:latin typeface="Arial" pitchFamily="34" charset="0"/>
              </a:rPr>
              <a:t>”Ett fysiskt medium som är bärare av information”</a:t>
            </a:r>
            <a:br>
              <a:rPr lang="sv-SE" dirty="0" smtClean="0">
                <a:latin typeface="Arial" pitchFamily="34" charset="0"/>
              </a:rPr>
            </a:br>
            <a:endParaRPr lang="sv-SE" dirty="0" smtClean="0">
              <a:latin typeface="Arial" pitchFamily="34" charset="0"/>
            </a:endParaRPr>
          </a:p>
          <a:p>
            <a:pPr eaLnBrk="1" hangingPunct="1"/>
            <a:r>
              <a:rPr lang="sv-SE" dirty="0" smtClean="0">
                <a:latin typeface="Arial" pitchFamily="34" charset="0"/>
              </a:rPr>
              <a:t>Skriftliga dokument, bilder, ljudupptagningar, e-post, SMS etc.</a:t>
            </a:r>
          </a:p>
          <a:p>
            <a:pPr eaLnBrk="1" hangingPunct="1"/>
            <a:endParaRPr lang="sv-SE" dirty="0" smtClean="0">
              <a:latin typeface="Arial" pitchFamily="34" charset="0"/>
            </a:endParaRPr>
          </a:p>
        </p:txBody>
      </p:sp>
      <p:sp>
        <p:nvSpPr>
          <p:cNvPr id="4100" name="Platshållare för datum 3"/>
          <p:cNvSpPr>
            <a:spLocks noGrp="1"/>
          </p:cNvSpPr>
          <p:nvPr>
            <p:ph type="dt" sz="quarter" idx="10"/>
          </p:nvPr>
        </p:nvSpPr>
        <p:spPr>
          <a:noFill/>
        </p:spPr>
        <p:txBody>
          <a:bodyPr/>
          <a:lstStyle/>
          <a:p>
            <a:fld id="{DDA30451-77E2-4AAC-BE39-CFAF0B66D993}" type="datetime1">
              <a:rPr lang="sv-SE" smtClean="0">
                <a:latin typeface="Arial" pitchFamily="34" charset="0"/>
              </a:rPr>
              <a:t>2016-05-17</a:t>
            </a:fld>
            <a:endParaRPr lang="sv-SE" smtClean="0">
              <a:latin typeface="Arial" pitchFamily="34" charset="0"/>
            </a:endParaRPr>
          </a:p>
        </p:txBody>
      </p:sp>
      <p:sp>
        <p:nvSpPr>
          <p:cNvPr id="4101" name="Platshållare för sidfot 4"/>
          <p:cNvSpPr>
            <a:spLocks noGrp="1"/>
          </p:cNvSpPr>
          <p:nvPr>
            <p:ph type="ftr" sz="quarter" idx="11"/>
          </p:nvPr>
        </p:nvSpPr>
        <p:spPr>
          <a:noFill/>
        </p:spPr>
        <p:txBody>
          <a:bodyPr/>
          <a:lstStyle/>
          <a:p>
            <a:r>
              <a:rPr lang="sv-SE" smtClean="0">
                <a:latin typeface="Arial" pitchFamily="34" charset="0"/>
              </a:rPr>
              <a:t>Grundutbildning för arkivredogörare – fristående skolor</a:t>
            </a:r>
            <a:endParaRPr lang="sv-SE" dirty="0">
              <a:latin typeface="Arial" pitchFamily="34" charset="0"/>
            </a:endParaRPr>
          </a:p>
        </p:txBody>
      </p:sp>
      <p:sp>
        <p:nvSpPr>
          <p:cNvPr id="4102" name="Platshållare för bildnummer 5"/>
          <p:cNvSpPr>
            <a:spLocks noGrp="1"/>
          </p:cNvSpPr>
          <p:nvPr>
            <p:ph type="sldNum" sz="quarter" idx="12"/>
          </p:nvPr>
        </p:nvSpPr>
        <p:spPr>
          <a:noFill/>
        </p:spPr>
        <p:txBody>
          <a:bodyPr/>
          <a:lstStyle/>
          <a:p>
            <a:fld id="{0EB20BB6-4D5B-4BBB-A430-9080201978CC}" type="slidenum">
              <a:rPr lang="sv-SE" smtClean="0">
                <a:latin typeface="Arial" pitchFamily="34" charset="0"/>
              </a:rPr>
              <a:pPr/>
              <a:t>4</a:t>
            </a:fld>
            <a:endParaRPr lang="sv-SE" smtClean="0">
              <a:latin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ctrTitle"/>
          </p:nvPr>
        </p:nvSpPr>
        <p:spPr>
          <a:xfrm>
            <a:off x="685800" y="548680"/>
            <a:ext cx="7772400" cy="1143000"/>
          </a:xfrm>
        </p:spPr>
        <p:txBody>
          <a:bodyPr/>
          <a:lstStyle/>
          <a:p>
            <a:pPr algn="ctr" eaLnBrk="1" hangingPunct="1"/>
            <a:r>
              <a:rPr lang="sv-SE" sz="3600" dirty="0" smtClean="0"/>
              <a:t>Vad är en allmän handling? </a:t>
            </a:r>
            <a:br>
              <a:rPr lang="sv-SE" sz="3600" dirty="0" smtClean="0"/>
            </a:br>
            <a:r>
              <a:rPr lang="sv-SE" sz="3600" dirty="0" smtClean="0"/>
              <a:t> – det allmännas handling </a:t>
            </a:r>
            <a:r>
              <a:rPr lang="sv-SE" sz="1000" dirty="0" smtClean="0"/>
              <a:t>(TF 2 kap 6 §) </a:t>
            </a:r>
            <a:br>
              <a:rPr lang="sv-SE" sz="1000" dirty="0" smtClean="0"/>
            </a:br>
            <a:endParaRPr lang="sv-SE" sz="1000" dirty="0" smtClean="0"/>
          </a:p>
        </p:txBody>
      </p:sp>
      <p:sp>
        <p:nvSpPr>
          <p:cNvPr id="5123" name="Underrubrik 2"/>
          <p:cNvSpPr>
            <a:spLocks noGrp="1"/>
          </p:cNvSpPr>
          <p:nvPr>
            <p:ph type="subTitle" idx="1"/>
          </p:nvPr>
        </p:nvSpPr>
        <p:spPr>
          <a:xfrm>
            <a:off x="642938" y="2492896"/>
            <a:ext cx="7772400" cy="3146672"/>
          </a:xfrm>
        </p:spPr>
        <p:txBody>
          <a:bodyPr/>
          <a:lstStyle/>
          <a:p>
            <a:pPr eaLnBrk="1" hangingPunct="1"/>
            <a:r>
              <a:rPr lang="sv-SE" b="1" i="1" dirty="0" smtClean="0">
                <a:latin typeface="Arial" pitchFamily="34" charset="0"/>
              </a:rPr>
              <a:t>Inkommen	</a:t>
            </a:r>
          </a:p>
          <a:p>
            <a:pPr eaLnBrk="1" hangingPunct="1"/>
            <a:r>
              <a:rPr lang="sv-SE" dirty="0" smtClean="0">
                <a:latin typeface="Arial" pitchFamily="34" charset="0"/>
              </a:rPr>
              <a:t>Passerat en myndighetsgräns</a:t>
            </a:r>
            <a:endParaRPr lang="sv-SE" b="1" i="1" dirty="0" smtClean="0">
              <a:latin typeface="Arial" pitchFamily="34" charset="0"/>
            </a:endParaRPr>
          </a:p>
          <a:p>
            <a:pPr eaLnBrk="1" hangingPunct="1"/>
            <a:endParaRPr lang="sv-SE" dirty="0" smtClean="0">
              <a:latin typeface="Arial" pitchFamily="34" charset="0"/>
            </a:endParaRPr>
          </a:p>
          <a:p>
            <a:pPr eaLnBrk="1" hangingPunct="1"/>
            <a:r>
              <a:rPr lang="sv-SE" dirty="0" smtClean="0">
                <a:latin typeface="Arial" pitchFamily="34" charset="0"/>
              </a:rPr>
              <a:t>En handling är inkommen:</a:t>
            </a:r>
          </a:p>
          <a:p>
            <a:pPr eaLnBrk="1" hangingPunct="1">
              <a:buFontTx/>
              <a:buChar char="-"/>
            </a:pPr>
            <a:r>
              <a:rPr lang="sv-SE" dirty="0" smtClean="0">
                <a:latin typeface="Arial" pitchFamily="34" charset="0"/>
              </a:rPr>
              <a:t> anlänt till myndigheten eller</a:t>
            </a:r>
          </a:p>
          <a:p>
            <a:pPr eaLnBrk="1" hangingPunct="1">
              <a:buFontTx/>
              <a:buChar char="-"/>
            </a:pPr>
            <a:r>
              <a:rPr lang="sv-SE" dirty="0" smtClean="0">
                <a:latin typeface="Arial" pitchFamily="34" charset="0"/>
              </a:rPr>
              <a:t> ”kommit behörig befattningshavare tillhanda”</a:t>
            </a:r>
          </a:p>
          <a:p>
            <a:pPr eaLnBrk="1" hangingPunct="1"/>
            <a:r>
              <a:rPr lang="sv-SE" dirty="0" smtClean="0">
                <a:latin typeface="Arial" pitchFamily="34" charset="0"/>
              </a:rPr>
              <a:t> </a:t>
            </a:r>
          </a:p>
        </p:txBody>
      </p:sp>
      <p:sp>
        <p:nvSpPr>
          <p:cNvPr id="5124" name="Platshållare för datum 3"/>
          <p:cNvSpPr>
            <a:spLocks noGrp="1"/>
          </p:cNvSpPr>
          <p:nvPr>
            <p:ph type="dt" sz="quarter" idx="10"/>
          </p:nvPr>
        </p:nvSpPr>
        <p:spPr>
          <a:noFill/>
        </p:spPr>
        <p:txBody>
          <a:bodyPr/>
          <a:lstStyle/>
          <a:p>
            <a:fld id="{84BD1AF9-A72D-4575-9FD3-51C464B8084C}" type="datetime1">
              <a:rPr lang="sv-SE" smtClean="0">
                <a:latin typeface="Arial" pitchFamily="34" charset="0"/>
              </a:rPr>
              <a:t>2016-05-17</a:t>
            </a:fld>
            <a:endParaRPr lang="sv-SE" smtClean="0">
              <a:latin typeface="Arial" pitchFamily="34" charset="0"/>
            </a:endParaRPr>
          </a:p>
        </p:txBody>
      </p:sp>
      <p:sp>
        <p:nvSpPr>
          <p:cNvPr id="5125" name="Platshållare för sidfot 4"/>
          <p:cNvSpPr>
            <a:spLocks noGrp="1"/>
          </p:cNvSpPr>
          <p:nvPr>
            <p:ph type="ftr" sz="quarter" idx="11"/>
          </p:nvPr>
        </p:nvSpPr>
        <p:spPr>
          <a:noFill/>
        </p:spPr>
        <p:txBody>
          <a:bodyPr/>
          <a:lstStyle/>
          <a:p>
            <a:r>
              <a:rPr lang="sv-SE" smtClean="0">
                <a:latin typeface="Arial" pitchFamily="34" charset="0"/>
              </a:rPr>
              <a:t>Grundutbildning för arkivredogörare – fristående skolor</a:t>
            </a:r>
          </a:p>
        </p:txBody>
      </p:sp>
      <p:sp>
        <p:nvSpPr>
          <p:cNvPr id="5126" name="Platshållare för bildnummer 5"/>
          <p:cNvSpPr>
            <a:spLocks noGrp="1"/>
          </p:cNvSpPr>
          <p:nvPr>
            <p:ph type="sldNum" sz="quarter" idx="12"/>
          </p:nvPr>
        </p:nvSpPr>
        <p:spPr>
          <a:noFill/>
        </p:spPr>
        <p:txBody>
          <a:bodyPr/>
          <a:lstStyle/>
          <a:p>
            <a:fld id="{935944B5-8678-40E4-801C-E151064D13BF}" type="slidenum">
              <a:rPr lang="sv-SE" smtClean="0">
                <a:latin typeface="Arial" pitchFamily="34" charset="0"/>
              </a:rPr>
              <a:pPr/>
              <a:t>5</a:t>
            </a:fld>
            <a:endParaRPr lang="sv-SE" smtClean="0">
              <a:latin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p:cNvSpPr>
            <a:spLocks noGrp="1"/>
          </p:cNvSpPr>
          <p:nvPr>
            <p:ph type="ctrTitle"/>
          </p:nvPr>
        </p:nvSpPr>
        <p:spPr>
          <a:xfrm>
            <a:off x="685800" y="476672"/>
            <a:ext cx="8134672" cy="1143000"/>
          </a:xfrm>
        </p:spPr>
        <p:txBody>
          <a:bodyPr/>
          <a:lstStyle/>
          <a:p>
            <a:pPr algn="ctr" eaLnBrk="1" hangingPunct="1"/>
            <a:r>
              <a:rPr lang="sv-SE" sz="3600" dirty="0" smtClean="0"/>
              <a:t>Vad är en allmän handling? </a:t>
            </a:r>
            <a:r>
              <a:rPr lang="sv-SE" sz="1000" dirty="0" smtClean="0"/>
              <a:t>(TF 2 kap 7 §)</a:t>
            </a:r>
            <a:r>
              <a:rPr lang="sv-SE" dirty="0" smtClean="0"/>
              <a:t/>
            </a:r>
            <a:br>
              <a:rPr lang="sv-SE" dirty="0" smtClean="0"/>
            </a:br>
            <a:endParaRPr lang="sv-SE" dirty="0" smtClean="0"/>
          </a:p>
        </p:txBody>
      </p:sp>
      <p:sp>
        <p:nvSpPr>
          <p:cNvPr id="6147" name="Underrubrik 2"/>
          <p:cNvSpPr>
            <a:spLocks noGrp="1"/>
          </p:cNvSpPr>
          <p:nvPr>
            <p:ph type="subTitle" idx="1"/>
          </p:nvPr>
        </p:nvSpPr>
        <p:spPr>
          <a:xfrm>
            <a:off x="714375" y="1700808"/>
            <a:ext cx="7772400" cy="4010769"/>
          </a:xfrm>
        </p:spPr>
        <p:txBody>
          <a:bodyPr/>
          <a:lstStyle/>
          <a:p>
            <a:pPr eaLnBrk="1" hangingPunct="1"/>
            <a:r>
              <a:rPr lang="sv-SE" b="1" i="1" dirty="0" smtClean="0">
                <a:latin typeface="Arial" pitchFamily="34" charset="0"/>
              </a:rPr>
              <a:t>Upprättad	</a:t>
            </a:r>
          </a:p>
          <a:p>
            <a:pPr eaLnBrk="1" hangingPunct="1"/>
            <a:r>
              <a:rPr lang="sv-SE" dirty="0" smtClean="0">
                <a:latin typeface="Arial" pitchFamily="34" charset="0"/>
              </a:rPr>
              <a:t>En upprättad allmän handling måste ha färdigställts vid myndigheten. </a:t>
            </a:r>
          </a:p>
          <a:p>
            <a:pPr eaLnBrk="1" hangingPunct="1"/>
            <a:r>
              <a:rPr lang="sv-SE" dirty="0" smtClean="0">
                <a:latin typeface="Arial" pitchFamily="34" charset="0"/>
              </a:rPr>
              <a:t>Expedierad, slutlig form t.ex. delegationsbeslut, beslutshandlingar, löpande förteckningar</a:t>
            </a:r>
          </a:p>
          <a:p>
            <a:pPr eaLnBrk="1" hangingPunct="1"/>
            <a:endParaRPr lang="sv-SE" dirty="0" smtClean="0">
              <a:latin typeface="Arial" pitchFamily="34" charset="0"/>
            </a:endParaRPr>
          </a:p>
          <a:p>
            <a:pPr eaLnBrk="1" hangingPunct="1"/>
            <a:r>
              <a:rPr lang="sv-SE" dirty="0" smtClean="0">
                <a:latin typeface="Arial" pitchFamily="34" charset="0"/>
              </a:rPr>
              <a:t>Tre slag av upprättade handlingar:</a:t>
            </a:r>
          </a:p>
          <a:p>
            <a:pPr eaLnBrk="1" hangingPunct="1"/>
            <a:r>
              <a:rPr lang="sv-SE" dirty="0" smtClean="0">
                <a:latin typeface="Arial" pitchFamily="34" charset="0"/>
              </a:rPr>
              <a:t>- </a:t>
            </a:r>
            <a:r>
              <a:rPr lang="sv-SE" b="1" i="1" dirty="0" smtClean="0">
                <a:latin typeface="Arial" pitchFamily="34" charset="0"/>
              </a:rPr>
              <a:t>expedierats</a:t>
            </a:r>
            <a:endParaRPr lang="sv-SE" dirty="0" smtClean="0">
              <a:latin typeface="Arial" pitchFamily="34" charset="0"/>
            </a:endParaRPr>
          </a:p>
          <a:p>
            <a:pPr eaLnBrk="1" hangingPunct="1"/>
            <a:r>
              <a:rPr lang="sv-SE" dirty="0" smtClean="0">
                <a:latin typeface="Arial" pitchFamily="34" charset="0"/>
              </a:rPr>
              <a:t>- </a:t>
            </a:r>
            <a:r>
              <a:rPr lang="sv-SE" b="1" i="1" dirty="0" smtClean="0">
                <a:latin typeface="Arial" pitchFamily="34" charset="0"/>
              </a:rPr>
              <a:t>inte har expedierats men som tillhör ett visst ärende</a:t>
            </a:r>
            <a:endParaRPr lang="sv-SE" dirty="0" smtClean="0">
              <a:latin typeface="Arial" pitchFamily="34" charset="0"/>
            </a:endParaRPr>
          </a:p>
          <a:p>
            <a:pPr eaLnBrk="1" hangingPunct="1"/>
            <a:r>
              <a:rPr lang="sv-SE" dirty="0" smtClean="0">
                <a:latin typeface="Arial" pitchFamily="34" charset="0"/>
              </a:rPr>
              <a:t>- </a:t>
            </a:r>
            <a:r>
              <a:rPr lang="sv-SE" b="1" i="1" dirty="0" smtClean="0">
                <a:latin typeface="Arial" pitchFamily="34" charset="0"/>
              </a:rPr>
              <a:t>varken har expedierats eller hör till ett visst ärende</a:t>
            </a:r>
            <a:r>
              <a:rPr lang="sv-SE" dirty="0" smtClean="0">
                <a:latin typeface="Arial" pitchFamily="34" charset="0"/>
              </a:rPr>
              <a:t> </a:t>
            </a:r>
            <a:r>
              <a:rPr lang="sv-SE" b="1" dirty="0" smtClean="0">
                <a:latin typeface="Arial" pitchFamily="34" charset="0"/>
              </a:rPr>
              <a:t>blir allmänna när de har justerats</a:t>
            </a:r>
          </a:p>
          <a:p>
            <a:pPr eaLnBrk="1" hangingPunct="1"/>
            <a:endParaRPr lang="sv-SE" dirty="0" smtClean="0">
              <a:latin typeface="Arial" pitchFamily="34" charset="0"/>
            </a:endParaRPr>
          </a:p>
        </p:txBody>
      </p:sp>
      <p:sp>
        <p:nvSpPr>
          <p:cNvPr id="6148" name="Platshållare för datum 3"/>
          <p:cNvSpPr>
            <a:spLocks noGrp="1"/>
          </p:cNvSpPr>
          <p:nvPr>
            <p:ph type="dt" sz="quarter" idx="10"/>
          </p:nvPr>
        </p:nvSpPr>
        <p:spPr>
          <a:noFill/>
        </p:spPr>
        <p:txBody>
          <a:bodyPr/>
          <a:lstStyle/>
          <a:p>
            <a:fld id="{EB9D9AC4-A727-4666-BC81-57B419E57096}" type="datetime1">
              <a:rPr lang="sv-SE" smtClean="0">
                <a:latin typeface="Arial" pitchFamily="34" charset="0"/>
              </a:rPr>
              <a:t>2016-05-17</a:t>
            </a:fld>
            <a:endParaRPr lang="sv-SE" smtClean="0">
              <a:latin typeface="Arial" pitchFamily="34" charset="0"/>
            </a:endParaRPr>
          </a:p>
        </p:txBody>
      </p:sp>
      <p:sp>
        <p:nvSpPr>
          <p:cNvPr id="6149" name="Platshållare för sidfot 4"/>
          <p:cNvSpPr>
            <a:spLocks noGrp="1"/>
          </p:cNvSpPr>
          <p:nvPr>
            <p:ph type="ftr" sz="quarter" idx="11"/>
          </p:nvPr>
        </p:nvSpPr>
        <p:spPr>
          <a:noFill/>
        </p:spPr>
        <p:txBody>
          <a:bodyPr/>
          <a:lstStyle/>
          <a:p>
            <a:r>
              <a:rPr lang="sv-SE" smtClean="0">
                <a:latin typeface="Arial" pitchFamily="34" charset="0"/>
              </a:rPr>
              <a:t>Grundutbildning för arkivredogörare – fristående skolor</a:t>
            </a:r>
          </a:p>
        </p:txBody>
      </p:sp>
      <p:sp>
        <p:nvSpPr>
          <p:cNvPr id="6150" name="Platshållare för bildnummer 5"/>
          <p:cNvSpPr>
            <a:spLocks noGrp="1"/>
          </p:cNvSpPr>
          <p:nvPr>
            <p:ph type="sldNum" sz="quarter" idx="12"/>
          </p:nvPr>
        </p:nvSpPr>
        <p:spPr>
          <a:noFill/>
        </p:spPr>
        <p:txBody>
          <a:bodyPr/>
          <a:lstStyle/>
          <a:p>
            <a:fld id="{47138CEB-0669-4F69-962B-6B16BA54C6A5}" type="slidenum">
              <a:rPr lang="sv-SE" smtClean="0">
                <a:latin typeface="Arial" pitchFamily="34" charset="0"/>
              </a:rPr>
              <a:pPr/>
              <a:t>6</a:t>
            </a:fld>
            <a:endParaRPr lang="sv-SE" smtClean="0">
              <a:latin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pPr algn="ctr"/>
            <a:r>
              <a:rPr lang="sv-SE" sz="3200" dirty="0" smtClean="0"/>
              <a:t>Arkivhandbok på hemsidan</a:t>
            </a:r>
            <a:endParaRPr lang="sv-SE" sz="3200" dirty="0"/>
          </a:p>
        </p:txBody>
      </p:sp>
      <p:sp>
        <p:nvSpPr>
          <p:cNvPr id="3" name="Underrubrik 2"/>
          <p:cNvSpPr>
            <a:spLocks noGrp="1"/>
          </p:cNvSpPr>
          <p:nvPr>
            <p:ph type="subTitle" idx="1"/>
          </p:nvPr>
        </p:nvSpPr>
        <p:spPr/>
        <p:txBody>
          <a:bodyPr/>
          <a:lstStyle/>
          <a:p>
            <a:r>
              <a:rPr lang="sv-SE" dirty="0" smtClean="0">
                <a:hlinkClick r:id="rId3"/>
              </a:rPr>
              <a:t>www.linkoping.se/Om-kommunen/Stadsarkivet/Arkivinformation-till-offentlig-forvaltning/</a:t>
            </a:r>
            <a:endParaRPr lang="sv-SE" dirty="0"/>
          </a:p>
          <a:p>
            <a:r>
              <a:rPr lang="sv-SE" dirty="0" smtClean="0"/>
              <a:t>Här hittar du lagar och förordningar samt praktiska tips!</a:t>
            </a:r>
          </a:p>
          <a:p>
            <a:endParaRPr lang="sv-SE" dirty="0"/>
          </a:p>
        </p:txBody>
      </p:sp>
      <p:sp>
        <p:nvSpPr>
          <p:cNvPr id="4" name="Platshållare för datum 3"/>
          <p:cNvSpPr>
            <a:spLocks noGrp="1"/>
          </p:cNvSpPr>
          <p:nvPr>
            <p:ph type="dt" sz="half" idx="10"/>
          </p:nvPr>
        </p:nvSpPr>
        <p:spPr/>
        <p:txBody>
          <a:bodyPr/>
          <a:lstStyle/>
          <a:p>
            <a:pPr>
              <a:defRPr/>
            </a:pPr>
            <a:fld id="{433B3530-9145-45B3-AC30-02C2928B5406}"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7</a:t>
            </a:fld>
            <a:endParaRPr lang="sv-SE"/>
          </a:p>
        </p:txBody>
      </p:sp>
    </p:spTree>
    <p:extLst>
      <p:ext uri="{BB962C8B-B14F-4D97-AF65-F5344CB8AC3E}">
        <p14:creationId xmlns:p14="http://schemas.microsoft.com/office/powerpoint/2010/main" val="1499989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476672"/>
            <a:ext cx="7772400" cy="1502296"/>
          </a:xfrm>
        </p:spPr>
        <p:txBody>
          <a:bodyPr/>
          <a:lstStyle/>
          <a:p>
            <a:pPr algn="ctr"/>
            <a:r>
              <a:rPr lang="sv-SE" dirty="0" smtClean="0"/>
              <a:t>Anvisningar till </a:t>
            </a:r>
            <a:br>
              <a:rPr lang="sv-SE" dirty="0" smtClean="0"/>
            </a:br>
            <a:r>
              <a:rPr lang="sv-SE" dirty="0" smtClean="0"/>
              <a:t>fristående skolor</a:t>
            </a:r>
            <a:endParaRPr lang="sv-SE" dirty="0"/>
          </a:p>
        </p:txBody>
      </p:sp>
      <p:sp>
        <p:nvSpPr>
          <p:cNvPr id="4" name="Platshållare för datum 3"/>
          <p:cNvSpPr>
            <a:spLocks noGrp="1"/>
          </p:cNvSpPr>
          <p:nvPr>
            <p:ph type="dt" sz="half" idx="10"/>
          </p:nvPr>
        </p:nvSpPr>
        <p:spPr/>
        <p:txBody>
          <a:bodyPr/>
          <a:lstStyle/>
          <a:p>
            <a:pPr>
              <a:defRPr/>
            </a:pPr>
            <a:fld id="{058D89F9-260A-465C-85BC-0FD712F30969}"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8</a:t>
            </a:fld>
            <a:endParaRPr lang="sv-SE"/>
          </a:p>
        </p:txBody>
      </p:sp>
      <p:pic>
        <p:nvPicPr>
          <p:cNvPr id="7" name="Bildobjekt 6"/>
          <p:cNvPicPr>
            <a:picLocks noChangeAspect="1"/>
          </p:cNvPicPr>
          <p:nvPr/>
        </p:nvPicPr>
        <p:blipFill rotWithShape="1">
          <a:blip r:embed="rId2"/>
          <a:srcRect l="34644" t="8000" r="33463" b="15001"/>
          <a:stretch/>
        </p:blipFill>
        <p:spPr>
          <a:xfrm>
            <a:off x="711002" y="2010466"/>
            <a:ext cx="2952328" cy="4009334"/>
          </a:xfrm>
          <a:prstGeom prst="rect">
            <a:avLst/>
          </a:prstGeom>
        </p:spPr>
      </p:pic>
      <p:pic>
        <p:nvPicPr>
          <p:cNvPr id="9" name="Bildobjekt 8"/>
          <p:cNvPicPr>
            <a:picLocks noChangeAspect="1"/>
          </p:cNvPicPr>
          <p:nvPr/>
        </p:nvPicPr>
        <p:blipFill rotWithShape="1">
          <a:blip r:embed="rId3"/>
          <a:srcRect l="26769" t="9400" r="41338" b="9400"/>
          <a:stretch/>
        </p:blipFill>
        <p:spPr>
          <a:xfrm>
            <a:off x="4749180" y="2010466"/>
            <a:ext cx="2799621" cy="4009334"/>
          </a:xfrm>
          <a:prstGeom prst="rect">
            <a:avLst/>
          </a:prstGeom>
        </p:spPr>
      </p:pic>
      <p:sp>
        <p:nvSpPr>
          <p:cNvPr id="10" name="textruta 9"/>
          <p:cNvSpPr txBox="1"/>
          <p:nvPr/>
        </p:nvSpPr>
        <p:spPr>
          <a:xfrm>
            <a:off x="4037618" y="5517232"/>
            <a:ext cx="4350806" cy="738664"/>
          </a:xfrm>
          <a:prstGeom prst="rect">
            <a:avLst/>
          </a:prstGeom>
          <a:noFill/>
        </p:spPr>
        <p:txBody>
          <a:bodyPr wrap="none" rtlCol="0">
            <a:spAutoFit/>
          </a:bodyPr>
          <a:lstStyle/>
          <a:p>
            <a:r>
              <a:rPr lang="sv-SE" sz="1400" dirty="0">
                <a:latin typeface="Arial"/>
                <a:cs typeface="Arial"/>
                <a:hlinkClick r:id="rId4"/>
              </a:rPr>
              <a:t>http://www.linkoping.se/Om-kommunen</a:t>
            </a:r>
            <a:r>
              <a:rPr lang="sv-SE" sz="1400" dirty="0" smtClean="0">
                <a:latin typeface="Arial"/>
                <a:cs typeface="Arial"/>
                <a:hlinkClick r:id="rId4"/>
              </a:rPr>
              <a:t>/</a:t>
            </a:r>
            <a:br>
              <a:rPr lang="sv-SE" sz="1400" dirty="0" smtClean="0">
                <a:latin typeface="Arial"/>
                <a:cs typeface="Arial"/>
                <a:hlinkClick r:id="rId4"/>
              </a:rPr>
            </a:br>
            <a:r>
              <a:rPr lang="sv-SE" sz="1400" dirty="0" smtClean="0">
                <a:latin typeface="Arial"/>
                <a:cs typeface="Arial"/>
                <a:hlinkClick r:id="rId4"/>
              </a:rPr>
              <a:t>Stadsarkivet/Arkivinformation-till-offentlig-</a:t>
            </a:r>
            <a:r>
              <a:rPr lang="sv-SE" sz="1400" dirty="0" err="1" smtClean="0">
                <a:latin typeface="Arial"/>
                <a:cs typeface="Arial"/>
                <a:hlinkClick r:id="rId4"/>
              </a:rPr>
              <a:t>forvaltning</a:t>
            </a:r>
            <a:r>
              <a:rPr lang="sv-SE" sz="1400" dirty="0" smtClean="0">
                <a:latin typeface="Arial"/>
                <a:cs typeface="Arial"/>
                <a:hlinkClick r:id="rId4"/>
              </a:rPr>
              <a:t>/</a:t>
            </a:r>
            <a:br>
              <a:rPr lang="sv-SE" sz="1400" dirty="0" smtClean="0">
                <a:latin typeface="Arial"/>
                <a:cs typeface="Arial"/>
                <a:hlinkClick r:id="rId4"/>
              </a:rPr>
            </a:br>
            <a:r>
              <a:rPr lang="sv-SE" sz="1400" dirty="0" smtClean="0">
                <a:latin typeface="Arial"/>
                <a:cs typeface="Arial"/>
                <a:hlinkClick r:id="rId4"/>
              </a:rPr>
              <a:t>Arkivering-</a:t>
            </a:r>
            <a:r>
              <a:rPr lang="sv-SE" sz="1400" dirty="0" err="1" smtClean="0">
                <a:latin typeface="Arial"/>
                <a:cs typeface="Arial"/>
                <a:hlinkClick r:id="rId4"/>
              </a:rPr>
              <a:t>fran</a:t>
            </a:r>
            <a:r>
              <a:rPr lang="sv-SE" sz="1400" dirty="0" smtClean="0">
                <a:latin typeface="Arial"/>
                <a:cs typeface="Arial"/>
                <a:hlinkClick r:id="rId4"/>
              </a:rPr>
              <a:t>-</a:t>
            </a:r>
            <a:r>
              <a:rPr lang="sv-SE" sz="1400" dirty="0" err="1" smtClean="0">
                <a:latin typeface="Arial"/>
                <a:cs typeface="Arial"/>
                <a:hlinkClick r:id="rId4"/>
              </a:rPr>
              <a:t>fristaende</a:t>
            </a:r>
            <a:r>
              <a:rPr lang="sv-SE" sz="1400" dirty="0" smtClean="0">
                <a:latin typeface="Arial"/>
                <a:cs typeface="Arial"/>
                <a:hlinkClick r:id="rId4"/>
              </a:rPr>
              <a:t>-skolor</a:t>
            </a:r>
            <a:r>
              <a:rPr lang="sv-SE" sz="1400" dirty="0">
                <a:latin typeface="Arial"/>
                <a:cs typeface="Arial"/>
                <a:hlinkClick r:id="rId4"/>
              </a:rPr>
              <a:t>/</a:t>
            </a:r>
            <a:endParaRPr lang="sv-SE" sz="1400" dirty="0" smtClean="0">
              <a:latin typeface="Arial"/>
              <a:cs typeface="Arial"/>
            </a:endParaRPr>
          </a:p>
        </p:txBody>
      </p:sp>
    </p:spTree>
    <p:extLst>
      <p:ext uri="{BB962C8B-B14F-4D97-AF65-F5344CB8AC3E}">
        <p14:creationId xmlns:p14="http://schemas.microsoft.com/office/powerpoint/2010/main" val="3455366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pPr algn="ctr"/>
            <a:r>
              <a:rPr lang="sv-SE" sz="3600" dirty="0" smtClean="0"/>
              <a:t>Lagkrav</a:t>
            </a:r>
            <a:endParaRPr lang="sv-SE" sz="3600" dirty="0"/>
          </a:p>
        </p:txBody>
      </p:sp>
      <p:sp>
        <p:nvSpPr>
          <p:cNvPr id="3" name="Underrubrik 2"/>
          <p:cNvSpPr>
            <a:spLocks noGrp="1"/>
          </p:cNvSpPr>
          <p:nvPr>
            <p:ph type="subTitle" idx="1"/>
          </p:nvPr>
        </p:nvSpPr>
        <p:spPr/>
        <p:txBody>
          <a:bodyPr/>
          <a:lstStyle/>
          <a:p>
            <a:r>
              <a:rPr lang="sv-SE" dirty="0" smtClean="0"/>
              <a:t>Skollagen 29 kap 18 §</a:t>
            </a:r>
          </a:p>
          <a:p>
            <a:endParaRPr lang="sv-SE" dirty="0"/>
          </a:p>
          <a:p>
            <a:pPr marL="342900" indent="-342900">
              <a:buFontTx/>
              <a:buChar char="-"/>
            </a:pPr>
            <a:r>
              <a:rPr lang="sv-SE" dirty="0" smtClean="0"/>
              <a:t>Ska-krav för gymnasieskolor</a:t>
            </a:r>
          </a:p>
          <a:p>
            <a:pPr marL="342900" indent="-342900">
              <a:buFontTx/>
              <a:buChar char="-"/>
            </a:pPr>
            <a:endParaRPr lang="sv-SE" dirty="0"/>
          </a:p>
          <a:p>
            <a:r>
              <a:rPr lang="sv-SE" dirty="0" smtClean="0"/>
              <a:t>Rekommendation från Skolverket att alla friskolor ska lämna in betyg, för att alla elever ska kunna ha möjlighet att få tillgång till sina betyg om </a:t>
            </a:r>
            <a:r>
              <a:rPr lang="sv-SE" smtClean="0"/>
              <a:t>de förkommit.</a:t>
            </a:r>
            <a:endParaRPr lang="sv-SE" dirty="0" smtClean="0"/>
          </a:p>
          <a:p>
            <a:pPr marL="342900" indent="-342900">
              <a:buFontTx/>
              <a:buChar char="-"/>
            </a:pPr>
            <a:endParaRPr lang="sv-SE" dirty="0"/>
          </a:p>
          <a:p>
            <a:endParaRPr lang="sv-SE" dirty="0" smtClean="0"/>
          </a:p>
        </p:txBody>
      </p:sp>
      <p:sp>
        <p:nvSpPr>
          <p:cNvPr id="4" name="Platshållare för datum 3"/>
          <p:cNvSpPr>
            <a:spLocks noGrp="1"/>
          </p:cNvSpPr>
          <p:nvPr>
            <p:ph type="dt" sz="half" idx="10"/>
          </p:nvPr>
        </p:nvSpPr>
        <p:spPr/>
        <p:txBody>
          <a:bodyPr/>
          <a:lstStyle/>
          <a:p>
            <a:pPr>
              <a:defRPr/>
            </a:pPr>
            <a:fld id="{E2D70F8D-118E-4CA7-BDD2-7700271CB384}" type="datetime1">
              <a:rPr lang="sv-SE" smtClean="0"/>
              <a:t>2016-05-17</a:t>
            </a:fld>
            <a:endParaRPr lang="sv-SE" dirty="0"/>
          </a:p>
        </p:txBody>
      </p:sp>
      <p:sp>
        <p:nvSpPr>
          <p:cNvPr id="5" name="Platshållare för sidfot 4"/>
          <p:cNvSpPr>
            <a:spLocks noGrp="1"/>
          </p:cNvSpPr>
          <p:nvPr>
            <p:ph type="ftr" sz="quarter" idx="11"/>
          </p:nvPr>
        </p:nvSpPr>
        <p:spPr/>
        <p:txBody>
          <a:bodyPr/>
          <a:lstStyle/>
          <a:p>
            <a:pPr>
              <a:defRPr/>
            </a:pPr>
            <a:r>
              <a:rPr lang="sv-SE" dirty="0" smtClean="0"/>
              <a:t>Grundutbildning för arkivredogörare – fristående skolor</a:t>
            </a:r>
            <a:endParaRPr lang="sv-SE" dirty="0"/>
          </a:p>
        </p:txBody>
      </p:sp>
      <p:sp>
        <p:nvSpPr>
          <p:cNvPr id="6" name="Platshållare för bildnummer 5"/>
          <p:cNvSpPr>
            <a:spLocks noGrp="1"/>
          </p:cNvSpPr>
          <p:nvPr>
            <p:ph type="sldNum" sz="quarter" idx="12"/>
          </p:nvPr>
        </p:nvSpPr>
        <p:spPr/>
        <p:txBody>
          <a:bodyPr/>
          <a:lstStyle/>
          <a:p>
            <a:pPr>
              <a:defRPr/>
            </a:pPr>
            <a:fld id="{CE120969-A8C0-4B2D-9206-9736A63407E6}" type="slidenum">
              <a:rPr lang="sv-SE" smtClean="0"/>
              <a:pPr>
                <a:defRPr/>
              </a:pPr>
              <a:t>9</a:t>
            </a:fld>
            <a:endParaRPr lang="sv-SE"/>
          </a:p>
        </p:txBody>
      </p:sp>
    </p:spTree>
    <p:extLst>
      <p:ext uri="{BB962C8B-B14F-4D97-AF65-F5344CB8AC3E}">
        <p14:creationId xmlns:p14="http://schemas.microsoft.com/office/powerpoint/2010/main" val="95317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 idemönster">
  <a:themeElements>
    <a:clrScheme name="Anpassad 1">
      <a:dk1>
        <a:srgbClr val="000000"/>
      </a:dk1>
      <a:lt1>
        <a:srgbClr val="FFFFFF"/>
      </a:lt1>
      <a:dk2>
        <a:srgbClr val="4C4C4C"/>
      </a:dk2>
      <a:lt2>
        <a:srgbClr val="8E8E8E"/>
      </a:lt2>
      <a:accent1>
        <a:srgbClr val="00A9B9"/>
      </a:accent1>
      <a:accent2>
        <a:srgbClr val="D41737"/>
      </a:accent2>
      <a:accent3>
        <a:srgbClr val="EA516D"/>
      </a:accent3>
      <a:accent4>
        <a:srgbClr val="8DA85A"/>
      </a:accent4>
      <a:accent5>
        <a:srgbClr val="E94E1B"/>
      </a:accent5>
      <a:accent6>
        <a:srgbClr val="005365"/>
      </a:accent6>
      <a:hlink>
        <a:srgbClr val="000000"/>
      </a:hlink>
      <a:folHlink>
        <a:srgbClr val="000000"/>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err="1" smtClean="0">
            <a:latin typeface="Arial"/>
            <a:cs typeface="Arial"/>
          </a:defRPr>
        </a:defPPr>
      </a:lstStyle>
    </a:tx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idemönster</Template>
  <TotalTime>1295</TotalTime>
  <Words>1028</Words>
  <Application>Microsoft Office PowerPoint</Application>
  <PresentationFormat>Bildspel på skärmen (4:3)</PresentationFormat>
  <Paragraphs>341</Paragraphs>
  <Slides>37</Slides>
  <Notes>12</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37</vt:i4>
      </vt:variant>
    </vt:vector>
  </HeadingPairs>
  <TitlesOfParts>
    <vt:vector size="46" baseType="lpstr">
      <vt:lpstr>ＭＳ Ｐゴシック</vt:lpstr>
      <vt:lpstr>Arial</vt:lpstr>
      <vt:lpstr>Calibri</vt:lpstr>
      <vt:lpstr>Courier New</vt:lpstr>
      <vt:lpstr>Georgia</vt:lpstr>
      <vt:lpstr>Helvetica</vt:lpstr>
      <vt:lpstr>Lucida Grande</vt:lpstr>
      <vt:lpstr>Times New Roman</vt:lpstr>
      <vt:lpstr>Presentation idemönster</vt:lpstr>
      <vt:lpstr>Grundutbildning för arkivredogörare - fristående skolor</vt:lpstr>
      <vt:lpstr>Varför arkiverar vi?</vt:lpstr>
      <vt:lpstr>Vi arkiverar därför att … </vt:lpstr>
      <vt:lpstr>Vad är en handling? (TF 2 kap 3 §)</vt:lpstr>
      <vt:lpstr>Vad är en allmän handling?   – det allmännas handling (TF 2 kap 6 §)  </vt:lpstr>
      <vt:lpstr>Vad är en allmän handling? (TF 2 kap 7 §) </vt:lpstr>
      <vt:lpstr>Arkivhandbok på hemsidan</vt:lpstr>
      <vt:lpstr>Anvisningar till  fristående skolor</vt:lpstr>
      <vt:lpstr>Lagkrav</vt:lpstr>
      <vt:lpstr>Vad kan lämnas in från grundskolor?</vt:lpstr>
      <vt:lpstr>Vad ska lämnas in från gymnasieskolor?</vt:lpstr>
      <vt:lpstr>Vad får lämnas in från gymnasieskolor?</vt:lpstr>
      <vt:lpstr>Arkivbeständigt papper</vt:lpstr>
      <vt:lpstr>Enkelsidig utskrift</vt:lpstr>
      <vt:lpstr>Rensa bort från handlingar  som ska bevaras</vt:lpstr>
      <vt:lpstr>Handlingarna läggs i aktomslag</vt:lpstr>
      <vt:lpstr>Så skriver man på aktomslaget</vt:lpstr>
      <vt:lpstr>Exempel märkning omslag för grundskola Märkningen ska spegla innehållet i akten.</vt:lpstr>
      <vt:lpstr>Exempel märkning omslag för gymnasiet Märkningen ska spegla innehållet i akten.</vt:lpstr>
      <vt:lpstr>Välj arkivbox efter handlingarna</vt:lpstr>
      <vt:lpstr>Så skriver man på arkivboxen</vt:lpstr>
      <vt:lpstr>Exempel märkning arkivboxar för grundskolan</vt:lpstr>
      <vt:lpstr>Exempel märkning arkivboxar för gymnasieskolan</vt:lpstr>
      <vt:lpstr>Så viker man ihop en arkivbox</vt:lpstr>
      <vt:lpstr>Elever med sekretessmarkering eller kvarskrivning </vt:lpstr>
      <vt:lpstr>Beställa material</vt:lpstr>
      <vt:lpstr>Leveranstid</vt:lpstr>
      <vt:lpstr>Leveransreversal</vt:lpstr>
      <vt:lpstr>PowerPoint-presentation</vt:lpstr>
      <vt:lpstr>Reversal för enkel leverans</vt:lpstr>
      <vt:lpstr>Kontrollpunkter inför leverans</vt:lpstr>
      <vt:lpstr>Klart för leverans</vt:lpstr>
      <vt:lpstr>Materialet  in i depåerna</vt:lpstr>
      <vt:lpstr>PowerPoint-presentation</vt:lpstr>
      <vt:lpstr>Hjälp med att få tillgång till inlämnade arkiv</vt:lpstr>
      <vt:lpstr>Betyg finns från följande skolor</vt:lpstr>
      <vt:lpstr>PowerPoint-presentation</vt:lpstr>
    </vt:vector>
  </TitlesOfParts>
  <Company>Linköpings Kommun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dalmar</dc:creator>
  <cp:lastModifiedBy>dalmar</cp:lastModifiedBy>
  <cp:revision>94</cp:revision>
  <cp:lastPrinted>2016-05-13T12:21:17Z</cp:lastPrinted>
  <dcterms:created xsi:type="dcterms:W3CDTF">2013-09-19T13:45:13Z</dcterms:created>
  <dcterms:modified xsi:type="dcterms:W3CDTF">2016-05-17T10:03:05Z</dcterms:modified>
</cp:coreProperties>
</file>